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ags/tag1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  <p:sldMasterId id="2147483678" r:id="rId4"/>
    <p:sldMasterId id="2147483689" r:id="rId5"/>
    <p:sldMasterId id="2147483694" r:id="rId6"/>
    <p:sldMasterId id="2147483700" r:id="rId7"/>
  </p:sldMasterIdLst>
  <p:notesMasterIdLst>
    <p:notesMasterId r:id="rId32"/>
  </p:notesMasterIdLst>
  <p:sldIdLst>
    <p:sldId id="256" r:id="rId8"/>
    <p:sldId id="1895" r:id="rId9"/>
    <p:sldId id="2136" r:id="rId10"/>
    <p:sldId id="2073" r:id="rId11"/>
    <p:sldId id="2542" r:id="rId12"/>
    <p:sldId id="2077" r:id="rId13"/>
    <p:sldId id="1881" r:id="rId14"/>
    <p:sldId id="2541" r:id="rId15"/>
    <p:sldId id="393" r:id="rId16"/>
    <p:sldId id="1947" r:id="rId17"/>
    <p:sldId id="614" r:id="rId18"/>
    <p:sldId id="632" r:id="rId19"/>
    <p:sldId id="466" r:id="rId20"/>
    <p:sldId id="951" r:id="rId21"/>
    <p:sldId id="1338" r:id="rId22"/>
    <p:sldId id="2157" r:id="rId23"/>
    <p:sldId id="1349" r:id="rId24"/>
    <p:sldId id="449" r:id="rId25"/>
    <p:sldId id="950" r:id="rId26"/>
    <p:sldId id="2559" r:id="rId27"/>
    <p:sldId id="2058" r:id="rId28"/>
    <p:sldId id="1090" r:id="rId29"/>
    <p:sldId id="2125" r:id="rId30"/>
    <p:sldId id="259" r:id="rId3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2E3A1D-DB40-4AF8-BBE7-19E32AC8D224}" v="1" dt="2025-03-19T00:29:15.8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4203744136595"/>
          <c:y val="8.9837809312832542E-2"/>
          <c:w val="0.82745606928214088"/>
          <c:h val="0.7615929267416261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[Book1]Sheet1!$C$1</c:f>
              <c:strCache>
                <c:ptCount val="1"/>
                <c:pt idx="0">
                  <c:v>実測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</c:numCache>
            </c:numRef>
          </c:xVal>
          <c:yVal>
            <c:numRef>
              <c:f>[Book1]Sheet1!$C$2:$C$5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118</c:v>
                </c:pt>
                <c:pt idx="2">
                  <c:v>205</c:v>
                </c:pt>
                <c:pt idx="3">
                  <c:v>270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954-47A4-BB38-91C50C2BD587}"/>
            </c:ext>
          </c:extLst>
        </c:ser>
        <c:ser>
          <c:idx val="1"/>
          <c:order val="1"/>
          <c:tx>
            <c:strRef>
              <c:f>[Book1]Sheet1!$D$1</c:f>
              <c:strCache>
                <c:ptCount val="1"/>
                <c:pt idx="0">
                  <c:v>解析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</c:numCache>
            </c:numRef>
          </c:xVal>
          <c:yVal>
            <c:numRef>
              <c:f>[Book1]Sheet1!$D$2:$D$5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120</c:v>
                </c:pt>
                <c:pt idx="2">
                  <c:v>208</c:v>
                </c:pt>
                <c:pt idx="3">
                  <c:v>275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954-47A4-BB38-91C50C2BD5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240640"/>
        <c:axId val="210242560"/>
      </c:scatterChart>
      <c:valAx>
        <c:axId val="2102406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変位（ｍｍ）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0242560"/>
        <c:crosses val="autoZero"/>
        <c:crossBetween val="midCat"/>
      </c:valAx>
      <c:valAx>
        <c:axId val="21024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荷重（</a:t>
                </a:r>
                <a:r>
                  <a:rPr lang="en-US" altLang="ja-JP"/>
                  <a:t>N)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0240640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68873018839527445"/>
          <c:y val="0.6891683842977292"/>
          <c:w val="0.21536856607511723"/>
          <c:h val="0.20399151033821719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64335098987745"/>
          <c:y val="6.4887186062729169E-2"/>
          <c:w val="0.78553481502683009"/>
          <c:h val="0.7239826499874231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[Book1]Sheet1!$C$1</c:f>
              <c:strCache>
                <c:ptCount val="1"/>
                <c:pt idx="0">
                  <c:v>実測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</c:numCache>
            </c:numRef>
          </c:xVal>
          <c:yVal>
            <c:numRef>
              <c:f>[Book1]Sheet1!$C$2:$C$5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118</c:v>
                </c:pt>
                <c:pt idx="2">
                  <c:v>205</c:v>
                </c:pt>
                <c:pt idx="3">
                  <c:v>270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901-4F84-955A-2300FA67F253}"/>
            </c:ext>
          </c:extLst>
        </c:ser>
        <c:ser>
          <c:idx val="1"/>
          <c:order val="1"/>
          <c:tx>
            <c:strRef>
              <c:f>[Book1]Sheet1!$D$1</c:f>
              <c:strCache>
                <c:ptCount val="1"/>
                <c:pt idx="0">
                  <c:v>解析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</c:numCache>
            </c:numRef>
          </c:xVal>
          <c:yVal>
            <c:numRef>
              <c:f>[Book1]Sheet1!$D$2:$D$5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120</c:v>
                </c:pt>
                <c:pt idx="2">
                  <c:v>208</c:v>
                </c:pt>
                <c:pt idx="3">
                  <c:v>275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901-4F84-955A-2300FA67F2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493824"/>
        <c:axId val="212495744"/>
      </c:scatterChart>
      <c:valAx>
        <c:axId val="2124938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変位（ｍｍ）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495744"/>
        <c:crosses val="autoZero"/>
        <c:crossBetween val="midCat"/>
      </c:valAx>
      <c:valAx>
        <c:axId val="212495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荷重（</a:t>
                </a:r>
                <a:r>
                  <a:rPr lang="en-US" altLang="ja-JP"/>
                  <a:t>N)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493824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69144158401004541"/>
          <c:y val="0.72671083696675332"/>
          <c:w val="0.21536856607511723"/>
          <c:h val="0.1410668180584010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8170797559961"/>
          <c:y val="8.9837809312832542E-2"/>
          <c:w val="0.79586990334407293"/>
          <c:h val="0.7545630547760822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[Book1]Sheet1!$C$1</c:f>
              <c:strCache>
                <c:ptCount val="1"/>
                <c:pt idx="0">
                  <c:v>実測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</c:numCache>
            </c:numRef>
          </c:xVal>
          <c:yVal>
            <c:numRef>
              <c:f>[Book1]Sheet1!$C$2:$C$5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118</c:v>
                </c:pt>
                <c:pt idx="2">
                  <c:v>205</c:v>
                </c:pt>
                <c:pt idx="3">
                  <c:v>270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FB3-443B-AF75-68D03D715E18}"/>
            </c:ext>
          </c:extLst>
        </c:ser>
        <c:ser>
          <c:idx val="1"/>
          <c:order val="1"/>
          <c:tx>
            <c:strRef>
              <c:f>[Book1]Sheet1!$D$1</c:f>
              <c:strCache>
                <c:ptCount val="1"/>
                <c:pt idx="0">
                  <c:v>解析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</c:numCache>
            </c:numRef>
          </c:xVal>
          <c:yVal>
            <c:numRef>
              <c:f>[Book1]Sheet1!$D$2:$D$5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120</c:v>
                </c:pt>
                <c:pt idx="2">
                  <c:v>208</c:v>
                </c:pt>
                <c:pt idx="3">
                  <c:v>275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FB3-443B-AF75-68D03D715E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517248"/>
        <c:axId val="212519168"/>
      </c:scatterChart>
      <c:valAx>
        <c:axId val="2125172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変位（ｍｍ）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519168"/>
        <c:crosses val="autoZero"/>
        <c:crossBetween val="midCat"/>
      </c:valAx>
      <c:valAx>
        <c:axId val="212519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荷重（</a:t>
                </a:r>
                <a:r>
                  <a:rPr lang="en-US" altLang="ja-JP"/>
                  <a:t>N)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517248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69144158401004541"/>
          <c:y val="0.72671083696675332"/>
          <c:w val="0.21536856607511723"/>
          <c:h val="0.1410668180584010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3392054514307"/>
          <c:y val="2.2964809649577502E-2"/>
          <c:w val="0.77466078622831724"/>
          <c:h val="0.8213771711137988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[Book1]Sheet1!$C$1</c:f>
              <c:strCache>
                <c:ptCount val="1"/>
                <c:pt idx="0">
                  <c:v>実測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</c:numCache>
            </c:numRef>
          </c:xVal>
          <c:yVal>
            <c:numRef>
              <c:f>[Book1]Sheet1!$C$2:$C$6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280</c:v>
                </c:pt>
                <c:pt idx="2">
                  <c:v>510</c:v>
                </c:pt>
                <c:pt idx="3">
                  <c:v>1030</c:v>
                </c:pt>
                <c:pt idx="4">
                  <c:v>1850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65F-496F-8ECC-64982525514D}"/>
            </c:ext>
          </c:extLst>
        </c:ser>
        <c:ser>
          <c:idx val="1"/>
          <c:order val="1"/>
          <c:tx>
            <c:strRef>
              <c:f>[Book1]Sheet1!$D$1</c:f>
              <c:strCache>
                <c:ptCount val="1"/>
                <c:pt idx="0">
                  <c:v>解析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</c:numCache>
            </c:numRef>
          </c:xVal>
          <c:yVal>
            <c:numRef>
              <c:f>[Book1]Sheet1!$D$2:$D$6</c:f>
              <c:numCache>
                <c:formatCode>General</c:formatCode>
                <c:ptCount val="5"/>
                <c:pt idx="0">
                  <c:v>0</c:v>
                </c:pt>
                <c:pt idx="1">
                  <c:v>270</c:v>
                </c:pt>
                <c:pt idx="2">
                  <c:v>500</c:v>
                </c:pt>
                <c:pt idx="3">
                  <c:v>995</c:v>
                </c:pt>
                <c:pt idx="4">
                  <c:v>1900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365F-496F-8ECC-6498252551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134144"/>
        <c:axId val="212402560"/>
      </c:scatterChart>
      <c:valAx>
        <c:axId val="2121341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変位（ｍｍ）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402560"/>
        <c:crosses val="autoZero"/>
        <c:crossBetween val="midCat"/>
      </c:valAx>
      <c:valAx>
        <c:axId val="21240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荷重（</a:t>
                </a:r>
                <a:r>
                  <a:rPr lang="en-US" altLang="ja-JP"/>
                  <a:t>N)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134144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69333684368798809"/>
          <c:y val="0.68886724432644753"/>
          <c:w val="0.24277430539253472"/>
          <c:h val="0.1410668180584010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3392054514307"/>
          <c:y val="2.2964809649577502E-2"/>
          <c:w val="0.77466078622831724"/>
          <c:h val="0.8213771711137988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[Book1]Sheet1!$C$1</c:f>
              <c:strCache>
                <c:ptCount val="1"/>
                <c:pt idx="0">
                  <c:v>実測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</c:numCache>
            </c:numRef>
          </c:xVal>
          <c:yVal>
            <c:numRef>
              <c:f>[Book1]Sheet1!$C$2:$C$6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280</c:v>
                </c:pt>
                <c:pt idx="2">
                  <c:v>510</c:v>
                </c:pt>
                <c:pt idx="3">
                  <c:v>1030</c:v>
                </c:pt>
                <c:pt idx="4">
                  <c:v>1850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A07-434B-99F9-322946210BE9}"/>
            </c:ext>
          </c:extLst>
        </c:ser>
        <c:ser>
          <c:idx val="1"/>
          <c:order val="1"/>
          <c:tx>
            <c:strRef>
              <c:f>[Book1]Sheet1!$D$1</c:f>
              <c:strCache>
                <c:ptCount val="1"/>
                <c:pt idx="0">
                  <c:v>解析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[Book1]Sheet1!$B$2:$B$6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</c:numCache>
            </c:numRef>
          </c:xVal>
          <c:yVal>
            <c:numRef>
              <c:f>[Book1]Sheet1!$D$2:$D$6</c:f>
              <c:numCache>
                <c:formatCode>General</c:formatCode>
                <c:ptCount val="5"/>
                <c:pt idx="0">
                  <c:v>0</c:v>
                </c:pt>
                <c:pt idx="1">
                  <c:v>270</c:v>
                </c:pt>
                <c:pt idx="2">
                  <c:v>500</c:v>
                </c:pt>
                <c:pt idx="3">
                  <c:v>995</c:v>
                </c:pt>
                <c:pt idx="4">
                  <c:v>1900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A07-434B-99F9-322946210B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444288"/>
        <c:axId val="212446208"/>
      </c:scatterChart>
      <c:valAx>
        <c:axId val="212444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変位（ｍｍ）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446208"/>
        <c:crosses val="autoZero"/>
        <c:crossBetween val="midCat"/>
      </c:valAx>
      <c:valAx>
        <c:axId val="212446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荷重（</a:t>
                </a:r>
                <a:r>
                  <a:rPr lang="en-US" altLang="ja-JP"/>
                  <a:t>N)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444288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69333684368798809"/>
          <c:y val="0.68886724432644753"/>
          <c:w val="0.24277430539253472"/>
          <c:h val="0.1410668180584010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81FB5-E2C8-45B3-9551-2414BFE0D9C6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D6D29-8B30-452E-BEF2-C739638E88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4996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B5B6C0-A35F-4DC7-8F16-8CFE53FA564A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951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B5B6C0-A35F-4DC7-8F16-8CFE53FA564A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035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6D29-8B30-452E-BEF2-C739638E880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548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4BB16E-FCB4-DA88-FA92-FE165AF41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C0C834B-95C0-BB60-6B5E-914060B28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D2E254-9AE7-41A7-8A73-7474E9819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4C07E9-41D0-00EA-38F8-2FE5E8319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3972EA-0F9D-D6FC-2382-CB077E776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758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24DCDA-0F74-A6FF-3B7A-C9CBFD44A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37409C2-BA23-6273-02D5-AA9FBCF4E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03CC10-E435-9D96-2295-95FA6323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D50438-6C2E-185D-C4F3-BEF4683CC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51CBA1-FCE1-3117-DE4F-3E8125613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30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ACDC2E8-DCFB-275C-D5ED-4CAEC3CD67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6231CF1-B53F-31B9-371F-9B6FCEEBB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F6EB46-8D14-1C43-B972-239B22959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1C1E78-E571-D627-A71F-28A8FBADF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F768A2-DD18-0CA3-6F05-33CD8C62D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387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2D8F4CA-83F7-499E-B205-85BD5CABF858}"/>
              </a:ext>
            </a:extLst>
          </p:cNvPr>
          <p:cNvSpPr/>
          <p:nvPr userDrawn="1"/>
        </p:nvSpPr>
        <p:spPr>
          <a:xfrm>
            <a:off x="527381" y="836712"/>
            <a:ext cx="11055019" cy="20284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CD6D97AA-55AF-4DEE-AD62-1CD0E10E9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/>
              <a:pPr/>
              <a:t>‹#›</a:t>
            </a:fld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723654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7B35CAE-DD2D-4A0B-9B63-791195648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26822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7B35CAE-DD2D-4A0B-9B63-791195648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6298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C95026EE-F97E-419A-A9E7-5D2D12CB9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3BA51BC-8026-4949-A429-F3A2DF303469}"/>
              </a:ext>
            </a:extLst>
          </p:cNvPr>
          <p:cNvSpPr/>
          <p:nvPr userDrawn="1"/>
        </p:nvSpPr>
        <p:spPr>
          <a:xfrm>
            <a:off x="527382" y="836712"/>
            <a:ext cx="11137237" cy="28803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949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2pPr>
            <a:lvl3pPr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3pPr>
            <a:lvl4pP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4pPr>
            <a:lvl5pP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2pPr>
            <a:lvl3pPr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3pPr>
            <a:lvl4pP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4pPr>
            <a:lvl5pP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509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 hasCustomPrompt="1"/>
          </p:nvPr>
        </p:nvSpPr>
        <p:spPr>
          <a:xfrm>
            <a:off x="1326000" y="2204173"/>
            <a:ext cx="9540000" cy="1152128"/>
          </a:xfrm>
        </p:spPr>
        <p:txBody>
          <a:bodyPr anchor="ctr" anchorCtr="0">
            <a:normAutofit/>
          </a:bodyPr>
          <a:lstStyle>
            <a:lvl1pPr algn="ctr">
              <a:defRPr sz="4000" b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BIZ UDPゴシック" panose="020B0400000000000000" pitchFamily="50" charset="-128"/>
              </a:defRPr>
            </a:lvl1pPr>
          </a:lstStyle>
          <a:p>
            <a:r>
              <a:rPr kumimoji="0" lang="ja-JP" altLang="en-US" dirty="0"/>
              <a:t>マスタ タイトルの書式設定</a:t>
            </a:r>
            <a:endParaRPr kumimoji="0" lang="en-US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5ADDE7A-BE0F-4F4C-913D-C9FC4D4DAB5D}"/>
              </a:ext>
            </a:extLst>
          </p:cNvPr>
          <p:cNvSpPr/>
          <p:nvPr userDrawn="1"/>
        </p:nvSpPr>
        <p:spPr>
          <a:xfrm>
            <a:off x="1326000" y="3298347"/>
            <a:ext cx="9540000" cy="72000"/>
          </a:xfrm>
          <a:prstGeom prst="rect">
            <a:avLst/>
          </a:prstGeom>
          <a:gradFill flip="none" rotWithShape="1">
            <a:gsLst>
              <a:gs pos="20000">
                <a:srgbClr val="1E1E9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3139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プレースホルダ 21">
            <a:extLst>
              <a:ext uri="{FF2B5EF4-FFF2-40B4-BE49-F238E27FC236}">
                <a16:creationId xmlns:a16="http://schemas.microsoft.com/office/drawing/2014/main" id="{E7AA5B0A-997A-4DB4-B041-DE591A9C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53469"/>
            <a:ext cx="10972800" cy="630329"/>
          </a:xfrm>
          <a:prstGeom prst="rect">
            <a:avLst/>
          </a:prstGeom>
        </p:spPr>
        <p:txBody>
          <a:bodyPr vert="horz" anchor="b" anchorCtr="0">
            <a:normAutofit/>
          </a:bodyPr>
          <a:lstStyle>
            <a:lvl1pPr>
              <a:defRPr sz="2800"/>
            </a:lvl1pPr>
          </a:lstStyle>
          <a:p>
            <a:r>
              <a:rPr kumimoji="0" lang="ja-JP" altLang="en-US" dirty="0"/>
              <a:t>マスタ タイトルの書式設定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92259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A639D47-8DAC-4AF6-9977-DBCAD9A82C13}"/>
              </a:ext>
            </a:extLst>
          </p:cNvPr>
          <p:cNvSpPr/>
          <p:nvPr userDrawn="1"/>
        </p:nvSpPr>
        <p:spPr>
          <a:xfrm>
            <a:off x="479376" y="692696"/>
            <a:ext cx="1116124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168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D937DE-6F50-B54F-2D72-0D975A537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98276A-9F60-FA05-B2C9-E7C30395D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9B3847-BD74-C1CD-8CB7-F92B9018A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D2BCB8-F89F-5081-AACD-1AACBC535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4E3BEE-9D71-FC42-1D9E-295EF6F08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4664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Autofit/>
          </a:bodyPr>
          <a:lstStyle>
            <a:lvl1pPr algn="l"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2pPr>
            <a:lvl3pP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7B35CAE-DD2D-4A0B-9B63-791195648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8816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Autofit/>
          </a:bodyPr>
          <a:lstStyle>
            <a:lvl1pPr algn="l"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7B35CAE-DD2D-4A0B-9B63-791195648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69389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C95026EE-F97E-419A-A9E7-5D2D12CB9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697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0FE5250-7A22-4F17-8D06-A502764EA5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076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 hasCustomPrompt="1"/>
          </p:nvPr>
        </p:nvSpPr>
        <p:spPr>
          <a:xfrm>
            <a:off x="1487488" y="2276872"/>
            <a:ext cx="9409045" cy="1152128"/>
          </a:xfrm>
        </p:spPr>
        <p:txBody>
          <a:bodyPr anchor="ctr" anchorCtr="0">
            <a:normAutofit/>
          </a:bodyPr>
          <a:lstStyle>
            <a:lvl1pPr algn="ctr">
              <a:defRPr sz="4000" b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Yu Gothic Medium" panose="020B0500000000000000" pitchFamily="50" charset="-128"/>
                <a:ea typeface="Yu Gothic Medium" panose="020B0500000000000000" pitchFamily="50" charset="-128"/>
                <a:cs typeface="Yu Gothic Medium" panose="020B0500000000000000" pitchFamily="50" charset="-128"/>
              </a:defRPr>
            </a:lvl1pPr>
          </a:lstStyle>
          <a:p>
            <a:r>
              <a:rPr kumimoji="0" lang="ja-JP" altLang="en-US" dirty="0"/>
              <a:t>タイトル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054850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プレースホルダ 21">
            <a:extLst>
              <a:ext uri="{FF2B5EF4-FFF2-40B4-BE49-F238E27FC236}">
                <a16:creationId xmlns:a16="http://schemas.microsoft.com/office/drawing/2014/main" id="{D5599694-ABC3-4263-81E4-F810976B9F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88640"/>
            <a:ext cx="10972800" cy="720080"/>
          </a:xfrm>
          <a:prstGeom prst="rect">
            <a:avLst/>
          </a:prstGeom>
        </p:spPr>
        <p:txBody>
          <a:bodyPr vert="horz" anchor="b" anchorCtr="0">
            <a:norm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0" lang="ja-JP" altLang="en-US" dirty="0"/>
              <a:t>マスタ タイトルの書式設定</a:t>
            </a:r>
            <a:endParaRPr kumimoji="0" lang="en-US" dirty="0"/>
          </a:p>
        </p:txBody>
      </p:sp>
      <p:sp>
        <p:nvSpPr>
          <p:cNvPr id="7" name="テキスト プレースホルダ 12">
            <a:extLst>
              <a:ext uri="{FF2B5EF4-FFF2-40B4-BE49-F238E27FC236}">
                <a16:creationId xmlns:a16="http://schemas.microsoft.com/office/drawing/2014/main" id="{647943E0-04D1-4D15-B834-CD1B8A9EFC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1052736"/>
            <a:ext cx="10972800" cy="5400599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5pPr>
          </a:lstStyle>
          <a:p>
            <a:pPr lvl="0" eaLnBrk="1" latinLnBrk="0" hangingPunct="1"/>
            <a:r>
              <a:rPr kumimoji="0" lang="ja-JP" altLang="en-US" dirty="0"/>
              <a:t>マスタ テキストの書式設定</a:t>
            </a:r>
          </a:p>
          <a:p>
            <a:pPr lvl="1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2 </a:t>
            </a:r>
            <a:r>
              <a:rPr kumimoji="0" lang="ja-JP" altLang="en-US" dirty="0"/>
              <a:t>レベル</a:t>
            </a:r>
          </a:p>
          <a:p>
            <a:pPr lvl="2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3 </a:t>
            </a:r>
            <a:r>
              <a:rPr kumimoji="0" lang="ja-JP" altLang="en-US" dirty="0"/>
              <a:t>レベル</a:t>
            </a:r>
          </a:p>
          <a:p>
            <a:pPr lvl="3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4 </a:t>
            </a:r>
            <a:r>
              <a:rPr kumimoji="0" lang="ja-JP" altLang="en-US" dirty="0"/>
              <a:t>レベル</a:t>
            </a:r>
          </a:p>
          <a:p>
            <a:pPr lvl="4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5 </a:t>
            </a:r>
            <a:r>
              <a:rPr kumimoji="0" lang="ja-JP" altLang="en-US" dirty="0"/>
              <a:t>レベル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822104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1892993-2CCC-432E-BBF3-D27599AF5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2679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7B35CAE-DD2D-4A0B-9B63-791195648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2869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1487488" y="2276872"/>
            <a:ext cx="9409045" cy="1152128"/>
          </a:xfrm>
        </p:spPr>
        <p:txBody>
          <a:bodyPr anchor="ctr" anchorCtr="0">
            <a:normAutofit/>
          </a:bodyPr>
          <a:lstStyle>
            <a:lvl1pPr algn="l">
              <a:defRPr sz="4000" b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游ゴシック" panose="020B0400000000000000" pitchFamily="50" charset="-128"/>
              </a:defRPr>
            </a:lvl1pPr>
          </a:lstStyle>
          <a:p>
            <a:r>
              <a:rPr kumimoji="0" lang="ja-JP" altLang="en-US" dirty="0"/>
              <a:t>マスタ タイトルの書式設定</a:t>
            </a:r>
            <a:endParaRPr kumimoji="0" lang="en-US" dirty="0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1487488" y="3681239"/>
            <a:ext cx="9144000" cy="53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游ゴシック" panose="020B0400000000000000" pitchFamily="50" charset="-12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dirty="0"/>
              <a:t>マスタ サブタイトルの書式設定</a:t>
            </a:r>
            <a:endParaRPr kumimoji="0" 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1206500" y="2204864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1219200" y="3605039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1206500" y="2204864"/>
            <a:ext cx="304800" cy="1280160"/>
          </a:xfrm>
          <a:prstGeom prst="rect">
            <a:avLst/>
          </a:prstGeom>
          <a:solidFill>
            <a:srgbClr val="1E1E96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1219200" y="3605039"/>
            <a:ext cx="304800" cy="685800"/>
          </a:xfrm>
          <a:prstGeom prst="rect">
            <a:avLst/>
          </a:prstGeom>
          <a:solidFill>
            <a:srgbClr val="6464C8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12053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12">
            <a:extLst>
              <a:ext uri="{FF2B5EF4-FFF2-40B4-BE49-F238E27FC236}">
                <a16:creationId xmlns:a16="http://schemas.microsoft.com/office/drawing/2014/main" id="{647943E0-04D1-4D15-B834-CD1B8A9EF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2736"/>
            <a:ext cx="10972800" cy="5400600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>
              <a:defRPr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>
              <a:defRPr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>
              <a:defRPr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>
              <a:defRPr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</a:lstStyle>
          <a:p>
            <a:pPr lvl="0" eaLnBrk="1" latinLnBrk="0" hangingPunct="1"/>
            <a:r>
              <a:rPr kumimoji="0" lang="ja-JP" altLang="en-US" dirty="0"/>
              <a:t>マスタ テキストの書式設定</a:t>
            </a:r>
          </a:p>
          <a:p>
            <a:pPr lvl="1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2 </a:t>
            </a:r>
            <a:r>
              <a:rPr kumimoji="0" lang="ja-JP" altLang="en-US" dirty="0"/>
              <a:t>レベル</a:t>
            </a:r>
          </a:p>
          <a:p>
            <a:pPr lvl="2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3 </a:t>
            </a:r>
            <a:r>
              <a:rPr kumimoji="0" lang="ja-JP" altLang="en-US" dirty="0"/>
              <a:t>レベル</a:t>
            </a:r>
          </a:p>
          <a:p>
            <a:pPr lvl="3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4 </a:t>
            </a:r>
            <a:r>
              <a:rPr kumimoji="0" lang="ja-JP" altLang="en-US" dirty="0"/>
              <a:t>レベル</a:t>
            </a:r>
          </a:p>
          <a:p>
            <a:pPr lvl="4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5 </a:t>
            </a:r>
            <a:r>
              <a:rPr kumimoji="0" lang="ja-JP" altLang="en-US" dirty="0"/>
              <a:t>レベル</a:t>
            </a:r>
            <a:endParaRPr kumimoji="0" lang="en-US" dirty="0"/>
          </a:p>
        </p:txBody>
      </p:sp>
      <p:sp>
        <p:nvSpPr>
          <p:cNvPr id="4" name="タイトル プレースホルダ 21">
            <a:extLst>
              <a:ext uri="{FF2B5EF4-FFF2-40B4-BE49-F238E27FC236}">
                <a16:creationId xmlns:a16="http://schemas.microsoft.com/office/drawing/2014/main" id="{E2213D9E-D8F7-4AFC-B773-BC50C9D91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1276"/>
            <a:ext cx="10972800" cy="673691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ja-JP" altLang="en-US" dirty="0"/>
              <a:t>マスタ タイトルの書式設定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0512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B3DE54-4D88-9F6C-0CBB-B2D103D48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194C60-2EFF-AE4A-5D5E-E9C832E0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860B3E-7814-3FF7-C5F1-D566CEDF1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0452F3-91F9-7BFD-43F1-32883B22D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90A7EC-326B-C14E-6D16-66A3DA607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761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プレースホルダ 21">
            <a:extLst>
              <a:ext uri="{FF2B5EF4-FFF2-40B4-BE49-F238E27FC236}">
                <a16:creationId xmlns:a16="http://schemas.microsoft.com/office/drawing/2014/main" id="{C759E5FB-743F-4020-ABC7-0779ABC2A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1276"/>
            <a:ext cx="10972800" cy="673691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ja-JP" altLang="en-US" dirty="0"/>
              <a:t>マスタ タイトルの書式設定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31244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2815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1700811"/>
            <a:ext cx="10363200" cy="1470025"/>
          </a:xfrm>
        </p:spPr>
        <p:txBody>
          <a:bodyPr/>
          <a:lstStyle>
            <a:lvl1pPr algn="ctr">
              <a:defRPr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456583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2D8F4CA-83F7-499E-B205-85BD5CABF858}"/>
              </a:ext>
            </a:extLst>
          </p:cNvPr>
          <p:cNvSpPr/>
          <p:nvPr userDrawn="1"/>
        </p:nvSpPr>
        <p:spPr>
          <a:xfrm>
            <a:off x="527381" y="836712"/>
            <a:ext cx="11055019" cy="20284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 dirty="0">
              <a:solidFill>
                <a:srgbClr val="0000FF"/>
              </a:solidFill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64512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Autofit/>
          </a:bodyPr>
          <a:lstStyle>
            <a:lvl1pPr algn="l">
              <a:defRPr sz="21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>
              <a:defRPr sz="15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2pPr>
            <a:lvl3pPr>
              <a:defRPr sz="135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3pPr>
            <a:lvl4pPr>
              <a:defRPr sz="12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4pPr>
            <a:lvl5pPr>
              <a:defRPr sz="12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FAA9E1F7-8940-478B-A9F5-544F87F866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6709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1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1892993-2CCC-432E-BBF3-D27599AF5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8011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1800CE-C325-44AD-9194-111F18ECAE40}"/>
              </a:ext>
            </a:extLst>
          </p:cNvPr>
          <p:cNvSpPr/>
          <p:nvPr userDrawn="1"/>
        </p:nvSpPr>
        <p:spPr>
          <a:xfrm>
            <a:off x="527383" y="836712"/>
            <a:ext cx="11137237" cy="20284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 dirty="0">
              <a:solidFill>
                <a:srgbClr val="0000FF"/>
              </a:solidFill>
            </a:endParaRP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0E29F486-5F39-498F-81C1-3E58D690C2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708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1700809"/>
            <a:ext cx="10363200" cy="1470025"/>
          </a:xfrm>
        </p:spPr>
        <p:txBody>
          <a:bodyPr/>
          <a:lstStyle>
            <a:lvl1pPr algn="ctr">
              <a:defRPr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456583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2D8F4CA-83F7-499E-B205-85BD5CABF858}"/>
              </a:ext>
            </a:extLst>
          </p:cNvPr>
          <p:cNvSpPr/>
          <p:nvPr userDrawn="1"/>
        </p:nvSpPr>
        <p:spPr>
          <a:xfrm>
            <a:off x="527381" y="836712"/>
            <a:ext cx="11055019" cy="20284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rgbClr val="0000FF"/>
              </a:solidFill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3470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Autofit/>
          </a:bodyPr>
          <a:lstStyle>
            <a:lvl1pPr algn="l">
              <a:defRPr sz="28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  <a:lvl2pPr>
              <a:defRPr sz="20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2pPr>
            <a:lvl3pPr>
              <a:defRPr sz="18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3pPr>
            <a:lvl4pPr>
              <a:defRPr sz="16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4pPr>
            <a:lvl5pPr>
              <a:defRPr sz="16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FAA9E1F7-8940-478B-A9F5-544F87F866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975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1892993-2CCC-432E-BBF3-D27599AF5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8296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1800CE-C325-44AD-9194-111F18ECAE40}"/>
              </a:ext>
            </a:extLst>
          </p:cNvPr>
          <p:cNvSpPr/>
          <p:nvPr userDrawn="1"/>
        </p:nvSpPr>
        <p:spPr>
          <a:xfrm>
            <a:off x="527382" y="836712"/>
            <a:ext cx="11137237" cy="20284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rgbClr val="0000FF"/>
              </a:solidFill>
            </a:endParaRP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0E29F486-5F39-498F-81C1-3E58D690C2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07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1FCB99-13DF-EA55-2AF5-83BD4812A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331776-C748-FC66-4EEC-63C15FE799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40BFC5-5D6F-6E66-3DBF-07AEA16D0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0791C63-ACB2-21EC-6ABB-6010154C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AB1EBD5-66A7-055F-177B-FCEA2DA5A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58DE12B-F467-B8AD-2D7B-60D38BF59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79129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F11D8A-9509-96F1-6A0B-D2B081803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3FF5863-DCEF-2953-852D-50B070D6D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86E4172-B8AF-F4DE-D834-6240E3D54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8AD5464-0151-09C3-57BC-B0505BB1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4EB9-45C9-41EF-8F69-3D2928B90F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56548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8569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1E115B8-8050-4FC8-97CD-A0F6A8360DF9}"/>
              </a:ext>
            </a:extLst>
          </p:cNvPr>
          <p:cNvSpPr/>
          <p:nvPr userDrawn="1"/>
        </p:nvSpPr>
        <p:spPr>
          <a:xfrm>
            <a:off x="623392" y="6273320"/>
            <a:ext cx="10945216" cy="36000"/>
          </a:xfrm>
          <a:prstGeom prst="rect">
            <a:avLst/>
          </a:prstGeom>
          <a:solidFill>
            <a:srgbClr val="1E1E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>
              <a:solidFill>
                <a:prstClr val="black">
                  <a:lumMod val="65000"/>
                  <a:lumOff val="3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649EF40-F79A-4E33-9B82-E980CFFB4E2C}"/>
              </a:ext>
            </a:extLst>
          </p:cNvPr>
          <p:cNvSpPr/>
          <p:nvPr userDrawn="1"/>
        </p:nvSpPr>
        <p:spPr>
          <a:xfrm>
            <a:off x="623392" y="1124744"/>
            <a:ext cx="10945216" cy="108000"/>
          </a:xfrm>
          <a:prstGeom prst="rect">
            <a:avLst/>
          </a:prstGeom>
          <a:solidFill>
            <a:srgbClr val="1E1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>
              <a:solidFill>
                <a:prstClr val="black">
                  <a:lumMod val="65000"/>
                  <a:lumOff val="3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99731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7564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 sz="18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 sz="15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 sz="135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 sz="135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 sz="18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 sz="15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 sz="135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 sz="135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777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 sz="15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 sz="135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 sz="15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 sz="135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695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8878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6549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 sz="21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 sz="18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 sz="15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 sz="15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8335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2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6D3D14-6DB9-5B4C-4045-F0AF18D90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4D10B1-2758-ECEE-27F7-4DA26F60E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EE43772-2FB8-1C66-B7F1-C32834D625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13590E9-0A90-5772-9481-DE0CDEA041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2AAEA24-001C-D334-534F-8448904FD7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D54FEBF-6AE9-99DA-4E48-11EA96A02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15894B0-1D72-9D39-68E3-822199F2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A802C0C-958E-52CC-966E-A6414E3F3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31092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7864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49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2A43E-09A6-B2D2-1518-1ECF01F13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569810B-0085-35E9-1DFA-9B02E27CB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0E63AC-FC16-6C12-A121-57FD4F06E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5BAE720-561C-9489-72E2-9679085C2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88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A17912A-2112-0826-A4CF-DD1951F8E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8F7CFCF-42EA-3E50-BD14-75B7D46A8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B5097F-E8E0-E48F-71CC-65B031666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0995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16621D-EC8F-F68A-B5A6-73803F19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C72FBB-D9CB-AD8F-2662-AE04A27CE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BD98CDA-72C1-3326-3979-4E6172C29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6A90DB-8EEF-1271-AD31-5246B9775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DD47078-E36E-BC1B-83C9-F8817676E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4B829BB-525C-3F43-8A46-B3BCBCFCF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823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BC2435-32DC-A2CE-B03F-2CECD82B2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152D415-66D3-DF8B-E9A7-B5F9D984BE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9B2A513-95B0-E481-548C-A827251BD2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CE890A-0292-ED9F-EC82-814604C4B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9DF272-703B-C6CD-A3AE-59A5840C3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91B83DD-FE3A-F1E7-9B3A-2871C7580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759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5F4427A-2F62-9994-63A6-3F558CD53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54567F0-7E9C-CBA7-4DF6-E47B7D7BB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D12F6C-F045-5D91-691C-5B8F8F8A52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0D845-75C7-4CFD-B587-FD40D49DE57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AE67CA-D03F-7690-6B29-42EC2D0522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E9ABB7-D6F5-8AA7-3DCF-5232D9A63D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0FB09-66D4-4060-B000-C073CFE85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354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016721"/>
            <a:ext cx="10972800" cy="5501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3222DCF-17D4-4526-860A-4E94225AFB94}"/>
              </a:ext>
            </a:extLst>
          </p:cNvPr>
          <p:cNvSpPr/>
          <p:nvPr userDrawn="1"/>
        </p:nvSpPr>
        <p:spPr>
          <a:xfrm>
            <a:off x="623392" y="908720"/>
            <a:ext cx="10945216" cy="108000"/>
          </a:xfrm>
          <a:prstGeom prst="rect">
            <a:avLst/>
          </a:prstGeom>
          <a:solidFill>
            <a:srgbClr val="1E1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800">
              <a:solidFill>
                <a:schemeClr val="tx1">
                  <a:lumMod val="75000"/>
                  <a:lumOff val="25000"/>
                </a:schemeClr>
              </a:solidFill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AB63C03-BFC6-452A-902C-5DC40764931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7233" y="6518631"/>
            <a:ext cx="3588553" cy="20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defRPr sz="800" smtClean="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Yu Gothic Medium" panose="020B0500000000000000" pitchFamily="50" charset="-128"/>
                <a:ea typeface="Yu Gothic Medium" panose="020B0500000000000000" pitchFamily="50" charset="-128"/>
                <a:cs typeface="メイリオ" pitchFamily="50" charset="-128"/>
              </a:rPr>
              <a:t>© 2022 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Yu Gothic Medium" panose="020B0500000000000000" pitchFamily="50" charset="-128"/>
                <a:ea typeface="Yu Gothic Medium" panose="020B0500000000000000" pitchFamily="50" charset="-128"/>
                <a:cs typeface="メイリオ" pitchFamily="50" charset="-128"/>
              </a:rPr>
              <a:t>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Yu Gothic Medium" panose="020B0500000000000000" pitchFamily="50" charset="-128"/>
                <a:ea typeface="Yu Gothic Medium" panose="020B0500000000000000" pitchFamily="50" charset="-128"/>
                <a:cs typeface="メイリオ" pitchFamily="50" charset="-128"/>
              </a:rPr>
              <a:t>Terakoya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Yu Gothic Medium" panose="020B0500000000000000" pitchFamily="50" charset="-128"/>
                <a:ea typeface="Yu Gothic Medium" panose="020B0500000000000000" pitchFamily="50" charset="-128"/>
                <a:cs typeface="メイリオ" pitchFamily="50" charset="-128"/>
              </a:rPr>
              <a:t> 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4268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2800" kern="1200">
          <a:solidFill>
            <a:schemeClr val="tx1">
              <a:lumMod val="75000"/>
              <a:lumOff val="25000"/>
            </a:schemeClr>
          </a:solidFill>
          <a:latin typeface="Yu Gothic Medium" panose="020B0500000000000000" pitchFamily="50" charset="-128"/>
          <a:ea typeface="Yu Gothic Medium" panose="020B0500000000000000" pitchFamily="50" charset="-128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>
              <a:lumMod val="75000"/>
              <a:lumOff val="25000"/>
            </a:schemeClr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>
              <a:lumMod val="75000"/>
              <a:lumOff val="25000"/>
            </a:schemeClr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75000"/>
              <a:lumOff val="25000"/>
            </a:schemeClr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600" kern="1200">
          <a:solidFill>
            <a:schemeClr val="tx1">
              <a:lumMod val="75000"/>
              <a:lumOff val="25000"/>
            </a:schemeClr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600" kern="1200">
          <a:solidFill>
            <a:schemeClr val="tx1">
              <a:lumMod val="75000"/>
              <a:lumOff val="25000"/>
            </a:schemeClr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プレースホルダ 21"/>
          <p:cNvSpPr>
            <a:spLocks noGrp="1"/>
          </p:cNvSpPr>
          <p:nvPr>
            <p:ph type="title"/>
          </p:nvPr>
        </p:nvSpPr>
        <p:spPr>
          <a:xfrm>
            <a:off x="609600" y="153469"/>
            <a:ext cx="10972800" cy="630329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ja-JP" altLang="en-US" dirty="0"/>
              <a:t>マスタ タイトルの書式設定</a:t>
            </a:r>
            <a:endParaRPr kumimoji="0" lang="en-US" dirty="0"/>
          </a:p>
        </p:txBody>
      </p:sp>
      <p:sp>
        <p:nvSpPr>
          <p:cNvPr id="15" name="Rectangle 6"/>
          <p:cNvSpPr txBox="1">
            <a:spLocks noChangeArrowheads="1"/>
          </p:cNvSpPr>
          <p:nvPr userDrawn="1"/>
        </p:nvSpPr>
        <p:spPr bwMode="auto">
          <a:xfrm>
            <a:off x="11118238" y="6519737"/>
            <a:ext cx="928324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E587B3-9634-4AD1-A872-A0976EB453E8}" type="slidenum">
              <a:rPr kumimoji="1" lang="en-US" altLang="ja-JP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ja-JP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245A13D-98E3-4CB5-A51B-5B491716954E}"/>
              </a:ext>
            </a:extLst>
          </p:cNvPr>
          <p:cNvSpPr/>
          <p:nvPr userDrawn="1"/>
        </p:nvSpPr>
        <p:spPr>
          <a:xfrm>
            <a:off x="588448" y="836712"/>
            <a:ext cx="10993952" cy="45719"/>
          </a:xfrm>
          <a:prstGeom prst="rect">
            <a:avLst/>
          </a:prstGeom>
          <a:gradFill flip="none" rotWithShape="1">
            <a:gsLst>
              <a:gs pos="20000">
                <a:srgbClr val="1E1E9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229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1" sz="3200" kern="1200">
          <a:solidFill>
            <a:schemeClr val="tx1">
              <a:lumMod val="65000"/>
              <a:lumOff val="3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BIZ UDPゴシック" panose="020B0400000000000000" pitchFamily="50" charset="-128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rgbClr val="1E1E96"/>
        </a:buClr>
        <a:buSzPct val="76000"/>
        <a:buFont typeface="Wingdings" pitchFamily="2" charset="2"/>
        <a:buChar char="n"/>
        <a:defRPr kumimoji="1" sz="2600" kern="1200">
          <a:solidFill>
            <a:schemeClr val="tx1">
              <a:lumMod val="65000"/>
              <a:lumOff val="3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BIZ UDPゴシック" panose="020B0400000000000000" pitchFamily="50" charset="-128"/>
        </a:defRPr>
      </a:lvl1pPr>
      <a:lvl2pPr marL="548640" indent="-274320" algn="l" rtl="0" eaLnBrk="1" latinLnBrk="0" hangingPunct="1">
        <a:spcBef>
          <a:spcPts val="500"/>
        </a:spcBef>
        <a:buClr>
          <a:srgbClr val="6464C8"/>
        </a:buClr>
        <a:buSzPct val="76000"/>
        <a:buFont typeface="Wingdings" pitchFamily="2" charset="2"/>
        <a:buChar char="l"/>
        <a:defRPr kumimoji="1" sz="2300" kern="1200">
          <a:solidFill>
            <a:schemeClr val="tx1">
              <a:lumMod val="65000"/>
              <a:lumOff val="3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BIZ UDPゴシック" panose="020B0400000000000000" pitchFamily="50" charset="-128"/>
        </a:defRPr>
      </a:lvl2pPr>
      <a:lvl3pPr marL="822960" indent="-228600" algn="l" rtl="0" eaLnBrk="1" latinLnBrk="0" hangingPunct="1">
        <a:spcBef>
          <a:spcPts val="500"/>
        </a:spcBef>
        <a:buClr>
          <a:srgbClr val="9696C8"/>
        </a:buClr>
        <a:buSzPct val="76000"/>
        <a:buFont typeface="Wingdings 3"/>
        <a:buChar char=""/>
        <a:defRPr kumimoji="1" sz="2000" kern="1200">
          <a:solidFill>
            <a:schemeClr val="tx1">
              <a:lumMod val="65000"/>
              <a:lumOff val="3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BIZ UDPゴシック" panose="020B0400000000000000" pitchFamily="50" charset="-128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1" sz="1800" kern="1200">
          <a:solidFill>
            <a:schemeClr val="tx1">
              <a:lumMod val="65000"/>
              <a:lumOff val="3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BIZ UDPゴシック" panose="020B0400000000000000" pitchFamily="50" charset="-128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1" sz="1600" kern="1200">
          <a:solidFill>
            <a:schemeClr val="tx1">
              <a:lumMod val="65000"/>
              <a:lumOff val="3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BIZ UDPゴシック" panose="020B0400000000000000" pitchFamily="50" charset="-128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1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1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プレースホルダ 21"/>
          <p:cNvSpPr>
            <a:spLocks noGrp="1"/>
          </p:cNvSpPr>
          <p:nvPr>
            <p:ph type="title"/>
          </p:nvPr>
        </p:nvSpPr>
        <p:spPr>
          <a:xfrm>
            <a:off x="609600" y="181276"/>
            <a:ext cx="10972800" cy="673691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ja-JP" altLang="en-US" dirty="0"/>
              <a:t>マスタ タイトルの書式設定</a:t>
            </a:r>
            <a:endParaRPr kumimoji="0" lang="en-US" dirty="0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609600" y="1070474"/>
            <a:ext cx="10972800" cy="53803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dirty="0"/>
              <a:t>マスタ テキストの書式設定</a:t>
            </a:r>
          </a:p>
          <a:p>
            <a:pPr lvl="1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2 </a:t>
            </a:r>
            <a:r>
              <a:rPr kumimoji="0" lang="ja-JP" altLang="en-US" dirty="0"/>
              <a:t>レベル</a:t>
            </a:r>
          </a:p>
          <a:p>
            <a:pPr lvl="2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3 </a:t>
            </a:r>
            <a:r>
              <a:rPr kumimoji="0" lang="ja-JP" altLang="en-US" dirty="0"/>
              <a:t>レベル</a:t>
            </a:r>
          </a:p>
          <a:p>
            <a:pPr lvl="3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4 </a:t>
            </a:r>
            <a:r>
              <a:rPr kumimoji="0" lang="ja-JP" altLang="en-US" dirty="0"/>
              <a:t>レベル</a:t>
            </a:r>
          </a:p>
          <a:p>
            <a:pPr lvl="4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5 </a:t>
            </a:r>
            <a:r>
              <a:rPr kumimoji="0" lang="ja-JP" altLang="en-US" dirty="0"/>
              <a:t>レベル</a:t>
            </a:r>
            <a:endParaRPr kumimoji="0" 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623392" y="6489344"/>
            <a:ext cx="10945216" cy="36000"/>
          </a:xfrm>
          <a:prstGeom prst="rect">
            <a:avLst/>
          </a:prstGeom>
          <a:solidFill>
            <a:srgbClr val="1E1E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5" name="Rectangle 6"/>
          <p:cNvSpPr txBox="1">
            <a:spLocks noChangeArrowheads="1"/>
          </p:cNvSpPr>
          <p:nvPr userDrawn="1"/>
        </p:nvSpPr>
        <p:spPr bwMode="auto">
          <a:xfrm>
            <a:off x="9013183" y="6525344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E587B3-9634-4AD1-A872-A0976EB453E8}" type="slidenum">
              <a:rPr kumimoji="1" lang="en-US" altLang="ja-JP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6" name="正方形/長方形 15"/>
          <p:cNvSpPr/>
          <p:nvPr userDrawn="1"/>
        </p:nvSpPr>
        <p:spPr>
          <a:xfrm>
            <a:off x="623392" y="908720"/>
            <a:ext cx="10945216" cy="108000"/>
          </a:xfrm>
          <a:prstGeom prst="rect">
            <a:avLst/>
          </a:prstGeom>
          <a:solidFill>
            <a:srgbClr val="1E1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382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txStyles>
    <p:titleStyle>
      <a:lvl1pPr algn="l" rtl="0" eaLnBrk="1" latinLnBrk="0" hangingPunct="1">
        <a:spcBef>
          <a:spcPct val="0"/>
        </a:spcBef>
        <a:buNone/>
        <a:defRPr kumimoji="1" sz="2800" kern="1200">
          <a:solidFill>
            <a:schemeClr val="tx1">
              <a:lumMod val="65000"/>
              <a:lumOff val="35000"/>
            </a:schemeClr>
          </a:solidFill>
          <a:latin typeface="游ゴシック" panose="020B0400000000000000" pitchFamily="50" charset="-128"/>
          <a:ea typeface="游ゴシック" panose="020B0400000000000000" pitchFamily="50" charset="-128"/>
          <a:cs typeface="游ゴシック" panose="020B0400000000000000" pitchFamily="50" charset="-128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rgbClr val="1E1E96"/>
        </a:buClr>
        <a:buSzPct val="76000"/>
        <a:buFont typeface="Wingdings" pitchFamily="2" charset="2"/>
        <a:buChar char="n"/>
        <a:defRPr kumimoji="1" sz="2400" kern="1200">
          <a:solidFill>
            <a:schemeClr val="tx1">
              <a:lumMod val="65000"/>
              <a:lumOff val="35000"/>
            </a:schemeClr>
          </a:solidFill>
          <a:latin typeface="游ゴシック" panose="020B0400000000000000" pitchFamily="50" charset="-128"/>
          <a:ea typeface="游ゴシック" panose="020B0400000000000000" pitchFamily="50" charset="-128"/>
          <a:cs typeface="游ゴシック" panose="020B0400000000000000" pitchFamily="50" charset="-128"/>
        </a:defRPr>
      </a:lvl1pPr>
      <a:lvl2pPr marL="548640" indent="-274320" algn="l" rtl="0" eaLnBrk="1" latinLnBrk="0" hangingPunct="1">
        <a:spcBef>
          <a:spcPts val="500"/>
        </a:spcBef>
        <a:buClr>
          <a:srgbClr val="6464C8"/>
        </a:buClr>
        <a:buSzPct val="76000"/>
        <a:buFont typeface="Wingdings" pitchFamily="2" charset="2"/>
        <a:buChar char="l"/>
        <a:defRPr kumimoji="1" sz="2000" kern="1200">
          <a:solidFill>
            <a:schemeClr val="tx1">
              <a:lumMod val="65000"/>
              <a:lumOff val="35000"/>
            </a:schemeClr>
          </a:solidFill>
          <a:latin typeface="游ゴシック" panose="020B0400000000000000" pitchFamily="50" charset="-128"/>
          <a:ea typeface="游ゴシック" panose="020B0400000000000000" pitchFamily="50" charset="-128"/>
          <a:cs typeface="游ゴシック" panose="020B0400000000000000" pitchFamily="50" charset="-128"/>
        </a:defRPr>
      </a:lvl2pPr>
      <a:lvl3pPr marL="822960" indent="-228600" algn="l" rtl="0" eaLnBrk="1" latinLnBrk="0" hangingPunct="1">
        <a:spcBef>
          <a:spcPts val="500"/>
        </a:spcBef>
        <a:buClr>
          <a:srgbClr val="9696C8"/>
        </a:buClr>
        <a:buSzPct val="76000"/>
        <a:buFont typeface="Wingdings 3"/>
        <a:buChar char=""/>
        <a:defRPr kumimoji="1" sz="1800" kern="1200">
          <a:solidFill>
            <a:schemeClr val="tx1">
              <a:lumMod val="65000"/>
              <a:lumOff val="35000"/>
            </a:schemeClr>
          </a:solidFill>
          <a:latin typeface="游ゴシック" panose="020B0400000000000000" pitchFamily="50" charset="-128"/>
          <a:ea typeface="游ゴシック" panose="020B0400000000000000" pitchFamily="50" charset="-128"/>
          <a:cs typeface="游ゴシック" panose="020B0400000000000000" pitchFamily="50" charset="-128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1" sz="1600" kern="1200">
          <a:solidFill>
            <a:schemeClr val="tx1">
              <a:lumMod val="65000"/>
              <a:lumOff val="35000"/>
            </a:schemeClr>
          </a:solidFill>
          <a:latin typeface="游ゴシック" panose="020B0400000000000000" pitchFamily="50" charset="-128"/>
          <a:ea typeface="游ゴシック" panose="020B0400000000000000" pitchFamily="50" charset="-128"/>
          <a:cs typeface="游ゴシック" panose="020B0400000000000000" pitchFamily="50" charset="-128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1" sz="1400" kern="1200">
          <a:solidFill>
            <a:schemeClr val="tx1">
              <a:lumMod val="65000"/>
              <a:lumOff val="35000"/>
            </a:schemeClr>
          </a:solidFill>
          <a:latin typeface="游ゴシック" panose="020B0400000000000000" pitchFamily="50" charset="-128"/>
          <a:ea typeface="游ゴシック" panose="020B0400000000000000" pitchFamily="50" charset="-128"/>
          <a:cs typeface="游ゴシック" panose="020B0400000000000000" pitchFamily="50" charset="-128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1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1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016721"/>
            <a:ext cx="10972800" cy="5501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3222DCF-17D4-4526-860A-4E94225AFB94}"/>
              </a:ext>
            </a:extLst>
          </p:cNvPr>
          <p:cNvSpPr/>
          <p:nvPr userDrawn="1"/>
        </p:nvSpPr>
        <p:spPr>
          <a:xfrm>
            <a:off x="623392" y="908720"/>
            <a:ext cx="10945216" cy="108000"/>
          </a:xfrm>
          <a:prstGeom prst="rect">
            <a:avLst/>
          </a:prstGeom>
          <a:solidFill>
            <a:srgbClr val="1E1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>
              <a:solidFill>
                <a:prstClr val="black">
                  <a:lumMod val="65000"/>
                  <a:lumOff val="35000"/>
                </a:prstClr>
              </a:solidFill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708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kumimoji="1" sz="21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5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2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2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016721"/>
            <a:ext cx="10972800" cy="5501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0416480" y="6518631"/>
            <a:ext cx="1165920" cy="202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3222DCF-17D4-4526-860A-4E94225AFB94}"/>
              </a:ext>
            </a:extLst>
          </p:cNvPr>
          <p:cNvSpPr/>
          <p:nvPr userDrawn="1"/>
        </p:nvSpPr>
        <p:spPr>
          <a:xfrm>
            <a:off x="623392" y="908720"/>
            <a:ext cx="10945216" cy="108000"/>
          </a:xfrm>
          <a:prstGeom prst="rect">
            <a:avLst/>
          </a:prstGeom>
          <a:solidFill>
            <a:srgbClr val="1E1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800">
              <a:solidFill>
                <a:prstClr val="black">
                  <a:lumMod val="65000"/>
                  <a:lumOff val="35000"/>
                </a:prstClr>
              </a:solidFill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858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28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6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600" kern="1200">
          <a:solidFill>
            <a:schemeClr val="tx1"/>
          </a:solidFill>
          <a:latin typeface="Yu Gothic Medium" panose="020B0500000000000000" pitchFamily="50" charset="-128"/>
          <a:ea typeface="Yu Gothic Medium" panose="020B0500000000000000" pitchFamily="50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7FBAA-80CA-454C-B1BE-1CD88964902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0CAFD-946F-4EEE-A29E-6B23E0DFF98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68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8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0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chart" Target="../charts/chart4.xml"/><Relationship Id="rId7" Type="http://schemas.openxmlformats.org/officeDocument/2006/relationships/image" Target="../media/image7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4.png"/><Relationship Id="rId5" Type="http://schemas.openxmlformats.org/officeDocument/2006/relationships/image" Target="../media/image76.png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3" Type="http://schemas.openxmlformats.org/officeDocument/2006/relationships/image" Target="../media/image3.png"/><Relationship Id="rId7" Type="http://schemas.openxmlformats.org/officeDocument/2006/relationships/image" Target="../media/image5.wmf"/><Relationship Id="rId12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jpg"/><Relationship Id="rId5" Type="http://schemas.openxmlformats.org/officeDocument/2006/relationships/image" Target="../media/image4.wmf"/><Relationship Id="rId15" Type="http://schemas.openxmlformats.org/officeDocument/2006/relationships/image" Target="../media/image13.png"/><Relationship Id="rId10" Type="http://schemas.openxmlformats.org/officeDocument/2006/relationships/image" Target="../media/image8.jpg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terakoya2018.com/question" TargetMode="External"/><Relationship Id="rId3" Type="http://schemas.openxmlformats.org/officeDocument/2006/relationships/oleObject" Target="../embeddings/oleObject5.bin"/><Relationship Id="rId7" Type="http://schemas.openxmlformats.org/officeDocument/2006/relationships/hyperlink" Target="https://terakoya2018.com/" TargetMode="Externa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1.xml"/><Relationship Id="rId6" Type="http://schemas.openxmlformats.org/officeDocument/2006/relationships/hyperlink" Target="mailto:hagi@terakoya2018.com" TargetMode="External"/><Relationship Id="rId5" Type="http://schemas.openxmlformats.org/officeDocument/2006/relationships/hyperlink" Target="http://www.itc.pref.toyama.jp/summary/section020.html" TargetMode="External"/><Relationship Id="rId4" Type="http://schemas.openxmlformats.org/officeDocument/2006/relationships/image" Target="../media/image87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9.png"/><Relationship Id="rId7" Type="http://schemas.openxmlformats.org/officeDocument/2006/relationships/oleObject" Target="../embeddings/oleObject3.bin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1.png"/><Relationship Id="rId5" Type="http://schemas.openxmlformats.org/officeDocument/2006/relationships/image" Target="../media/image13.png"/><Relationship Id="rId4" Type="http://schemas.openxmlformats.org/officeDocument/2006/relationships/image" Target="../media/image30.png"/><Relationship Id="rId9" Type="http://schemas.openxmlformats.org/officeDocument/2006/relationships/hyperlink" Target="mailto:hagi@terakoya2018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9.png"/><Relationship Id="rId7" Type="http://schemas.openxmlformats.org/officeDocument/2006/relationships/image" Target="../media/image1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40.png"/><Relationship Id="rId10" Type="http://schemas.openxmlformats.org/officeDocument/2006/relationships/image" Target="../media/image26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77E47F-F996-ADA0-E813-C6F255AB9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0124" y="786416"/>
            <a:ext cx="9144000" cy="864092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ゴムの解析の基本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5A2BE33-F861-B07B-0FFA-FA5B364B19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4455" y="5735637"/>
            <a:ext cx="6999890" cy="528145"/>
          </a:xfrm>
        </p:spPr>
        <p:txBody>
          <a:bodyPr/>
          <a:lstStyle/>
          <a:p>
            <a:r>
              <a:rPr kumimoji="1" lang="en-US" altLang="ja-JP" dirty="0"/>
              <a:t>2025.3.24</a:t>
            </a:r>
            <a:r>
              <a:rPr kumimoji="1" lang="ja-JP" altLang="en-US" dirty="0"/>
              <a:t>　寺子屋　萩本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28E168-7CBF-2440-79CF-D5EEB64F3EE2}"/>
              </a:ext>
            </a:extLst>
          </p:cNvPr>
          <p:cNvSpPr txBox="1"/>
          <p:nvPr/>
        </p:nvSpPr>
        <p:spPr>
          <a:xfrm>
            <a:off x="1261241" y="1744717"/>
            <a:ext cx="10363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１．ゴムの特性の基本：１回目、２回目、３回目以降の特性</a:t>
            </a:r>
            <a:endParaRPr kumimoji="1" lang="en-US" altLang="ja-JP" dirty="0"/>
          </a:p>
          <a:p>
            <a:r>
              <a:rPr kumimoji="1" lang="ja-JP" altLang="en-US" dirty="0"/>
              <a:t>２．測定時にへたりを考慮する必要がある。</a:t>
            </a:r>
            <a:endParaRPr kumimoji="1" lang="en-US" altLang="ja-JP" dirty="0"/>
          </a:p>
          <a:p>
            <a:r>
              <a:rPr lang="ja-JP" altLang="en-US" dirty="0"/>
              <a:t>３．</a:t>
            </a:r>
            <a:r>
              <a:rPr kumimoji="1" lang="ja-JP" altLang="en-US" dirty="0"/>
              <a:t>測定用テストピース（</a:t>
            </a:r>
            <a:r>
              <a:rPr kumimoji="1" lang="en-US" altLang="ja-JP" dirty="0"/>
              <a:t>TP)</a:t>
            </a:r>
            <a:r>
              <a:rPr kumimoji="1" lang="ja-JP" altLang="en-US" dirty="0"/>
              <a:t>を選ばないと、本当の剛性は求められない。</a:t>
            </a:r>
            <a:endParaRPr kumimoji="1" lang="en-US" altLang="ja-JP" dirty="0"/>
          </a:p>
          <a:p>
            <a:r>
              <a:rPr lang="ja-JP" altLang="en-US" dirty="0"/>
              <a:t>４</a:t>
            </a:r>
            <a:r>
              <a:rPr kumimoji="1" lang="ja-JP" altLang="en-US" dirty="0"/>
              <a:t>．ゴムの解析は熱履歴を考慮する必要がある</a:t>
            </a:r>
            <a:r>
              <a:rPr kumimoji="1" lang="en-US" altLang="ja-JP" dirty="0"/>
              <a:t>[</a:t>
            </a:r>
            <a:r>
              <a:rPr kumimoji="1" lang="ja-JP" altLang="en-US" dirty="0"/>
              <a:t>必須</a:t>
            </a:r>
            <a:r>
              <a:rPr kumimoji="1" lang="en-US" altLang="ja-JP" dirty="0"/>
              <a:t>]</a:t>
            </a:r>
          </a:p>
          <a:p>
            <a:r>
              <a:rPr lang="ja-JP" altLang="en-US" sz="1800" dirty="0"/>
              <a:t>５．製品は、ほとんどが圧縮なのに　</a:t>
            </a:r>
            <a:r>
              <a:rPr lang="ja-JP" altLang="en-US" sz="1800" dirty="0">
                <a:solidFill>
                  <a:srgbClr val="C00000"/>
                </a:solidFill>
              </a:rPr>
              <a:t>材料試験は、なぜ引張試験なのか？</a:t>
            </a:r>
            <a:endParaRPr lang="en-US" altLang="ja-JP" sz="1800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６．よく、単軸、一軸拘束二軸伸張、均等二軸のすべての領域のデータが必要といわれるが。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sz="1800" dirty="0">
                <a:solidFill>
                  <a:srgbClr val="C00000"/>
                </a:solidFill>
              </a:rPr>
              <a:t>７．その他、解析誤差を拡大するもの</a:t>
            </a:r>
            <a:endParaRPr lang="en-US" altLang="ja-JP" sz="1800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　・寸法公差　　・硬度誤差　　・摩擦</a:t>
            </a:r>
            <a:endParaRPr lang="ja-JP" altLang="en-US" sz="1800" dirty="0"/>
          </a:p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41A97C1-8DB9-B83D-5341-D9FAAFAFB0C1}"/>
              </a:ext>
            </a:extLst>
          </p:cNvPr>
          <p:cNvSpPr txBox="1"/>
          <p:nvPr/>
        </p:nvSpPr>
        <p:spPr>
          <a:xfrm>
            <a:off x="5753100" y="114300"/>
            <a:ext cx="6281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◎☆彡ゴムの解析の基本</a:t>
            </a:r>
            <a:r>
              <a:rPr kumimoji="1" lang="en-US" altLang="ja-JP" dirty="0"/>
              <a:t>-</a:t>
            </a:r>
            <a:r>
              <a:rPr kumimoji="1" lang="ja-JP" altLang="en-US" dirty="0"/>
              <a:t>注意するべきこと</a:t>
            </a:r>
            <a:r>
              <a:rPr kumimoji="1" lang="en-US" altLang="ja-JP" dirty="0"/>
              <a:t>250320.pptx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50529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F6CA5A-733E-4523-A6F7-9FBF71E77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97767"/>
            <a:ext cx="10972800" cy="457200"/>
          </a:xfrm>
        </p:spPr>
        <p:txBody>
          <a:bodyPr>
            <a:normAutofit/>
          </a:bodyPr>
          <a:lstStyle/>
          <a:p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2</a:t>
            </a:r>
            <a:r>
              <a:rPr lang="ja-JP" altLang="en-US" sz="2400" dirty="0">
                <a:solidFill>
                  <a:prstClr val="black"/>
                </a:solidFill>
                <a:cs typeface="+mn-cs"/>
              </a:rPr>
              <a:t>）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シール設計方法基礎から解析を利用した形状定義</a:t>
            </a:r>
            <a:endParaRPr kumimoji="1" lang="ja-JP" altLang="en-US" sz="1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7" name="Picture 4" descr="C:\My Documents\wiper４.bmp">
            <a:extLst>
              <a:ext uri="{FF2B5EF4-FFF2-40B4-BE49-F238E27FC236}">
                <a16:creationId xmlns:a16="http://schemas.microsoft.com/office/drawing/2014/main" id="{C8F9CED9-7549-4CCE-AD3D-2D0DF1865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417638"/>
            <a:ext cx="2402815" cy="2178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777B92C8-BC8E-4CDD-A296-2A7B43331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856" y="3743765"/>
            <a:ext cx="5179368" cy="173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rPr>
              <a:t>　シールとは圧力分布である</a:t>
            </a:r>
            <a:r>
              <a:rPr kumimoji="1" lang="en-US" altLang="ja-JP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rPr>
              <a:t>｡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rPr>
              <a:t>　　・圧力の絶対値ではない。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rPr>
              <a:t>　　・面圧分布である。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rPr>
              <a:t>　　　　分布が逆になると漏れが発生</a:t>
            </a:r>
            <a:r>
              <a:rPr kumimoji="1" lang="en-US" altLang="ja-JP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rPr>
              <a:t>｡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rPr>
              <a:t>　　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rPr>
              <a:t>　</a:t>
            </a:r>
          </a:p>
        </p:txBody>
      </p:sp>
      <p:pic>
        <p:nvPicPr>
          <p:cNvPr id="9" name="Picture 5" descr="C:\My Documents\r_seal1100a.bmp">
            <a:extLst>
              <a:ext uri="{FF2B5EF4-FFF2-40B4-BE49-F238E27FC236}">
                <a16:creationId xmlns:a16="http://schemas.microsoft.com/office/drawing/2014/main" id="{B750FD92-FC18-442C-92D9-8DB14D017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3929" y="3228294"/>
            <a:ext cx="2331597" cy="207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My Documents\mail_box、資料送付先\r_seal100b.bmp">
            <a:extLst>
              <a:ext uri="{FF2B5EF4-FFF2-40B4-BE49-F238E27FC236}">
                <a16:creationId xmlns:a16="http://schemas.microsoft.com/office/drawing/2014/main" id="{4698F7D9-CA74-446C-A28D-1C0A16BAF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4001" y="1375613"/>
            <a:ext cx="3375025" cy="168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C:\My Documents\mail_box、資料送付先\r_seal107.bmp">
            <a:extLst>
              <a:ext uri="{FF2B5EF4-FFF2-40B4-BE49-F238E27FC236}">
                <a16:creationId xmlns:a16="http://schemas.microsoft.com/office/drawing/2014/main" id="{2DE33D06-DFCC-4888-A59C-9616962FA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0" y="2178171"/>
            <a:ext cx="3581400" cy="319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ine 15">
            <a:extLst>
              <a:ext uri="{FF2B5EF4-FFF2-40B4-BE49-F238E27FC236}">
                <a16:creationId xmlns:a16="http://schemas.microsoft.com/office/drawing/2014/main" id="{0BC0F859-902C-4432-8A40-6309A0724E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96900" y="427175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ＭＳ Ｐゴシック"/>
              <a:cs typeface="+mn-cs"/>
            </a:endParaRPr>
          </a:p>
        </p:txBody>
      </p:sp>
      <p:sp>
        <p:nvSpPr>
          <p:cNvPr id="13" name="Line 16">
            <a:extLst>
              <a:ext uri="{FF2B5EF4-FFF2-40B4-BE49-F238E27FC236}">
                <a16:creationId xmlns:a16="http://schemas.microsoft.com/office/drawing/2014/main" id="{53D37107-694C-4971-A6D9-FD92068D4D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06500" y="455115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ＭＳ Ｐゴシック"/>
              <a:cs typeface="+mn-cs"/>
            </a:endParaRPr>
          </a:p>
        </p:txBody>
      </p:sp>
      <p:sp>
        <p:nvSpPr>
          <p:cNvPr id="14" name="Oval 17">
            <a:extLst>
              <a:ext uri="{FF2B5EF4-FFF2-40B4-BE49-F238E27FC236}">
                <a16:creationId xmlns:a16="http://schemas.microsoft.com/office/drawing/2014/main" id="{03E5C552-BB2B-4F39-8418-75B922C3B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3900" y="4322550"/>
            <a:ext cx="1295400" cy="4572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ＭＳ Ｐゴシック"/>
                <a:cs typeface="+mn-cs"/>
              </a:rPr>
              <a:t>金型形状</a:t>
            </a:r>
          </a:p>
        </p:txBody>
      </p:sp>
      <p:sp>
        <p:nvSpPr>
          <p:cNvPr id="15" name="Oval 18">
            <a:extLst>
              <a:ext uri="{FF2B5EF4-FFF2-40B4-BE49-F238E27FC236}">
                <a16:creationId xmlns:a16="http://schemas.microsoft.com/office/drawing/2014/main" id="{7262D2AA-4CFA-4957-A37B-EBFE12B12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9300" y="4881350"/>
            <a:ext cx="1143000" cy="4572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ＭＳ Ｐゴシック"/>
                <a:cs typeface="+mn-cs"/>
              </a:rPr>
              <a:t>製品形状</a:t>
            </a:r>
          </a:p>
        </p:txBody>
      </p:sp>
      <p:sp>
        <p:nvSpPr>
          <p:cNvPr id="16" name="角丸四角形 9">
            <a:extLst>
              <a:ext uri="{FF2B5EF4-FFF2-40B4-BE49-F238E27FC236}">
                <a16:creationId xmlns:a16="http://schemas.microsoft.com/office/drawing/2014/main" id="{BCA50E65-E337-4391-893E-6E1D1256591F}"/>
              </a:ext>
            </a:extLst>
          </p:cNvPr>
          <p:cNvSpPr/>
          <p:nvPr/>
        </p:nvSpPr>
        <p:spPr>
          <a:xfrm>
            <a:off x="602677" y="5649981"/>
            <a:ext cx="11214100" cy="8910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熱収縮解析での型設計から製品形状決定まで、ノウハウもしくは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FEM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解析で行う。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ノウハウが主流のようですが、解析で補う。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6CB7F2C-6E26-45F8-AF9E-7713553FE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0CAFD-946F-4EEE-A29E-6B23E0DFF986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02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 autoUpdateAnimBg="0"/>
      <p:bldP spid="15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2" descr="bush-1-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508" y="1046053"/>
            <a:ext cx="1448748" cy="123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062409" y="2219562"/>
            <a:ext cx="2042668" cy="56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95" tIns="0" rIns="74295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初期形状</a:t>
            </a:r>
            <a:endParaRPr kumimoji="1" lang="ja-JP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（金型取出し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160℃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）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ＭＳ Ｐゴシック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075683" y="852219"/>
            <a:ext cx="2257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BUSH</a:t>
            </a:r>
            <a:endParaRPr kumimoji="1" lang="ja-JP" alt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0" name="下矢印 19"/>
          <p:cNvSpPr/>
          <p:nvPr/>
        </p:nvSpPr>
        <p:spPr>
          <a:xfrm rot="16200000">
            <a:off x="3765673" y="1334213"/>
            <a:ext cx="310709" cy="301382"/>
          </a:xfrm>
          <a:prstGeom prst="down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4106960" y="916852"/>
            <a:ext cx="1692137" cy="5680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vert="horz" wrap="square" lIns="74295" tIns="0" rIns="74295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室温冷却形状</a:t>
            </a:r>
            <a:endParaRPr kumimoji="1" lang="ja-JP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（室温放置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25℃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）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ＭＳ Ｐゴシック" pitchFamily="50" charset="-128"/>
            </a:endParaRPr>
          </a:p>
        </p:txBody>
      </p:sp>
      <p:sp>
        <p:nvSpPr>
          <p:cNvPr id="27" name="曲折矢印 26"/>
          <p:cNvSpPr/>
          <p:nvPr/>
        </p:nvSpPr>
        <p:spPr>
          <a:xfrm rot="1309145">
            <a:off x="6049174" y="899854"/>
            <a:ext cx="813816" cy="868680"/>
          </a:xfrm>
          <a:prstGeom prst="bent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4406471" y="1452029"/>
            <a:ext cx="1871792" cy="5680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vert="horz" wrap="square" lIns="74295" tIns="0" rIns="74295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絞り形状</a:t>
            </a:r>
            <a:endParaRPr kumimoji="1" lang="ja-JP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（</a:t>
            </a: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25℃</a:t>
            </a:r>
            <a:r>
              <a:rPr kumimoji="1" lang="ja-JP" alt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、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ひずみ緩和）</a:t>
            </a:r>
            <a:endParaRPr kumimoji="1" lang="ja-JP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ＭＳ Ｐゴシック" pitchFamily="50" charset="-128"/>
            </a:endParaRPr>
          </a:p>
        </p:txBody>
      </p:sp>
      <p:sp>
        <p:nvSpPr>
          <p:cNvPr id="31" name="角丸四角形 30"/>
          <p:cNvSpPr/>
          <p:nvPr/>
        </p:nvSpPr>
        <p:spPr>
          <a:xfrm>
            <a:off x="4095703" y="2134556"/>
            <a:ext cx="2950376" cy="715403"/>
          </a:xfrm>
          <a:prstGeom prst="roundRect">
            <a:avLst>
              <a:gd name="adj" fmla="val 10746"/>
            </a:avLst>
          </a:prstGeom>
          <a:solidFill>
            <a:srgbClr val="FF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１）軸方向と半径方向の特性</a:t>
            </a:r>
            <a:endParaRPr kumimoji="1" lang="en-US" altLang="ja-JP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大小が逆転</a:t>
            </a:r>
          </a:p>
        </p:txBody>
      </p:sp>
      <p:pic>
        <p:nvPicPr>
          <p:cNvPr id="30" name="図 2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3294" y="1126843"/>
            <a:ext cx="4134720" cy="2678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グループ化 5"/>
          <p:cNvGrpSpPr/>
          <p:nvPr/>
        </p:nvGrpSpPr>
        <p:grpSpPr>
          <a:xfrm>
            <a:off x="7491286" y="1140110"/>
            <a:ext cx="4134720" cy="5462601"/>
            <a:chOff x="5677032" y="516269"/>
            <a:chExt cx="4134720" cy="5462601"/>
          </a:xfrm>
        </p:grpSpPr>
        <p:pic>
          <p:nvPicPr>
            <p:cNvPr id="29" name="図 28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77032" y="3602606"/>
              <a:ext cx="4134720" cy="2376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Text Box 10"/>
            <p:cNvSpPr txBox="1">
              <a:spLocks noChangeArrowheads="1"/>
            </p:cNvSpPr>
            <p:nvPr/>
          </p:nvSpPr>
          <p:spPr bwMode="auto">
            <a:xfrm>
              <a:off x="7097389" y="516269"/>
              <a:ext cx="1989263" cy="338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74295" tIns="0" rIns="74295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" pitchFamily="18" charset="0"/>
                  <a:ea typeface="ＭＳ 明朝" pitchFamily="17" charset="-128"/>
                  <a:cs typeface="Times New Roman" pitchFamily="18" charset="0"/>
                </a:rPr>
                <a:t>半径</a:t>
              </a:r>
              <a:r>
                <a:rPr kumimoji="1" lang="ja-JP" altLang="ja-JP" sz="1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" pitchFamily="18" charset="0"/>
                  <a:ea typeface="ＭＳ 明朝" pitchFamily="17" charset="-128"/>
                  <a:cs typeface="Times New Roman" pitchFamily="18" charset="0"/>
                </a:rPr>
                <a:t>方向変形</a:t>
              </a:r>
              <a:endParaRPr kumimoji="1" lang="ja-JP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33" name="角丸四角形 32"/>
          <p:cNvSpPr/>
          <p:nvPr/>
        </p:nvSpPr>
        <p:spPr>
          <a:xfrm>
            <a:off x="4258941" y="2788161"/>
            <a:ext cx="3057110" cy="510305"/>
          </a:xfrm>
          <a:prstGeom prst="roundRect">
            <a:avLst>
              <a:gd name="adj" fmla="val 10746"/>
            </a:avLst>
          </a:prstGeom>
          <a:solidFill>
            <a:srgbClr val="FF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２）材料定義では補正できない</a:t>
            </a:r>
          </a:p>
        </p:txBody>
      </p:sp>
      <p:sp>
        <p:nvSpPr>
          <p:cNvPr id="34" name="角丸四角形 33"/>
          <p:cNvSpPr/>
          <p:nvPr/>
        </p:nvSpPr>
        <p:spPr>
          <a:xfrm>
            <a:off x="933697" y="5638210"/>
            <a:ext cx="5494626" cy="650091"/>
          </a:xfrm>
          <a:prstGeom prst="roundRect">
            <a:avLst>
              <a:gd name="adj" fmla="val 10746"/>
            </a:avLst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金型形状を初期形状として、熱収縮から</a:t>
            </a:r>
            <a:endParaRPr kumimoji="1" lang="en-US" altLang="ja-JP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変形解析への熱</a:t>
            </a:r>
            <a:r>
              <a:rPr kumimoji="1" lang="en-US" altLang="ja-JP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-</a:t>
            </a:r>
            <a:r>
              <a:rPr kumimoji="1" lang="ja-JP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応力連成解析とすることが基本。</a:t>
            </a:r>
          </a:p>
        </p:txBody>
      </p:sp>
      <p:sp>
        <p:nvSpPr>
          <p:cNvPr id="35" name="角丸四角形 34"/>
          <p:cNvSpPr/>
          <p:nvPr/>
        </p:nvSpPr>
        <p:spPr>
          <a:xfrm>
            <a:off x="2773687" y="3349230"/>
            <a:ext cx="4542364" cy="704780"/>
          </a:xfrm>
          <a:prstGeom prst="roundRect">
            <a:avLst>
              <a:gd name="adj" fmla="val 10746"/>
            </a:avLst>
          </a:prstGeom>
          <a:solidFill>
            <a:srgbClr val="FF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軸方向＋５％補正、</a:t>
            </a:r>
            <a:endParaRPr kumimoji="1" lang="en-US" altLang="ja-JP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半径方向はよりかい離が激しくなる。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47453" y="4056052"/>
            <a:ext cx="166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［具体的手順］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1495041" y="4425384"/>
            <a:ext cx="1116858" cy="566772"/>
          </a:xfrm>
          <a:prstGeom prst="rect">
            <a:avLst/>
          </a:prstGeom>
          <a:solidFill>
            <a:srgbClr val="99FFC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図面形状</a:t>
            </a:r>
          </a:p>
        </p:txBody>
      </p:sp>
      <p:sp>
        <p:nvSpPr>
          <p:cNvPr id="36" name="正方形/長方形 35"/>
          <p:cNvSpPr/>
          <p:nvPr/>
        </p:nvSpPr>
        <p:spPr>
          <a:xfrm>
            <a:off x="3325042" y="4425384"/>
            <a:ext cx="1116858" cy="566772"/>
          </a:xfrm>
          <a:prstGeom prst="rect">
            <a:avLst/>
          </a:prstGeom>
          <a:solidFill>
            <a:srgbClr val="99FFC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金型形状</a:t>
            </a:r>
          </a:p>
        </p:txBody>
      </p:sp>
      <p:cxnSp>
        <p:nvCxnSpPr>
          <p:cNvPr id="23" name="直線矢印コネクタ 22"/>
          <p:cNvCxnSpPr>
            <a:stCxn id="19" idx="3"/>
            <a:endCxn id="36" idx="1"/>
          </p:cNvCxnSpPr>
          <p:nvPr/>
        </p:nvCxnSpPr>
        <p:spPr>
          <a:xfrm>
            <a:off x="2611900" y="4708770"/>
            <a:ext cx="71314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/>
          <p:cNvSpPr/>
          <p:nvPr/>
        </p:nvSpPr>
        <p:spPr>
          <a:xfrm>
            <a:off x="3234937" y="4857432"/>
            <a:ext cx="1155893" cy="69728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ひずみリセット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初期形状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4898630" y="4992157"/>
            <a:ext cx="1521040" cy="56256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応力・ひずみ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2646178" y="4433417"/>
            <a:ext cx="893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熱膨張</a:t>
            </a:r>
          </a:p>
        </p:txBody>
      </p:sp>
      <p:cxnSp>
        <p:nvCxnSpPr>
          <p:cNvPr id="41" name="直線矢印コネクタ 40"/>
          <p:cNvCxnSpPr/>
          <p:nvPr/>
        </p:nvCxnSpPr>
        <p:spPr>
          <a:xfrm>
            <a:off x="4394346" y="5236646"/>
            <a:ext cx="52109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テキスト ボックス 41"/>
          <p:cNvSpPr txBox="1"/>
          <p:nvPr/>
        </p:nvSpPr>
        <p:spPr>
          <a:xfrm>
            <a:off x="4394347" y="4972412"/>
            <a:ext cx="893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変形</a:t>
            </a:r>
          </a:p>
        </p:txBody>
      </p:sp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8446765" y="4241422"/>
            <a:ext cx="1977977" cy="297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4295" tIns="0" rIns="74295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軸方向変形</a:t>
            </a:r>
            <a:endParaRPr kumimoji="1" lang="ja-JP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ＭＳ Ｐゴシック" pitchFamily="50" charset="-128"/>
            </a:endParaRPr>
          </a:p>
        </p:txBody>
      </p:sp>
      <p:sp>
        <p:nvSpPr>
          <p:cNvPr id="44" name="角丸四角形 43"/>
          <p:cNvSpPr/>
          <p:nvPr/>
        </p:nvSpPr>
        <p:spPr>
          <a:xfrm>
            <a:off x="1160929" y="6284650"/>
            <a:ext cx="5128842" cy="495180"/>
          </a:xfrm>
          <a:prstGeom prst="roundRect">
            <a:avLst>
              <a:gd name="adj" fmla="val 10746"/>
            </a:avLst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精度が格段に向上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22EEBE-4089-4B51-8A1A-54B67C1AC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6480" y="6602711"/>
            <a:ext cx="1165920" cy="202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0CAFD-946F-4EEE-A29E-6B23E0DFF986}" type="slidenum"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Yu Gothic Medium" panose="020B0500000000000000" pitchFamily="50" charset="-128"/>
                <a:ea typeface="Yu Gothic Medium" panose="020B05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Yu Gothic Medium" panose="020B0500000000000000" pitchFamily="50" charset="-128"/>
              <a:ea typeface="Yu Gothic Medium" panose="020B0500000000000000" pitchFamily="50" charset="-128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70F4DF8-984D-444E-B1F7-D3CA6156EF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8578" y="103188"/>
            <a:ext cx="7641021" cy="633412"/>
          </a:xfrm>
        </p:spPr>
        <p:txBody>
          <a:bodyPr>
            <a:normAutofit/>
          </a:bodyPr>
          <a:lstStyle/>
          <a:p>
            <a:r>
              <a:rPr lang="ja-JP" altLang="en-US" sz="2800" dirty="0">
                <a:solidFill>
                  <a:prstClr val="black"/>
                </a:solidFill>
                <a:cs typeface="メイリオ" pitchFamily="50" charset="-128"/>
              </a:rPr>
              <a:t>ゴム製品の解析では、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3928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矢印 3"/>
          <p:cNvSpPr/>
          <p:nvPr/>
        </p:nvSpPr>
        <p:spPr>
          <a:xfrm>
            <a:off x="4035202" y="3516478"/>
            <a:ext cx="558527" cy="276225"/>
          </a:xfrm>
          <a:prstGeom prst="rightArrow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863751" y="3116451"/>
            <a:ext cx="928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熱収縮</a:t>
            </a: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3057" y="2412842"/>
            <a:ext cx="220181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8209" y="2733186"/>
            <a:ext cx="2222177" cy="2290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右矢印 9"/>
          <p:cNvSpPr/>
          <p:nvPr/>
        </p:nvSpPr>
        <p:spPr>
          <a:xfrm>
            <a:off x="7213564" y="3554256"/>
            <a:ext cx="558527" cy="276225"/>
          </a:xfrm>
          <a:prstGeom prst="rightArrow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216129" y="3266223"/>
            <a:ext cx="928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変形</a:t>
            </a:r>
          </a:p>
        </p:txBody>
      </p:sp>
      <p:pic>
        <p:nvPicPr>
          <p:cNvPr id="12" name="図 11" descr="Image25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48642" y="897850"/>
            <a:ext cx="2592008" cy="1585512"/>
          </a:xfrm>
          <a:prstGeom prst="rect">
            <a:avLst/>
          </a:prstGeom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529" y="2148201"/>
            <a:ext cx="19145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424" name="グループ化 103423"/>
          <p:cNvGrpSpPr/>
          <p:nvPr/>
        </p:nvGrpSpPr>
        <p:grpSpPr>
          <a:xfrm>
            <a:off x="1876432" y="2309859"/>
            <a:ext cx="1861141" cy="1575081"/>
            <a:chOff x="352431" y="1593632"/>
            <a:chExt cx="1861141" cy="1575081"/>
          </a:xfrm>
        </p:grpSpPr>
        <p:grpSp>
          <p:nvGrpSpPr>
            <p:cNvPr id="30" name="グループ化 29"/>
            <p:cNvGrpSpPr/>
            <p:nvPr/>
          </p:nvGrpSpPr>
          <p:grpSpPr>
            <a:xfrm>
              <a:off x="352431" y="1593632"/>
              <a:ext cx="932825" cy="1344022"/>
              <a:chOff x="352431" y="1593632"/>
              <a:chExt cx="932825" cy="1344022"/>
            </a:xfrm>
          </p:grpSpPr>
          <p:cxnSp>
            <p:nvCxnSpPr>
              <p:cNvPr id="17" name="直線コネクタ 16"/>
              <p:cNvCxnSpPr/>
              <p:nvPr/>
            </p:nvCxnSpPr>
            <p:spPr>
              <a:xfrm flipV="1">
                <a:off x="360368" y="1628800"/>
                <a:ext cx="0" cy="130885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/>
              <p:cNvCxnSpPr/>
              <p:nvPr/>
            </p:nvCxnSpPr>
            <p:spPr>
              <a:xfrm flipH="1">
                <a:off x="352431" y="1596984"/>
                <a:ext cx="9283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/>
              <p:cNvCxnSpPr/>
              <p:nvPr/>
            </p:nvCxnSpPr>
            <p:spPr>
              <a:xfrm flipV="1">
                <a:off x="1284752" y="1593632"/>
                <a:ext cx="504" cy="8463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フリーフォーム 30"/>
            <p:cNvSpPr/>
            <p:nvPr/>
          </p:nvSpPr>
          <p:spPr>
            <a:xfrm>
              <a:off x="1162214" y="1679418"/>
              <a:ext cx="1051358" cy="1489295"/>
            </a:xfrm>
            <a:custGeom>
              <a:avLst/>
              <a:gdLst>
                <a:gd name="connsiteX0" fmla="*/ 123378 w 1051358"/>
                <a:gd name="connsiteY0" fmla="*/ 0 h 1489295"/>
                <a:gd name="connsiteX1" fmla="*/ 50950 w 1051358"/>
                <a:gd name="connsiteY1" fmla="*/ 27160 h 1489295"/>
                <a:gd name="connsiteX2" fmla="*/ 5683 w 1051358"/>
                <a:gd name="connsiteY2" fmla="*/ 76954 h 1489295"/>
                <a:gd name="connsiteX3" fmla="*/ 1156 w 1051358"/>
                <a:gd name="connsiteY3" fmla="*/ 126748 h 1489295"/>
                <a:gd name="connsiteX4" fmla="*/ 10210 w 1051358"/>
                <a:gd name="connsiteY4" fmla="*/ 190123 h 1489295"/>
                <a:gd name="connsiteX5" fmla="*/ 60004 w 1051358"/>
                <a:gd name="connsiteY5" fmla="*/ 307818 h 1489295"/>
                <a:gd name="connsiteX6" fmla="*/ 263707 w 1051358"/>
                <a:gd name="connsiteY6" fmla="*/ 683536 h 1489295"/>
                <a:gd name="connsiteX7" fmla="*/ 467410 w 1051358"/>
                <a:gd name="connsiteY7" fmla="*/ 1013988 h 1489295"/>
                <a:gd name="connsiteX8" fmla="*/ 621319 w 1051358"/>
                <a:gd name="connsiteY8" fmla="*/ 1240325 h 1489295"/>
                <a:gd name="connsiteX9" fmla="*/ 711853 w 1051358"/>
                <a:gd name="connsiteY9" fmla="*/ 1348966 h 1489295"/>
                <a:gd name="connsiteX10" fmla="*/ 806915 w 1051358"/>
                <a:gd name="connsiteY10" fmla="*/ 1412340 h 1489295"/>
                <a:gd name="connsiteX11" fmla="*/ 924610 w 1051358"/>
                <a:gd name="connsiteY11" fmla="*/ 1457608 h 1489295"/>
                <a:gd name="connsiteX12" fmla="*/ 1051358 w 1051358"/>
                <a:gd name="connsiteY12" fmla="*/ 1489295 h 148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1358" h="1489295">
                  <a:moveTo>
                    <a:pt x="123378" y="0"/>
                  </a:moveTo>
                  <a:cubicBezTo>
                    <a:pt x="96972" y="7167"/>
                    <a:pt x="70566" y="14334"/>
                    <a:pt x="50950" y="27160"/>
                  </a:cubicBezTo>
                  <a:cubicBezTo>
                    <a:pt x="31334" y="39986"/>
                    <a:pt x="13982" y="60356"/>
                    <a:pt x="5683" y="76954"/>
                  </a:cubicBezTo>
                  <a:cubicBezTo>
                    <a:pt x="-2616" y="93552"/>
                    <a:pt x="402" y="107887"/>
                    <a:pt x="1156" y="126748"/>
                  </a:cubicBezTo>
                  <a:cubicBezTo>
                    <a:pt x="1910" y="145609"/>
                    <a:pt x="402" y="159945"/>
                    <a:pt x="10210" y="190123"/>
                  </a:cubicBezTo>
                  <a:cubicBezTo>
                    <a:pt x="20018" y="220301"/>
                    <a:pt x="17754" y="225583"/>
                    <a:pt x="60004" y="307818"/>
                  </a:cubicBezTo>
                  <a:cubicBezTo>
                    <a:pt x="102253" y="390054"/>
                    <a:pt x="195806" y="565841"/>
                    <a:pt x="263707" y="683536"/>
                  </a:cubicBezTo>
                  <a:cubicBezTo>
                    <a:pt x="331608" y="801231"/>
                    <a:pt x="407808" y="921190"/>
                    <a:pt x="467410" y="1013988"/>
                  </a:cubicBezTo>
                  <a:cubicBezTo>
                    <a:pt x="527012" y="1106786"/>
                    <a:pt x="580579" y="1184495"/>
                    <a:pt x="621319" y="1240325"/>
                  </a:cubicBezTo>
                  <a:cubicBezTo>
                    <a:pt x="662059" y="1296155"/>
                    <a:pt x="680920" y="1320297"/>
                    <a:pt x="711853" y="1348966"/>
                  </a:cubicBezTo>
                  <a:cubicBezTo>
                    <a:pt x="742786" y="1377635"/>
                    <a:pt x="771456" y="1394233"/>
                    <a:pt x="806915" y="1412340"/>
                  </a:cubicBezTo>
                  <a:cubicBezTo>
                    <a:pt x="842374" y="1430447"/>
                    <a:pt x="883870" y="1444782"/>
                    <a:pt x="924610" y="1457608"/>
                  </a:cubicBezTo>
                  <a:cubicBezTo>
                    <a:pt x="965350" y="1470434"/>
                    <a:pt x="1008354" y="1479864"/>
                    <a:pt x="1051358" y="148929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4943873" y="2330824"/>
            <a:ext cx="1861141" cy="1575081"/>
            <a:chOff x="352431" y="1593632"/>
            <a:chExt cx="1861141" cy="1575081"/>
          </a:xfrm>
        </p:grpSpPr>
        <p:grpSp>
          <p:nvGrpSpPr>
            <p:cNvPr id="37" name="グループ化 36"/>
            <p:cNvGrpSpPr/>
            <p:nvPr/>
          </p:nvGrpSpPr>
          <p:grpSpPr>
            <a:xfrm>
              <a:off x="352431" y="1593632"/>
              <a:ext cx="932825" cy="1344022"/>
              <a:chOff x="352431" y="1593632"/>
              <a:chExt cx="932825" cy="1344022"/>
            </a:xfrm>
          </p:grpSpPr>
          <p:cxnSp>
            <p:nvCxnSpPr>
              <p:cNvPr id="39" name="直線コネクタ 38"/>
              <p:cNvCxnSpPr/>
              <p:nvPr/>
            </p:nvCxnSpPr>
            <p:spPr>
              <a:xfrm flipV="1">
                <a:off x="360368" y="1628800"/>
                <a:ext cx="0" cy="130885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39"/>
              <p:cNvCxnSpPr/>
              <p:nvPr/>
            </p:nvCxnSpPr>
            <p:spPr>
              <a:xfrm flipH="1">
                <a:off x="352431" y="1596984"/>
                <a:ext cx="9283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コネクタ 40"/>
              <p:cNvCxnSpPr/>
              <p:nvPr/>
            </p:nvCxnSpPr>
            <p:spPr>
              <a:xfrm flipV="1">
                <a:off x="1284752" y="1593632"/>
                <a:ext cx="504" cy="8463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フリーフォーム 37"/>
            <p:cNvSpPr/>
            <p:nvPr/>
          </p:nvSpPr>
          <p:spPr>
            <a:xfrm>
              <a:off x="1162214" y="1679418"/>
              <a:ext cx="1051358" cy="1489295"/>
            </a:xfrm>
            <a:custGeom>
              <a:avLst/>
              <a:gdLst>
                <a:gd name="connsiteX0" fmla="*/ 123378 w 1051358"/>
                <a:gd name="connsiteY0" fmla="*/ 0 h 1489295"/>
                <a:gd name="connsiteX1" fmla="*/ 50950 w 1051358"/>
                <a:gd name="connsiteY1" fmla="*/ 27160 h 1489295"/>
                <a:gd name="connsiteX2" fmla="*/ 5683 w 1051358"/>
                <a:gd name="connsiteY2" fmla="*/ 76954 h 1489295"/>
                <a:gd name="connsiteX3" fmla="*/ 1156 w 1051358"/>
                <a:gd name="connsiteY3" fmla="*/ 126748 h 1489295"/>
                <a:gd name="connsiteX4" fmla="*/ 10210 w 1051358"/>
                <a:gd name="connsiteY4" fmla="*/ 190123 h 1489295"/>
                <a:gd name="connsiteX5" fmla="*/ 60004 w 1051358"/>
                <a:gd name="connsiteY5" fmla="*/ 307818 h 1489295"/>
                <a:gd name="connsiteX6" fmla="*/ 263707 w 1051358"/>
                <a:gd name="connsiteY6" fmla="*/ 683536 h 1489295"/>
                <a:gd name="connsiteX7" fmla="*/ 467410 w 1051358"/>
                <a:gd name="connsiteY7" fmla="*/ 1013988 h 1489295"/>
                <a:gd name="connsiteX8" fmla="*/ 621319 w 1051358"/>
                <a:gd name="connsiteY8" fmla="*/ 1240325 h 1489295"/>
                <a:gd name="connsiteX9" fmla="*/ 711853 w 1051358"/>
                <a:gd name="connsiteY9" fmla="*/ 1348966 h 1489295"/>
                <a:gd name="connsiteX10" fmla="*/ 806915 w 1051358"/>
                <a:gd name="connsiteY10" fmla="*/ 1412340 h 1489295"/>
                <a:gd name="connsiteX11" fmla="*/ 924610 w 1051358"/>
                <a:gd name="connsiteY11" fmla="*/ 1457608 h 1489295"/>
                <a:gd name="connsiteX12" fmla="*/ 1051358 w 1051358"/>
                <a:gd name="connsiteY12" fmla="*/ 1489295 h 148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1358" h="1489295">
                  <a:moveTo>
                    <a:pt x="123378" y="0"/>
                  </a:moveTo>
                  <a:cubicBezTo>
                    <a:pt x="96972" y="7167"/>
                    <a:pt x="70566" y="14334"/>
                    <a:pt x="50950" y="27160"/>
                  </a:cubicBezTo>
                  <a:cubicBezTo>
                    <a:pt x="31334" y="39986"/>
                    <a:pt x="13982" y="60356"/>
                    <a:pt x="5683" y="76954"/>
                  </a:cubicBezTo>
                  <a:cubicBezTo>
                    <a:pt x="-2616" y="93552"/>
                    <a:pt x="402" y="107887"/>
                    <a:pt x="1156" y="126748"/>
                  </a:cubicBezTo>
                  <a:cubicBezTo>
                    <a:pt x="1910" y="145609"/>
                    <a:pt x="402" y="159945"/>
                    <a:pt x="10210" y="190123"/>
                  </a:cubicBezTo>
                  <a:cubicBezTo>
                    <a:pt x="20018" y="220301"/>
                    <a:pt x="17754" y="225583"/>
                    <a:pt x="60004" y="307818"/>
                  </a:cubicBezTo>
                  <a:cubicBezTo>
                    <a:pt x="102253" y="390054"/>
                    <a:pt x="195806" y="565841"/>
                    <a:pt x="263707" y="683536"/>
                  </a:cubicBezTo>
                  <a:cubicBezTo>
                    <a:pt x="331608" y="801231"/>
                    <a:pt x="407808" y="921190"/>
                    <a:pt x="467410" y="1013988"/>
                  </a:cubicBezTo>
                  <a:cubicBezTo>
                    <a:pt x="527012" y="1106786"/>
                    <a:pt x="580579" y="1184495"/>
                    <a:pt x="621319" y="1240325"/>
                  </a:cubicBezTo>
                  <a:cubicBezTo>
                    <a:pt x="662059" y="1296155"/>
                    <a:pt x="680920" y="1320297"/>
                    <a:pt x="711853" y="1348966"/>
                  </a:cubicBezTo>
                  <a:cubicBezTo>
                    <a:pt x="742786" y="1377635"/>
                    <a:pt x="771456" y="1394233"/>
                    <a:pt x="806915" y="1412340"/>
                  </a:cubicBezTo>
                  <a:cubicBezTo>
                    <a:pt x="842374" y="1430447"/>
                    <a:pt x="883870" y="1444782"/>
                    <a:pt x="924610" y="1457608"/>
                  </a:cubicBezTo>
                  <a:cubicBezTo>
                    <a:pt x="965350" y="1470434"/>
                    <a:pt x="1008354" y="1479864"/>
                    <a:pt x="1051358" y="148929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44" name="グループ化 43"/>
          <p:cNvGrpSpPr/>
          <p:nvPr/>
        </p:nvGrpSpPr>
        <p:grpSpPr>
          <a:xfrm>
            <a:off x="2489600" y="2359925"/>
            <a:ext cx="1861141" cy="1575081"/>
            <a:chOff x="352431" y="1593632"/>
            <a:chExt cx="1861141" cy="1575081"/>
          </a:xfrm>
        </p:grpSpPr>
        <p:grpSp>
          <p:nvGrpSpPr>
            <p:cNvPr id="45" name="グループ化 44"/>
            <p:cNvGrpSpPr/>
            <p:nvPr/>
          </p:nvGrpSpPr>
          <p:grpSpPr>
            <a:xfrm>
              <a:off x="352431" y="1593632"/>
              <a:ext cx="932825" cy="1344022"/>
              <a:chOff x="352431" y="1593632"/>
              <a:chExt cx="932825" cy="1344022"/>
            </a:xfrm>
          </p:grpSpPr>
          <p:cxnSp>
            <p:nvCxnSpPr>
              <p:cNvPr id="47" name="直線コネクタ 46"/>
              <p:cNvCxnSpPr/>
              <p:nvPr/>
            </p:nvCxnSpPr>
            <p:spPr>
              <a:xfrm flipV="1">
                <a:off x="360368" y="1628800"/>
                <a:ext cx="0" cy="130885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47"/>
              <p:cNvCxnSpPr/>
              <p:nvPr/>
            </p:nvCxnSpPr>
            <p:spPr>
              <a:xfrm flipH="1">
                <a:off x="352431" y="1596984"/>
                <a:ext cx="9283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コネクタ 48"/>
              <p:cNvCxnSpPr/>
              <p:nvPr/>
            </p:nvCxnSpPr>
            <p:spPr>
              <a:xfrm flipV="1">
                <a:off x="1284752" y="1593632"/>
                <a:ext cx="504" cy="8463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フリーフォーム 45"/>
            <p:cNvSpPr/>
            <p:nvPr/>
          </p:nvSpPr>
          <p:spPr>
            <a:xfrm>
              <a:off x="1162214" y="1679418"/>
              <a:ext cx="1051358" cy="1489295"/>
            </a:xfrm>
            <a:custGeom>
              <a:avLst/>
              <a:gdLst>
                <a:gd name="connsiteX0" fmla="*/ 123378 w 1051358"/>
                <a:gd name="connsiteY0" fmla="*/ 0 h 1489295"/>
                <a:gd name="connsiteX1" fmla="*/ 50950 w 1051358"/>
                <a:gd name="connsiteY1" fmla="*/ 27160 h 1489295"/>
                <a:gd name="connsiteX2" fmla="*/ 5683 w 1051358"/>
                <a:gd name="connsiteY2" fmla="*/ 76954 h 1489295"/>
                <a:gd name="connsiteX3" fmla="*/ 1156 w 1051358"/>
                <a:gd name="connsiteY3" fmla="*/ 126748 h 1489295"/>
                <a:gd name="connsiteX4" fmla="*/ 10210 w 1051358"/>
                <a:gd name="connsiteY4" fmla="*/ 190123 h 1489295"/>
                <a:gd name="connsiteX5" fmla="*/ 60004 w 1051358"/>
                <a:gd name="connsiteY5" fmla="*/ 307818 h 1489295"/>
                <a:gd name="connsiteX6" fmla="*/ 263707 w 1051358"/>
                <a:gd name="connsiteY6" fmla="*/ 683536 h 1489295"/>
                <a:gd name="connsiteX7" fmla="*/ 467410 w 1051358"/>
                <a:gd name="connsiteY7" fmla="*/ 1013988 h 1489295"/>
                <a:gd name="connsiteX8" fmla="*/ 621319 w 1051358"/>
                <a:gd name="connsiteY8" fmla="*/ 1240325 h 1489295"/>
                <a:gd name="connsiteX9" fmla="*/ 711853 w 1051358"/>
                <a:gd name="connsiteY9" fmla="*/ 1348966 h 1489295"/>
                <a:gd name="connsiteX10" fmla="*/ 806915 w 1051358"/>
                <a:gd name="connsiteY10" fmla="*/ 1412340 h 1489295"/>
                <a:gd name="connsiteX11" fmla="*/ 924610 w 1051358"/>
                <a:gd name="connsiteY11" fmla="*/ 1457608 h 1489295"/>
                <a:gd name="connsiteX12" fmla="*/ 1051358 w 1051358"/>
                <a:gd name="connsiteY12" fmla="*/ 1489295 h 148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1358" h="1489295">
                  <a:moveTo>
                    <a:pt x="123378" y="0"/>
                  </a:moveTo>
                  <a:cubicBezTo>
                    <a:pt x="96972" y="7167"/>
                    <a:pt x="70566" y="14334"/>
                    <a:pt x="50950" y="27160"/>
                  </a:cubicBezTo>
                  <a:cubicBezTo>
                    <a:pt x="31334" y="39986"/>
                    <a:pt x="13982" y="60356"/>
                    <a:pt x="5683" y="76954"/>
                  </a:cubicBezTo>
                  <a:cubicBezTo>
                    <a:pt x="-2616" y="93552"/>
                    <a:pt x="402" y="107887"/>
                    <a:pt x="1156" y="126748"/>
                  </a:cubicBezTo>
                  <a:cubicBezTo>
                    <a:pt x="1910" y="145609"/>
                    <a:pt x="402" y="159945"/>
                    <a:pt x="10210" y="190123"/>
                  </a:cubicBezTo>
                  <a:cubicBezTo>
                    <a:pt x="20018" y="220301"/>
                    <a:pt x="17754" y="225583"/>
                    <a:pt x="60004" y="307818"/>
                  </a:cubicBezTo>
                  <a:cubicBezTo>
                    <a:pt x="102253" y="390054"/>
                    <a:pt x="195806" y="565841"/>
                    <a:pt x="263707" y="683536"/>
                  </a:cubicBezTo>
                  <a:cubicBezTo>
                    <a:pt x="331608" y="801231"/>
                    <a:pt x="407808" y="921190"/>
                    <a:pt x="467410" y="1013988"/>
                  </a:cubicBezTo>
                  <a:cubicBezTo>
                    <a:pt x="527012" y="1106786"/>
                    <a:pt x="580579" y="1184495"/>
                    <a:pt x="621319" y="1240325"/>
                  </a:cubicBezTo>
                  <a:cubicBezTo>
                    <a:pt x="662059" y="1296155"/>
                    <a:pt x="680920" y="1320297"/>
                    <a:pt x="711853" y="1348966"/>
                  </a:cubicBezTo>
                  <a:cubicBezTo>
                    <a:pt x="742786" y="1377635"/>
                    <a:pt x="771456" y="1394233"/>
                    <a:pt x="806915" y="1412340"/>
                  </a:cubicBezTo>
                  <a:cubicBezTo>
                    <a:pt x="842374" y="1430447"/>
                    <a:pt x="883870" y="1444782"/>
                    <a:pt x="924610" y="1457608"/>
                  </a:cubicBezTo>
                  <a:cubicBezTo>
                    <a:pt x="965350" y="1470434"/>
                    <a:pt x="1008354" y="1479864"/>
                    <a:pt x="1051358" y="148929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50" name="グループ化 49"/>
          <p:cNvGrpSpPr/>
          <p:nvPr/>
        </p:nvGrpSpPr>
        <p:grpSpPr>
          <a:xfrm>
            <a:off x="3213091" y="2384251"/>
            <a:ext cx="1861141" cy="1575081"/>
            <a:chOff x="352431" y="1593632"/>
            <a:chExt cx="1861141" cy="1575081"/>
          </a:xfrm>
        </p:grpSpPr>
        <p:grpSp>
          <p:nvGrpSpPr>
            <p:cNvPr id="51" name="グループ化 50"/>
            <p:cNvGrpSpPr/>
            <p:nvPr/>
          </p:nvGrpSpPr>
          <p:grpSpPr>
            <a:xfrm>
              <a:off x="352431" y="1593632"/>
              <a:ext cx="932825" cy="1344022"/>
              <a:chOff x="352431" y="1593632"/>
              <a:chExt cx="932825" cy="1344022"/>
            </a:xfrm>
          </p:grpSpPr>
          <p:cxnSp>
            <p:nvCxnSpPr>
              <p:cNvPr id="53" name="直線コネクタ 52"/>
              <p:cNvCxnSpPr/>
              <p:nvPr/>
            </p:nvCxnSpPr>
            <p:spPr>
              <a:xfrm flipV="1">
                <a:off x="360368" y="1628800"/>
                <a:ext cx="0" cy="130885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/>
              <p:cNvCxnSpPr/>
              <p:nvPr/>
            </p:nvCxnSpPr>
            <p:spPr>
              <a:xfrm flipH="1">
                <a:off x="352431" y="1596984"/>
                <a:ext cx="9283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/>
              <p:cNvCxnSpPr/>
              <p:nvPr/>
            </p:nvCxnSpPr>
            <p:spPr>
              <a:xfrm flipV="1">
                <a:off x="1284752" y="1593632"/>
                <a:ext cx="504" cy="8463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フリーフォーム 51"/>
            <p:cNvSpPr/>
            <p:nvPr/>
          </p:nvSpPr>
          <p:spPr>
            <a:xfrm>
              <a:off x="1162214" y="1679418"/>
              <a:ext cx="1051358" cy="1489295"/>
            </a:xfrm>
            <a:custGeom>
              <a:avLst/>
              <a:gdLst>
                <a:gd name="connsiteX0" fmla="*/ 123378 w 1051358"/>
                <a:gd name="connsiteY0" fmla="*/ 0 h 1489295"/>
                <a:gd name="connsiteX1" fmla="*/ 50950 w 1051358"/>
                <a:gd name="connsiteY1" fmla="*/ 27160 h 1489295"/>
                <a:gd name="connsiteX2" fmla="*/ 5683 w 1051358"/>
                <a:gd name="connsiteY2" fmla="*/ 76954 h 1489295"/>
                <a:gd name="connsiteX3" fmla="*/ 1156 w 1051358"/>
                <a:gd name="connsiteY3" fmla="*/ 126748 h 1489295"/>
                <a:gd name="connsiteX4" fmla="*/ 10210 w 1051358"/>
                <a:gd name="connsiteY4" fmla="*/ 190123 h 1489295"/>
                <a:gd name="connsiteX5" fmla="*/ 60004 w 1051358"/>
                <a:gd name="connsiteY5" fmla="*/ 307818 h 1489295"/>
                <a:gd name="connsiteX6" fmla="*/ 263707 w 1051358"/>
                <a:gd name="connsiteY6" fmla="*/ 683536 h 1489295"/>
                <a:gd name="connsiteX7" fmla="*/ 467410 w 1051358"/>
                <a:gd name="connsiteY7" fmla="*/ 1013988 h 1489295"/>
                <a:gd name="connsiteX8" fmla="*/ 621319 w 1051358"/>
                <a:gd name="connsiteY8" fmla="*/ 1240325 h 1489295"/>
                <a:gd name="connsiteX9" fmla="*/ 711853 w 1051358"/>
                <a:gd name="connsiteY9" fmla="*/ 1348966 h 1489295"/>
                <a:gd name="connsiteX10" fmla="*/ 806915 w 1051358"/>
                <a:gd name="connsiteY10" fmla="*/ 1412340 h 1489295"/>
                <a:gd name="connsiteX11" fmla="*/ 924610 w 1051358"/>
                <a:gd name="connsiteY11" fmla="*/ 1457608 h 1489295"/>
                <a:gd name="connsiteX12" fmla="*/ 1051358 w 1051358"/>
                <a:gd name="connsiteY12" fmla="*/ 1489295 h 148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1358" h="1489295">
                  <a:moveTo>
                    <a:pt x="123378" y="0"/>
                  </a:moveTo>
                  <a:cubicBezTo>
                    <a:pt x="96972" y="7167"/>
                    <a:pt x="70566" y="14334"/>
                    <a:pt x="50950" y="27160"/>
                  </a:cubicBezTo>
                  <a:cubicBezTo>
                    <a:pt x="31334" y="39986"/>
                    <a:pt x="13982" y="60356"/>
                    <a:pt x="5683" y="76954"/>
                  </a:cubicBezTo>
                  <a:cubicBezTo>
                    <a:pt x="-2616" y="93552"/>
                    <a:pt x="402" y="107887"/>
                    <a:pt x="1156" y="126748"/>
                  </a:cubicBezTo>
                  <a:cubicBezTo>
                    <a:pt x="1910" y="145609"/>
                    <a:pt x="402" y="159945"/>
                    <a:pt x="10210" y="190123"/>
                  </a:cubicBezTo>
                  <a:cubicBezTo>
                    <a:pt x="20018" y="220301"/>
                    <a:pt x="17754" y="225583"/>
                    <a:pt x="60004" y="307818"/>
                  </a:cubicBezTo>
                  <a:cubicBezTo>
                    <a:pt x="102253" y="390054"/>
                    <a:pt x="195806" y="565841"/>
                    <a:pt x="263707" y="683536"/>
                  </a:cubicBezTo>
                  <a:cubicBezTo>
                    <a:pt x="331608" y="801231"/>
                    <a:pt x="407808" y="921190"/>
                    <a:pt x="467410" y="1013988"/>
                  </a:cubicBezTo>
                  <a:cubicBezTo>
                    <a:pt x="527012" y="1106786"/>
                    <a:pt x="580579" y="1184495"/>
                    <a:pt x="621319" y="1240325"/>
                  </a:cubicBezTo>
                  <a:cubicBezTo>
                    <a:pt x="662059" y="1296155"/>
                    <a:pt x="680920" y="1320297"/>
                    <a:pt x="711853" y="1348966"/>
                  </a:cubicBezTo>
                  <a:cubicBezTo>
                    <a:pt x="742786" y="1377635"/>
                    <a:pt x="771456" y="1394233"/>
                    <a:pt x="806915" y="1412340"/>
                  </a:cubicBezTo>
                  <a:cubicBezTo>
                    <a:pt x="842374" y="1430447"/>
                    <a:pt x="883870" y="1444782"/>
                    <a:pt x="924610" y="1457608"/>
                  </a:cubicBezTo>
                  <a:cubicBezTo>
                    <a:pt x="965350" y="1470434"/>
                    <a:pt x="1008354" y="1479864"/>
                    <a:pt x="1051358" y="148929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56" name="グループ化 55"/>
          <p:cNvGrpSpPr/>
          <p:nvPr/>
        </p:nvGrpSpPr>
        <p:grpSpPr>
          <a:xfrm>
            <a:off x="3866079" y="2409483"/>
            <a:ext cx="1861141" cy="1575081"/>
            <a:chOff x="352431" y="1593632"/>
            <a:chExt cx="1861141" cy="1575081"/>
          </a:xfrm>
        </p:grpSpPr>
        <p:grpSp>
          <p:nvGrpSpPr>
            <p:cNvPr id="57" name="グループ化 56"/>
            <p:cNvGrpSpPr/>
            <p:nvPr/>
          </p:nvGrpSpPr>
          <p:grpSpPr>
            <a:xfrm>
              <a:off x="352431" y="1593632"/>
              <a:ext cx="932825" cy="1344022"/>
              <a:chOff x="352431" y="1593632"/>
              <a:chExt cx="932825" cy="1344022"/>
            </a:xfrm>
          </p:grpSpPr>
          <p:cxnSp>
            <p:nvCxnSpPr>
              <p:cNvPr id="59" name="直線コネクタ 58"/>
              <p:cNvCxnSpPr/>
              <p:nvPr/>
            </p:nvCxnSpPr>
            <p:spPr>
              <a:xfrm flipV="1">
                <a:off x="374016" y="1628800"/>
                <a:ext cx="0" cy="130885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コネクタ 59"/>
              <p:cNvCxnSpPr/>
              <p:nvPr/>
            </p:nvCxnSpPr>
            <p:spPr>
              <a:xfrm flipH="1">
                <a:off x="352431" y="1596984"/>
                <a:ext cx="9283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コネクタ 60"/>
              <p:cNvCxnSpPr/>
              <p:nvPr/>
            </p:nvCxnSpPr>
            <p:spPr>
              <a:xfrm flipV="1">
                <a:off x="1284752" y="1593632"/>
                <a:ext cx="504" cy="8463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フリーフォーム 57"/>
            <p:cNvSpPr/>
            <p:nvPr/>
          </p:nvSpPr>
          <p:spPr>
            <a:xfrm>
              <a:off x="1162214" y="1679418"/>
              <a:ext cx="1051358" cy="1489295"/>
            </a:xfrm>
            <a:custGeom>
              <a:avLst/>
              <a:gdLst>
                <a:gd name="connsiteX0" fmla="*/ 123378 w 1051358"/>
                <a:gd name="connsiteY0" fmla="*/ 0 h 1489295"/>
                <a:gd name="connsiteX1" fmla="*/ 50950 w 1051358"/>
                <a:gd name="connsiteY1" fmla="*/ 27160 h 1489295"/>
                <a:gd name="connsiteX2" fmla="*/ 5683 w 1051358"/>
                <a:gd name="connsiteY2" fmla="*/ 76954 h 1489295"/>
                <a:gd name="connsiteX3" fmla="*/ 1156 w 1051358"/>
                <a:gd name="connsiteY3" fmla="*/ 126748 h 1489295"/>
                <a:gd name="connsiteX4" fmla="*/ 10210 w 1051358"/>
                <a:gd name="connsiteY4" fmla="*/ 190123 h 1489295"/>
                <a:gd name="connsiteX5" fmla="*/ 60004 w 1051358"/>
                <a:gd name="connsiteY5" fmla="*/ 307818 h 1489295"/>
                <a:gd name="connsiteX6" fmla="*/ 263707 w 1051358"/>
                <a:gd name="connsiteY6" fmla="*/ 683536 h 1489295"/>
                <a:gd name="connsiteX7" fmla="*/ 467410 w 1051358"/>
                <a:gd name="connsiteY7" fmla="*/ 1013988 h 1489295"/>
                <a:gd name="connsiteX8" fmla="*/ 621319 w 1051358"/>
                <a:gd name="connsiteY8" fmla="*/ 1240325 h 1489295"/>
                <a:gd name="connsiteX9" fmla="*/ 711853 w 1051358"/>
                <a:gd name="connsiteY9" fmla="*/ 1348966 h 1489295"/>
                <a:gd name="connsiteX10" fmla="*/ 806915 w 1051358"/>
                <a:gd name="connsiteY10" fmla="*/ 1412340 h 1489295"/>
                <a:gd name="connsiteX11" fmla="*/ 924610 w 1051358"/>
                <a:gd name="connsiteY11" fmla="*/ 1457608 h 1489295"/>
                <a:gd name="connsiteX12" fmla="*/ 1051358 w 1051358"/>
                <a:gd name="connsiteY12" fmla="*/ 1489295 h 148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1358" h="1489295">
                  <a:moveTo>
                    <a:pt x="123378" y="0"/>
                  </a:moveTo>
                  <a:cubicBezTo>
                    <a:pt x="96972" y="7167"/>
                    <a:pt x="70566" y="14334"/>
                    <a:pt x="50950" y="27160"/>
                  </a:cubicBezTo>
                  <a:cubicBezTo>
                    <a:pt x="31334" y="39986"/>
                    <a:pt x="13982" y="60356"/>
                    <a:pt x="5683" y="76954"/>
                  </a:cubicBezTo>
                  <a:cubicBezTo>
                    <a:pt x="-2616" y="93552"/>
                    <a:pt x="402" y="107887"/>
                    <a:pt x="1156" y="126748"/>
                  </a:cubicBezTo>
                  <a:cubicBezTo>
                    <a:pt x="1910" y="145609"/>
                    <a:pt x="402" y="159945"/>
                    <a:pt x="10210" y="190123"/>
                  </a:cubicBezTo>
                  <a:cubicBezTo>
                    <a:pt x="20018" y="220301"/>
                    <a:pt x="17754" y="225583"/>
                    <a:pt x="60004" y="307818"/>
                  </a:cubicBezTo>
                  <a:cubicBezTo>
                    <a:pt x="102253" y="390054"/>
                    <a:pt x="195806" y="565841"/>
                    <a:pt x="263707" y="683536"/>
                  </a:cubicBezTo>
                  <a:cubicBezTo>
                    <a:pt x="331608" y="801231"/>
                    <a:pt x="407808" y="921190"/>
                    <a:pt x="467410" y="1013988"/>
                  </a:cubicBezTo>
                  <a:cubicBezTo>
                    <a:pt x="527012" y="1106786"/>
                    <a:pt x="580579" y="1184495"/>
                    <a:pt x="621319" y="1240325"/>
                  </a:cubicBezTo>
                  <a:cubicBezTo>
                    <a:pt x="662059" y="1296155"/>
                    <a:pt x="680920" y="1320297"/>
                    <a:pt x="711853" y="1348966"/>
                  </a:cubicBezTo>
                  <a:cubicBezTo>
                    <a:pt x="742786" y="1377635"/>
                    <a:pt x="771456" y="1394233"/>
                    <a:pt x="806915" y="1412340"/>
                  </a:cubicBezTo>
                  <a:cubicBezTo>
                    <a:pt x="842374" y="1430447"/>
                    <a:pt x="883870" y="1444782"/>
                    <a:pt x="924610" y="1457608"/>
                  </a:cubicBezTo>
                  <a:cubicBezTo>
                    <a:pt x="965350" y="1470434"/>
                    <a:pt x="1008354" y="1479864"/>
                    <a:pt x="1051358" y="148929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62" name="グループ化 61"/>
          <p:cNvGrpSpPr/>
          <p:nvPr/>
        </p:nvGrpSpPr>
        <p:grpSpPr>
          <a:xfrm>
            <a:off x="4543930" y="2450427"/>
            <a:ext cx="1861141" cy="1575081"/>
            <a:chOff x="352431" y="1593632"/>
            <a:chExt cx="1861141" cy="1575081"/>
          </a:xfrm>
        </p:grpSpPr>
        <p:grpSp>
          <p:nvGrpSpPr>
            <p:cNvPr id="63" name="グループ化 62"/>
            <p:cNvGrpSpPr/>
            <p:nvPr/>
          </p:nvGrpSpPr>
          <p:grpSpPr>
            <a:xfrm>
              <a:off x="352431" y="1593632"/>
              <a:ext cx="932825" cy="1330374"/>
              <a:chOff x="352431" y="1593632"/>
              <a:chExt cx="932825" cy="1330374"/>
            </a:xfrm>
          </p:grpSpPr>
          <p:cxnSp>
            <p:nvCxnSpPr>
              <p:cNvPr id="65" name="直線コネクタ 64"/>
              <p:cNvCxnSpPr/>
              <p:nvPr/>
            </p:nvCxnSpPr>
            <p:spPr>
              <a:xfrm flipV="1">
                <a:off x="360368" y="1615152"/>
                <a:ext cx="0" cy="130885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コネクタ 65"/>
              <p:cNvCxnSpPr/>
              <p:nvPr/>
            </p:nvCxnSpPr>
            <p:spPr>
              <a:xfrm flipH="1">
                <a:off x="352431" y="1596984"/>
                <a:ext cx="9283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コネクタ 66"/>
              <p:cNvCxnSpPr/>
              <p:nvPr/>
            </p:nvCxnSpPr>
            <p:spPr>
              <a:xfrm flipV="1">
                <a:off x="1284752" y="1593632"/>
                <a:ext cx="504" cy="8463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フリーフォーム 63"/>
            <p:cNvSpPr/>
            <p:nvPr/>
          </p:nvSpPr>
          <p:spPr>
            <a:xfrm>
              <a:off x="1162214" y="1679418"/>
              <a:ext cx="1051358" cy="1489295"/>
            </a:xfrm>
            <a:custGeom>
              <a:avLst/>
              <a:gdLst>
                <a:gd name="connsiteX0" fmla="*/ 123378 w 1051358"/>
                <a:gd name="connsiteY0" fmla="*/ 0 h 1489295"/>
                <a:gd name="connsiteX1" fmla="*/ 50950 w 1051358"/>
                <a:gd name="connsiteY1" fmla="*/ 27160 h 1489295"/>
                <a:gd name="connsiteX2" fmla="*/ 5683 w 1051358"/>
                <a:gd name="connsiteY2" fmla="*/ 76954 h 1489295"/>
                <a:gd name="connsiteX3" fmla="*/ 1156 w 1051358"/>
                <a:gd name="connsiteY3" fmla="*/ 126748 h 1489295"/>
                <a:gd name="connsiteX4" fmla="*/ 10210 w 1051358"/>
                <a:gd name="connsiteY4" fmla="*/ 190123 h 1489295"/>
                <a:gd name="connsiteX5" fmla="*/ 60004 w 1051358"/>
                <a:gd name="connsiteY5" fmla="*/ 307818 h 1489295"/>
                <a:gd name="connsiteX6" fmla="*/ 263707 w 1051358"/>
                <a:gd name="connsiteY6" fmla="*/ 683536 h 1489295"/>
                <a:gd name="connsiteX7" fmla="*/ 467410 w 1051358"/>
                <a:gd name="connsiteY7" fmla="*/ 1013988 h 1489295"/>
                <a:gd name="connsiteX8" fmla="*/ 621319 w 1051358"/>
                <a:gd name="connsiteY8" fmla="*/ 1240325 h 1489295"/>
                <a:gd name="connsiteX9" fmla="*/ 711853 w 1051358"/>
                <a:gd name="connsiteY9" fmla="*/ 1348966 h 1489295"/>
                <a:gd name="connsiteX10" fmla="*/ 806915 w 1051358"/>
                <a:gd name="connsiteY10" fmla="*/ 1412340 h 1489295"/>
                <a:gd name="connsiteX11" fmla="*/ 924610 w 1051358"/>
                <a:gd name="connsiteY11" fmla="*/ 1457608 h 1489295"/>
                <a:gd name="connsiteX12" fmla="*/ 1051358 w 1051358"/>
                <a:gd name="connsiteY12" fmla="*/ 1489295 h 148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1358" h="1489295">
                  <a:moveTo>
                    <a:pt x="123378" y="0"/>
                  </a:moveTo>
                  <a:cubicBezTo>
                    <a:pt x="96972" y="7167"/>
                    <a:pt x="70566" y="14334"/>
                    <a:pt x="50950" y="27160"/>
                  </a:cubicBezTo>
                  <a:cubicBezTo>
                    <a:pt x="31334" y="39986"/>
                    <a:pt x="13982" y="60356"/>
                    <a:pt x="5683" y="76954"/>
                  </a:cubicBezTo>
                  <a:cubicBezTo>
                    <a:pt x="-2616" y="93552"/>
                    <a:pt x="402" y="107887"/>
                    <a:pt x="1156" y="126748"/>
                  </a:cubicBezTo>
                  <a:cubicBezTo>
                    <a:pt x="1910" y="145609"/>
                    <a:pt x="402" y="159945"/>
                    <a:pt x="10210" y="190123"/>
                  </a:cubicBezTo>
                  <a:cubicBezTo>
                    <a:pt x="20018" y="220301"/>
                    <a:pt x="17754" y="225583"/>
                    <a:pt x="60004" y="307818"/>
                  </a:cubicBezTo>
                  <a:cubicBezTo>
                    <a:pt x="102253" y="390054"/>
                    <a:pt x="195806" y="565841"/>
                    <a:pt x="263707" y="683536"/>
                  </a:cubicBezTo>
                  <a:cubicBezTo>
                    <a:pt x="331608" y="801231"/>
                    <a:pt x="407808" y="921190"/>
                    <a:pt x="467410" y="1013988"/>
                  </a:cubicBezTo>
                  <a:cubicBezTo>
                    <a:pt x="527012" y="1106786"/>
                    <a:pt x="580579" y="1184495"/>
                    <a:pt x="621319" y="1240325"/>
                  </a:cubicBezTo>
                  <a:cubicBezTo>
                    <a:pt x="662059" y="1296155"/>
                    <a:pt x="680920" y="1320297"/>
                    <a:pt x="711853" y="1348966"/>
                  </a:cubicBezTo>
                  <a:cubicBezTo>
                    <a:pt x="742786" y="1377635"/>
                    <a:pt x="771456" y="1394233"/>
                    <a:pt x="806915" y="1412340"/>
                  </a:cubicBezTo>
                  <a:cubicBezTo>
                    <a:pt x="842374" y="1430447"/>
                    <a:pt x="883870" y="1444782"/>
                    <a:pt x="924610" y="1457608"/>
                  </a:cubicBezTo>
                  <a:cubicBezTo>
                    <a:pt x="965350" y="1470434"/>
                    <a:pt x="1008354" y="1479864"/>
                    <a:pt x="1051358" y="148929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3" name="線吹き出し 2 (枠付き) 2"/>
          <p:cNvSpPr/>
          <p:nvPr/>
        </p:nvSpPr>
        <p:spPr>
          <a:xfrm>
            <a:off x="9682952" y="2475861"/>
            <a:ext cx="960274" cy="257325"/>
          </a:xfrm>
          <a:prstGeom prst="borderCallout2">
            <a:avLst>
              <a:gd name="adj1" fmla="val 126"/>
              <a:gd name="adj2" fmla="val 78362"/>
              <a:gd name="adj3" fmla="val -37123"/>
              <a:gd name="adj4" fmla="val 64343"/>
              <a:gd name="adj5" fmla="val -51395"/>
              <a:gd name="adj6" fmla="val 41450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金具接着部</a:t>
            </a:r>
          </a:p>
        </p:txBody>
      </p:sp>
      <p:sp>
        <p:nvSpPr>
          <p:cNvPr id="68" name="線吹き出し 2 (枠付き) 67"/>
          <p:cNvSpPr/>
          <p:nvPr/>
        </p:nvSpPr>
        <p:spPr>
          <a:xfrm>
            <a:off x="9658064" y="758067"/>
            <a:ext cx="960274" cy="217472"/>
          </a:xfrm>
          <a:prstGeom prst="borderCallout2">
            <a:avLst>
              <a:gd name="adj1" fmla="val 100632"/>
              <a:gd name="adj2" fmla="val 25775"/>
              <a:gd name="adj3" fmla="val 160477"/>
              <a:gd name="adj4" fmla="val 27391"/>
              <a:gd name="adj5" fmla="val 195456"/>
              <a:gd name="adj6" fmla="val -8293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ｲﾝﾅｰ金具</a:t>
            </a:r>
          </a:p>
        </p:txBody>
      </p:sp>
      <p:sp>
        <p:nvSpPr>
          <p:cNvPr id="69" name="角丸四角形吹き出し 68"/>
          <p:cNvSpPr/>
          <p:nvPr/>
        </p:nvSpPr>
        <p:spPr>
          <a:xfrm>
            <a:off x="1587204" y="1256495"/>
            <a:ext cx="6093356" cy="664020"/>
          </a:xfrm>
          <a:prstGeom prst="wedgeRoundRectCallout">
            <a:avLst>
              <a:gd name="adj1" fmla="val -18416"/>
              <a:gd name="adj2" fmla="val 47163"/>
              <a:gd name="adj3" fmla="val 16667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ゴム単製品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は、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そのまま変形解析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を行えばいいですが、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金具接着タイプ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は、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熱収縮解析が必須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だ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と考えます。</a:t>
            </a:r>
          </a:p>
        </p:txBody>
      </p:sp>
      <p:sp>
        <p:nvSpPr>
          <p:cNvPr id="70" name="線吹き出し 2 (枠付き) 69"/>
          <p:cNvSpPr/>
          <p:nvPr/>
        </p:nvSpPr>
        <p:spPr>
          <a:xfrm>
            <a:off x="5987334" y="2567264"/>
            <a:ext cx="960274" cy="257325"/>
          </a:xfrm>
          <a:prstGeom prst="borderCallout2">
            <a:avLst>
              <a:gd name="adj1" fmla="val 126"/>
              <a:gd name="adj2" fmla="val 78362"/>
              <a:gd name="adj3" fmla="val -37123"/>
              <a:gd name="adj4" fmla="val 64343"/>
              <a:gd name="adj5" fmla="val -72610"/>
              <a:gd name="adj6" fmla="val -13978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金型形状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84368" y="4865306"/>
            <a:ext cx="1415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金型形状</a:t>
            </a: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5099213" y="4582862"/>
            <a:ext cx="1415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製品形状</a:t>
            </a:r>
          </a:p>
        </p:txBody>
      </p:sp>
      <p:sp>
        <p:nvSpPr>
          <p:cNvPr id="72" name="右矢印 71"/>
          <p:cNvSpPr/>
          <p:nvPr/>
        </p:nvSpPr>
        <p:spPr>
          <a:xfrm rot="5400000">
            <a:off x="8138746" y="2744338"/>
            <a:ext cx="288714" cy="2762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8144990" y="4569375"/>
            <a:ext cx="1415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変形形状</a:t>
            </a:r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7875938" y="2440007"/>
            <a:ext cx="831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変形</a:t>
            </a:r>
          </a:p>
        </p:txBody>
      </p:sp>
      <p:sp>
        <p:nvSpPr>
          <p:cNvPr id="75" name="角丸四角形吹き出し 74"/>
          <p:cNvSpPr/>
          <p:nvPr/>
        </p:nvSpPr>
        <p:spPr>
          <a:xfrm>
            <a:off x="1829052" y="5421610"/>
            <a:ext cx="8374006" cy="1296144"/>
          </a:xfrm>
          <a:prstGeom prst="wedgeRoundRectCallout">
            <a:avLst>
              <a:gd name="adj1" fmla="val -18416"/>
              <a:gd name="adj2" fmla="val 47163"/>
              <a:gd name="adj3" fmla="val 16667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製品の加工工程を考慮することは、ゴム製品のみではなくすべての製品に当てはまります。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金型形状　⇒（熱履歴）熱収縮　⇒　変形解析　の手順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を守ることで、　　　　　　　　　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＊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　　　　　　　　　　　　　　　　解析による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予測精度を格段に向上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させることができます。</a:t>
            </a:r>
          </a:p>
        </p:txBody>
      </p:sp>
      <p:sp>
        <p:nvSpPr>
          <p:cNvPr id="7" name="タイトル 6">
            <a:extLst>
              <a:ext uri="{FF2B5EF4-FFF2-40B4-BE49-F238E27FC236}">
                <a16:creationId xmlns:a16="http://schemas.microsoft.com/office/drawing/2014/main" id="{A8E87BFF-0D11-4510-B35A-56F1B729B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solidFill>
                  <a:prstClr val="black"/>
                </a:solidFill>
                <a:cs typeface="+mn-cs"/>
              </a:rPr>
              <a:t>ゴムのＦＥＭ解析　基本フロー</a:t>
            </a:r>
            <a:endParaRPr kumimoji="1" lang="ja-JP" altLang="en-US" dirty="0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579CD072-676B-4D15-AB8A-85A67B8C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0CAFD-946F-4EEE-A29E-6B23E0DFF986}" type="slidenum">
              <a:rPr kumimoji="1" lang="ja-JP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Yu Gothic Medium" panose="020B0500000000000000" pitchFamily="50" charset="-128"/>
                <a:ea typeface="Yu Gothic Medium" panose="020B05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Yu Gothic Medium" panose="020B0500000000000000" pitchFamily="50" charset="-128"/>
              <a:ea typeface="Yu Gothic Medium" panose="020B0500000000000000" pitchFamily="50" charset="-128"/>
              <a:cs typeface="+mn-c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E37D7BD-42CE-4CC9-8B8B-F697EE6634EE}"/>
              </a:ext>
            </a:extLst>
          </p:cNvPr>
          <p:cNvSpPr txBox="1"/>
          <p:nvPr/>
        </p:nvSpPr>
        <p:spPr>
          <a:xfrm>
            <a:off x="28867" y="134014"/>
            <a:ext cx="638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４</a:t>
            </a:r>
            <a:r>
              <a:rPr kumimoji="1" lang="ja-JP" altLang="en-US" dirty="0"/>
              <a:t>．ゴムの解析は熱履歴を考慮する必要がある</a:t>
            </a:r>
            <a:r>
              <a:rPr kumimoji="1" lang="en-US" altLang="ja-JP" dirty="0"/>
              <a:t>[</a:t>
            </a:r>
            <a:r>
              <a:rPr kumimoji="1" lang="ja-JP" altLang="en-US" dirty="0"/>
              <a:t>必須</a:t>
            </a:r>
            <a:r>
              <a:rPr kumimoji="1" lang="en-US" altLang="ja-JP" dirty="0"/>
              <a:t>]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237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1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10"/>
                            </p:stCondLst>
                            <p:childTnLst>
                              <p:par>
                                <p:cTn id="14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1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10"/>
                            </p:stCondLst>
                            <p:childTnLst>
                              <p:par>
                                <p:cTn id="20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2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2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1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3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70" grpId="0" animBg="1"/>
      <p:bldP spid="71" grpId="0"/>
      <p:bldP spid="72" grpId="0" animBg="1"/>
      <p:bldP spid="73" grpId="0"/>
      <p:bldP spid="74" grpId="0"/>
      <p:bldP spid="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892" y="692696"/>
            <a:ext cx="2201814" cy="2804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991" y="4149081"/>
            <a:ext cx="1944216" cy="1812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右矢印 9"/>
          <p:cNvSpPr/>
          <p:nvPr/>
        </p:nvSpPr>
        <p:spPr>
          <a:xfrm flipH="1">
            <a:off x="6990276" y="1865503"/>
            <a:ext cx="370335" cy="276225"/>
          </a:xfrm>
          <a:prstGeom prst="rightArrow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990275" y="4069768"/>
            <a:ext cx="928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変形</a:t>
            </a:r>
          </a:p>
        </p:txBody>
      </p:sp>
      <p:pic>
        <p:nvPicPr>
          <p:cNvPr id="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76" y="886132"/>
            <a:ext cx="1914525" cy="246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9" name="グループ化 68"/>
          <p:cNvGrpSpPr/>
          <p:nvPr/>
        </p:nvGrpSpPr>
        <p:grpSpPr>
          <a:xfrm>
            <a:off x="5314905" y="884351"/>
            <a:ext cx="1861141" cy="1440159"/>
            <a:chOff x="352431" y="1593632"/>
            <a:chExt cx="1861141" cy="1575081"/>
          </a:xfrm>
        </p:grpSpPr>
        <p:grpSp>
          <p:nvGrpSpPr>
            <p:cNvPr id="70" name="グループ化 69"/>
            <p:cNvGrpSpPr/>
            <p:nvPr/>
          </p:nvGrpSpPr>
          <p:grpSpPr>
            <a:xfrm>
              <a:off x="352431" y="1593632"/>
              <a:ext cx="932825" cy="1344022"/>
              <a:chOff x="352431" y="1593632"/>
              <a:chExt cx="932825" cy="1344022"/>
            </a:xfrm>
          </p:grpSpPr>
          <p:cxnSp>
            <p:nvCxnSpPr>
              <p:cNvPr id="72" name="直線コネクタ 71"/>
              <p:cNvCxnSpPr/>
              <p:nvPr/>
            </p:nvCxnSpPr>
            <p:spPr>
              <a:xfrm flipV="1">
                <a:off x="360368" y="1628800"/>
                <a:ext cx="0" cy="130885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線コネクタ 72"/>
              <p:cNvCxnSpPr/>
              <p:nvPr/>
            </p:nvCxnSpPr>
            <p:spPr>
              <a:xfrm flipH="1">
                <a:off x="352431" y="1596984"/>
                <a:ext cx="9283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コネクタ 73"/>
              <p:cNvCxnSpPr/>
              <p:nvPr/>
            </p:nvCxnSpPr>
            <p:spPr>
              <a:xfrm flipV="1">
                <a:off x="1284752" y="1593632"/>
                <a:ext cx="504" cy="8463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フリーフォーム 70"/>
            <p:cNvSpPr/>
            <p:nvPr/>
          </p:nvSpPr>
          <p:spPr>
            <a:xfrm>
              <a:off x="1162214" y="1679418"/>
              <a:ext cx="1051358" cy="1489295"/>
            </a:xfrm>
            <a:custGeom>
              <a:avLst/>
              <a:gdLst>
                <a:gd name="connsiteX0" fmla="*/ 123378 w 1051358"/>
                <a:gd name="connsiteY0" fmla="*/ 0 h 1489295"/>
                <a:gd name="connsiteX1" fmla="*/ 50950 w 1051358"/>
                <a:gd name="connsiteY1" fmla="*/ 27160 h 1489295"/>
                <a:gd name="connsiteX2" fmla="*/ 5683 w 1051358"/>
                <a:gd name="connsiteY2" fmla="*/ 76954 h 1489295"/>
                <a:gd name="connsiteX3" fmla="*/ 1156 w 1051358"/>
                <a:gd name="connsiteY3" fmla="*/ 126748 h 1489295"/>
                <a:gd name="connsiteX4" fmla="*/ 10210 w 1051358"/>
                <a:gd name="connsiteY4" fmla="*/ 190123 h 1489295"/>
                <a:gd name="connsiteX5" fmla="*/ 60004 w 1051358"/>
                <a:gd name="connsiteY5" fmla="*/ 307818 h 1489295"/>
                <a:gd name="connsiteX6" fmla="*/ 263707 w 1051358"/>
                <a:gd name="connsiteY6" fmla="*/ 683536 h 1489295"/>
                <a:gd name="connsiteX7" fmla="*/ 467410 w 1051358"/>
                <a:gd name="connsiteY7" fmla="*/ 1013988 h 1489295"/>
                <a:gd name="connsiteX8" fmla="*/ 621319 w 1051358"/>
                <a:gd name="connsiteY8" fmla="*/ 1240325 h 1489295"/>
                <a:gd name="connsiteX9" fmla="*/ 711853 w 1051358"/>
                <a:gd name="connsiteY9" fmla="*/ 1348966 h 1489295"/>
                <a:gd name="connsiteX10" fmla="*/ 806915 w 1051358"/>
                <a:gd name="connsiteY10" fmla="*/ 1412340 h 1489295"/>
                <a:gd name="connsiteX11" fmla="*/ 924610 w 1051358"/>
                <a:gd name="connsiteY11" fmla="*/ 1457608 h 1489295"/>
                <a:gd name="connsiteX12" fmla="*/ 1051358 w 1051358"/>
                <a:gd name="connsiteY12" fmla="*/ 1489295 h 148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1358" h="1489295">
                  <a:moveTo>
                    <a:pt x="123378" y="0"/>
                  </a:moveTo>
                  <a:cubicBezTo>
                    <a:pt x="96972" y="7167"/>
                    <a:pt x="70566" y="14334"/>
                    <a:pt x="50950" y="27160"/>
                  </a:cubicBezTo>
                  <a:cubicBezTo>
                    <a:pt x="31334" y="39986"/>
                    <a:pt x="13982" y="60356"/>
                    <a:pt x="5683" y="76954"/>
                  </a:cubicBezTo>
                  <a:cubicBezTo>
                    <a:pt x="-2616" y="93552"/>
                    <a:pt x="402" y="107887"/>
                    <a:pt x="1156" y="126748"/>
                  </a:cubicBezTo>
                  <a:cubicBezTo>
                    <a:pt x="1910" y="145609"/>
                    <a:pt x="402" y="159945"/>
                    <a:pt x="10210" y="190123"/>
                  </a:cubicBezTo>
                  <a:cubicBezTo>
                    <a:pt x="20018" y="220301"/>
                    <a:pt x="17754" y="225583"/>
                    <a:pt x="60004" y="307818"/>
                  </a:cubicBezTo>
                  <a:cubicBezTo>
                    <a:pt x="102253" y="390054"/>
                    <a:pt x="195806" y="565841"/>
                    <a:pt x="263707" y="683536"/>
                  </a:cubicBezTo>
                  <a:cubicBezTo>
                    <a:pt x="331608" y="801231"/>
                    <a:pt x="407808" y="921190"/>
                    <a:pt x="467410" y="1013988"/>
                  </a:cubicBezTo>
                  <a:cubicBezTo>
                    <a:pt x="527012" y="1106786"/>
                    <a:pt x="580579" y="1184495"/>
                    <a:pt x="621319" y="1240325"/>
                  </a:cubicBezTo>
                  <a:cubicBezTo>
                    <a:pt x="662059" y="1296155"/>
                    <a:pt x="680920" y="1320297"/>
                    <a:pt x="711853" y="1348966"/>
                  </a:cubicBezTo>
                  <a:cubicBezTo>
                    <a:pt x="742786" y="1377635"/>
                    <a:pt x="771456" y="1394233"/>
                    <a:pt x="806915" y="1412340"/>
                  </a:cubicBezTo>
                  <a:cubicBezTo>
                    <a:pt x="842374" y="1430447"/>
                    <a:pt x="883870" y="1444782"/>
                    <a:pt x="924610" y="1457608"/>
                  </a:cubicBezTo>
                  <a:cubicBezTo>
                    <a:pt x="965350" y="1470434"/>
                    <a:pt x="1008354" y="1479864"/>
                    <a:pt x="1051358" y="148929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75" name="右矢印 74"/>
          <p:cNvSpPr/>
          <p:nvPr/>
        </p:nvSpPr>
        <p:spPr>
          <a:xfrm rot="5400000">
            <a:off x="8318749" y="4093054"/>
            <a:ext cx="279264" cy="2762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6894739" y="1514874"/>
            <a:ext cx="928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熱膨張</a:t>
            </a:r>
          </a:p>
        </p:txBody>
      </p:sp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26" y="3789040"/>
            <a:ext cx="1847762" cy="210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061" y="3477501"/>
            <a:ext cx="1606669" cy="2350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右矢印 78"/>
          <p:cNvSpPr/>
          <p:nvPr/>
        </p:nvSpPr>
        <p:spPr>
          <a:xfrm rot="19612158" flipH="1">
            <a:off x="3528613" y="3309864"/>
            <a:ext cx="2179602" cy="265137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3778242" y="3000988"/>
            <a:ext cx="1757514" cy="695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応力・ひずみクリア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初期形状として</a:t>
            </a:r>
          </a:p>
        </p:txBody>
      </p:sp>
      <p:sp>
        <p:nvSpPr>
          <p:cNvPr id="81" name="右矢印 80"/>
          <p:cNvSpPr/>
          <p:nvPr/>
        </p:nvSpPr>
        <p:spPr>
          <a:xfrm>
            <a:off x="4387295" y="4289798"/>
            <a:ext cx="558527" cy="276225"/>
          </a:xfrm>
          <a:prstGeom prst="rightArrow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1662792" y="743006"/>
            <a:ext cx="3096344" cy="95653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しかし、残念ながら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開発部門が金型図を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持たない例は多い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ものです。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995956" y="5427696"/>
            <a:ext cx="141501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金型形状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828249" y="2397231"/>
            <a:ext cx="1415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金型形状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803516" y="2916289"/>
            <a:ext cx="110079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製品形状</a:t>
            </a:r>
          </a:p>
        </p:txBody>
      </p:sp>
      <p:sp>
        <p:nvSpPr>
          <p:cNvPr id="25" name="角丸四角形 24"/>
          <p:cNvSpPr/>
          <p:nvPr/>
        </p:nvSpPr>
        <p:spPr>
          <a:xfrm>
            <a:off x="1731905" y="1843325"/>
            <a:ext cx="3096344" cy="83346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製品形状を熱膨張解析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金型形状を予測</a:t>
            </a:r>
          </a:p>
        </p:txBody>
      </p:sp>
      <p:sp>
        <p:nvSpPr>
          <p:cNvPr id="26" name="線吹き出し 2 (枠付き) 25"/>
          <p:cNvSpPr/>
          <p:nvPr/>
        </p:nvSpPr>
        <p:spPr>
          <a:xfrm>
            <a:off x="6650366" y="1091451"/>
            <a:ext cx="960274" cy="257325"/>
          </a:xfrm>
          <a:prstGeom prst="borderCallout2">
            <a:avLst>
              <a:gd name="adj1" fmla="val 163202"/>
              <a:gd name="adj2" fmla="val -34979"/>
              <a:gd name="adj3" fmla="val 68952"/>
              <a:gd name="adj4" fmla="val -15246"/>
              <a:gd name="adj5" fmla="val 49375"/>
              <a:gd name="adj6" fmla="val -1187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製品形状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8144078" y="3777505"/>
            <a:ext cx="928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変形</a:t>
            </a:r>
          </a:p>
        </p:txBody>
      </p:sp>
      <p:sp>
        <p:nvSpPr>
          <p:cNvPr id="29" name="右矢印 28"/>
          <p:cNvSpPr/>
          <p:nvPr/>
        </p:nvSpPr>
        <p:spPr>
          <a:xfrm>
            <a:off x="7023723" y="4376302"/>
            <a:ext cx="673775" cy="276225"/>
          </a:xfrm>
          <a:prstGeom prst="rightArrow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4192260" y="4006969"/>
            <a:ext cx="928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熱収縮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895991" y="5427696"/>
            <a:ext cx="141501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製品形状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8040216" y="5517232"/>
            <a:ext cx="141501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変形形状</a:t>
            </a:r>
          </a:p>
        </p:txBody>
      </p:sp>
      <p:sp>
        <p:nvSpPr>
          <p:cNvPr id="33" name="角丸四角形吹き出し 32"/>
          <p:cNvSpPr/>
          <p:nvPr/>
        </p:nvSpPr>
        <p:spPr>
          <a:xfrm>
            <a:off x="1829052" y="5989843"/>
            <a:ext cx="8374006" cy="648072"/>
          </a:xfrm>
          <a:prstGeom prst="wedgeRoundRectCallout">
            <a:avLst>
              <a:gd name="adj1" fmla="val -18416"/>
              <a:gd name="adj2" fmla="val 47163"/>
              <a:gd name="adj3" fmla="val 16667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熱膨張解析で金型形状を予測、応力・ひずみをリセット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し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その後に、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熱収縮～変形解析の手順を進め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ることで解析は全てうまくいきます。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0C9A293-AE03-48D2-918F-BCAD73789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0CAFD-946F-4EEE-A29E-6B23E0DFF986}" type="slidenum"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Yu Gothic Medium" panose="020B0500000000000000" pitchFamily="50" charset="-128"/>
                <a:ea typeface="Yu Gothic Medium" panose="020B05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Yu Gothic Medium" panose="020B0500000000000000" pitchFamily="50" charset="-128"/>
              <a:ea typeface="Yu Gothic Medium" panose="020B05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46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75" grpId="0" animBg="1"/>
      <p:bldP spid="76" grpId="0"/>
      <p:bldP spid="79" grpId="0" animBg="1"/>
      <p:bldP spid="80" grpId="0" animBg="1"/>
      <p:bldP spid="81" grpId="0" animBg="1"/>
      <p:bldP spid="22" grpId="0" animBg="1"/>
      <p:bldP spid="23" grpId="0"/>
      <p:bldP spid="25" grpId="0" animBg="1"/>
      <p:bldP spid="26" grpId="0" animBg="1"/>
      <p:bldP spid="28" grpId="0"/>
      <p:bldP spid="29" grpId="0" animBg="1"/>
      <p:bldP spid="30" grpId="0"/>
      <p:bldP spid="31" grpId="0" animBg="1"/>
      <p:bldP spid="32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8E658455-ECF8-49A2-A0CC-66849E9F5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ja-JP" altLang="en-US" sz="2000" dirty="0"/>
              <a:t>５．製品は、ほとんどが圧縮なのに　</a:t>
            </a:r>
            <a:r>
              <a:rPr lang="ja-JP" altLang="en-US" sz="2000" dirty="0">
                <a:solidFill>
                  <a:srgbClr val="C00000"/>
                </a:solidFill>
              </a:rPr>
              <a:t>材料試験は、なぜ引張試験なのか？</a:t>
            </a:r>
            <a:endParaRPr lang="ja-JP" altLang="en-US" sz="2000" dirty="0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0F709993-FAC1-4C5D-96BA-04524DB66F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0CAFD-946F-4EEE-A29E-6B23E0DFF986}" type="slidenum">
              <a:rPr kumimoji="1" lang="ja-JP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Yu Gothic Medium" panose="020B0500000000000000" pitchFamily="50" charset="-128"/>
                <a:ea typeface="Yu Gothic Medium" panose="020B05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Yu Gothic Medium" panose="020B0500000000000000" pitchFamily="50" charset="-128"/>
              <a:ea typeface="Yu Gothic Medium" panose="020B0500000000000000" pitchFamily="50" charset="-128"/>
              <a:cs typeface="+mn-cs"/>
            </a:endParaRPr>
          </a:p>
        </p:txBody>
      </p:sp>
      <p:pic>
        <p:nvPicPr>
          <p:cNvPr id="50180" name="Picture 4" descr="C:\My Documents\無題１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670" y="2331075"/>
            <a:ext cx="3714750" cy="213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33249" y="1532166"/>
            <a:ext cx="2228850" cy="600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ゴムの非圧縮性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Ｉ</a:t>
            </a:r>
            <a:r>
              <a:rPr kumimoji="1" lang="ja-JP" altLang="en-US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３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=λ</a:t>
            </a:r>
            <a:r>
              <a:rPr kumimoji="1" lang="ja-JP" altLang="en-US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１</a:t>
            </a:r>
            <a:r>
              <a:rPr kumimoji="1" lang="ja-JP" alt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２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λ</a:t>
            </a:r>
            <a:r>
              <a:rPr kumimoji="1" lang="ja-JP" altLang="en-US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２</a:t>
            </a:r>
            <a:r>
              <a:rPr kumimoji="1" lang="ja-JP" alt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２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λ</a:t>
            </a:r>
            <a:r>
              <a:rPr kumimoji="1" lang="ja-JP" altLang="en-US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３</a:t>
            </a:r>
            <a:r>
              <a:rPr kumimoji="1" lang="ja-JP" alt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２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＝１</a:t>
            </a:r>
            <a:endParaRPr kumimoji="1" lang="ja-JP" altLang="en-US" sz="18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" name="下矢印 2"/>
          <p:cNvSpPr/>
          <p:nvPr/>
        </p:nvSpPr>
        <p:spPr>
          <a:xfrm>
            <a:off x="1394226" y="2276163"/>
            <a:ext cx="486054" cy="147507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33250" y="2439394"/>
            <a:ext cx="3402379" cy="11364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二方向を引っ張ると、一方が圧縮</a:t>
            </a:r>
            <a:endParaRPr kumimoji="1" lang="en-US" altLang="ja-JP" sz="2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エネルギー関数を</a:t>
            </a:r>
            <a:r>
              <a:rPr kumimoji="1" lang="ja-JP" altLang="en-US" sz="2400" b="1" i="0" u="none" strike="noStrike" kern="1200" cap="none" spc="0" normalizeH="0" baseline="3000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明確に定義できます</a:t>
            </a:r>
            <a:endParaRPr kumimoji="1" lang="en-US" altLang="ja-JP" sz="2400" b="1" i="0" u="none" strike="noStrike" kern="1200" cap="none" spc="0" normalizeH="0" baseline="3000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100" b="1" i="0" u="none" strike="noStrike" kern="1200" cap="none" spc="0" normalizeH="0" baseline="3000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（全ての方向の伸張比</a:t>
            </a:r>
            <a:r>
              <a:rPr kumimoji="1" lang="en-US" altLang="ja-JP" sz="2100" b="1" i="0" u="none" strike="noStrike" kern="1200" cap="none" spc="0" normalizeH="0" baseline="3000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λ</a:t>
            </a:r>
            <a:r>
              <a:rPr kumimoji="1" lang="ja-JP" altLang="en-US" sz="2100" b="1" i="0" u="none" strike="noStrike" kern="1200" cap="none" spc="0" normalizeH="0" baseline="3000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が定義できる）</a:t>
            </a:r>
          </a:p>
        </p:txBody>
      </p:sp>
      <p:sp>
        <p:nvSpPr>
          <p:cNvPr id="14" name="角丸四角形 13"/>
          <p:cNvSpPr/>
          <p:nvPr/>
        </p:nvSpPr>
        <p:spPr>
          <a:xfrm>
            <a:off x="666719" y="5314790"/>
            <a:ext cx="6337820" cy="669032"/>
          </a:xfrm>
          <a:prstGeom prst="roundRect">
            <a:avLst/>
          </a:prstGeom>
          <a:solidFill>
            <a:srgbClr val="FFFF9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どの表現関数を使っても同等です。よく質問を受けますが、</a:t>
            </a:r>
            <a:endParaRPr kumimoji="1" lang="en-US" altLang="ja-JP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元のデータが同じなら、解析に予測精度は同じ</a:t>
            </a: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です。</a:t>
            </a:r>
            <a:r>
              <a:rPr kumimoji="1" lang="ja-JP" alt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式の優劣はありません。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4528814" y="1978370"/>
            <a:ext cx="7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圧縮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427915" y="3868580"/>
            <a:ext cx="7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伸張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48616" y="4504751"/>
            <a:ext cx="7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伸張</a:t>
            </a:r>
          </a:p>
        </p:txBody>
      </p:sp>
      <p:sp>
        <p:nvSpPr>
          <p:cNvPr id="4" name="右矢印 3"/>
          <p:cNvSpPr/>
          <p:nvPr/>
        </p:nvSpPr>
        <p:spPr>
          <a:xfrm rot="5400000">
            <a:off x="4649306" y="2189363"/>
            <a:ext cx="324036" cy="456047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" name="右矢印 11"/>
          <p:cNvSpPr/>
          <p:nvPr/>
        </p:nvSpPr>
        <p:spPr>
          <a:xfrm>
            <a:off x="6185767" y="3699256"/>
            <a:ext cx="324036" cy="456047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5" name="右矢印 14"/>
          <p:cNvSpPr/>
          <p:nvPr/>
        </p:nvSpPr>
        <p:spPr>
          <a:xfrm rot="7730475">
            <a:off x="4332972" y="4119641"/>
            <a:ext cx="324036" cy="456047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角丸四角形 5"/>
          <p:cNvSpPr/>
          <p:nvPr/>
        </p:nvSpPr>
        <p:spPr bwMode="auto">
          <a:xfrm>
            <a:off x="5284898" y="1685604"/>
            <a:ext cx="1662522" cy="590558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圧縮試験で</a:t>
            </a:r>
            <a:endParaRPr kumimoji="1" lang="en-US" altLang="ja-JP" sz="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均等変形は難しい</a:t>
            </a:r>
          </a:p>
        </p:txBody>
      </p:sp>
      <p:sp>
        <p:nvSpPr>
          <p:cNvPr id="17" name="角丸四角形 16"/>
          <p:cNvSpPr/>
          <p:nvPr/>
        </p:nvSpPr>
        <p:spPr bwMode="auto">
          <a:xfrm>
            <a:off x="5211775" y="4199989"/>
            <a:ext cx="1662522" cy="590558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伸張なら均等に</a:t>
            </a:r>
            <a:endParaRPr kumimoji="1" lang="en-US" altLang="ja-JP" sz="15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変形可能です。</a:t>
            </a:r>
          </a:p>
        </p:txBody>
      </p:sp>
      <p:sp>
        <p:nvSpPr>
          <p:cNvPr id="18" name="角丸四角形 17"/>
          <p:cNvSpPr/>
          <p:nvPr/>
        </p:nvSpPr>
        <p:spPr>
          <a:xfrm>
            <a:off x="5563820" y="2244888"/>
            <a:ext cx="1818201" cy="669032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圧縮荷重は非常に</a:t>
            </a:r>
            <a:endParaRPr kumimoji="1" lang="en-US" altLang="ja-JP" sz="135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大きくなる。</a:t>
            </a:r>
          </a:p>
        </p:txBody>
      </p:sp>
      <p:sp>
        <p:nvSpPr>
          <p:cNvPr id="19" name="角丸四角形 5">
            <a:extLst>
              <a:ext uri="{FF2B5EF4-FFF2-40B4-BE49-F238E27FC236}">
                <a16:creationId xmlns:a16="http://schemas.microsoft.com/office/drawing/2014/main" id="{D4138346-F0EB-4E60-B548-4048C02A9C64}"/>
              </a:ext>
            </a:extLst>
          </p:cNvPr>
          <p:cNvSpPr/>
          <p:nvPr/>
        </p:nvSpPr>
        <p:spPr bwMode="auto">
          <a:xfrm>
            <a:off x="182880" y="90975"/>
            <a:ext cx="1662522" cy="366226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二軸の必要性と・・</a:t>
            </a: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F4531C26-178F-49F3-9D98-E130EED84F01}"/>
              </a:ext>
            </a:extLst>
          </p:cNvPr>
          <p:cNvSpPr/>
          <p:nvPr/>
        </p:nvSpPr>
        <p:spPr bwMode="auto">
          <a:xfrm>
            <a:off x="8296752" y="1565886"/>
            <a:ext cx="2299601" cy="278685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685800"/>
            <a:r>
              <a:rPr lang="ja-JP" altLang="en-US" sz="135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ラバースプリングの変形解析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AE80062-F699-414B-821B-3162E5F43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250" y="1923838"/>
            <a:ext cx="951692" cy="113722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2D882779-DF57-48EA-8C4A-B3A4FAAAC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5729" y="1882813"/>
            <a:ext cx="1818085" cy="139318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31F0AEDA-FF45-434E-BC64-3496E4DBB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0071" y="3551871"/>
            <a:ext cx="2410344" cy="1342085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E674B881-537A-4AF9-B5E3-9CCF82B69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0415" y="3838905"/>
            <a:ext cx="1971494" cy="1855296"/>
          </a:xfrm>
          <a:prstGeom prst="rect">
            <a:avLst/>
          </a:prstGeom>
        </p:spPr>
      </p:pic>
      <p:sp>
        <p:nvSpPr>
          <p:cNvPr id="11" name="矢印: 右 10">
            <a:extLst>
              <a:ext uri="{FF2B5EF4-FFF2-40B4-BE49-F238E27FC236}">
                <a16:creationId xmlns:a16="http://schemas.microsoft.com/office/drawing/2014/main" id="{C2C2805C-60FB-4E10-8236-9897D20B55FD}"/>
              </a:ext>
            </a:extLst>
          </p:cNvPr>
          <p:cNvSpPr/>
          <p:nvPr/>
        </p:nvSpPr>
        <p:spPr bwMode="auto">
          <a:xfrm>
            <a:off x="8770942" y="2425265"/>
            <a:ext cx="264786" cy="278685"/>
          </a:xfrm>
          <a:prstGeom prst="rightArrow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685800"/>
            <a:endParaRPr lang="ja-JP" altLang="en-US" sz="135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811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4D07B4E4-9AD5-4C7C-B927-977E5DD2F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427" y="5343164"/>
            <a:ext cx="2038277" cy="137831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76B401F-90EF-40C0-A7AC-910DF10BA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831" y="935829"/>
            <a:ext cx="6686550" cy="428987"/>
          </a:xfrm>
        </p:spPr>
        <p:txBody>
          <a:bodyPr>
            <a:normAutofit/>
          </a:bodyPr>
          <a:lstStyle/>
          <a:p>
            <a:pPr algn="ctr"/>
            <a:r>
              <a:rPr lang="ja-JP" altLang="en-US" sz="1800" dirty="0"/>
              <a:t>定義及び解析の注意点を守れば簡単に精度がアップする</a:t>
            </a:r>
            <a:endParaRPr lang="ja-JP" altLang="en-US" sz="40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8F9AB86-0ACE-42D6-84EE-CC4FCF86A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77" y="4221216"/>
            <a:ext cx="1581424" cy="120389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06EB3C5-2248-4622-A8D9-4F916F5A9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5152" y="4431189"/>
            <a:ext cx="2381243" cy="176643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FB45F57B-FAEC-4770-A659-DF4DF6443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010" y="5605506"/>
            <a:ext cx="1711714" cy="1185033"/>
          </a:xfrm>
          <a:prstGeom prst="rect">
            <a:avLst/>
          </a:prstGeom>
        </p:spPr>
      </p:pic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06B4AF24-0B5D-4892-A087-125F38D1F13A}"/>
              </a:ext>
            </a:extLst>
          </p:cNvPr>
          <p:cNvSpPr/>
          <p:nvPr/>
        </p:nvSpPr>
        <p:spPr bwMode="auto">
          <a:xfrm>
            <a:off x="2000840" y="4048802"/>
            <a:ext cx="2299601" cy="278685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685800"/>
            <a:r>
              <a:rPr lang="ja-JP" altLang="en-US" sz="135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ブーツの揺動変形解析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4D1629C0-B974-47B4-91C5-FCF4EC0532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7605" y="4220109"/>
            <a:ext cx="1257607" cy="114062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B3AAA269-320B-486A-977A-5AF5ED850A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5161" y="4243203"/>
            <a:ext cx="1943476" cy="1472823"/>
          </a:xfrm>
          <a:prstGeom prst="rect">
            <a:avLst/>
          </a:prstGeom>
        </p:spPr>
      </p:pic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F4531C26-178F-49F3-9D98-E130EED84F01}"/>
              </a:ext>
            </a:extLst>
          </p:cNvPr>
          <p:cNvSpPr/>
          <p:nvPr/>
        </p:nvSpPr>
        <p:spPr bwMode="auto">
          <a:xfrm>
            <a:off x="5437718" y="3845204"/>
            <a:ext cx="2299601" cy="278685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685800"/>
            <a:r>
              <a:rPr lang="ja-JP" altLang="en-US" sz="135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マフラーマウントの変形解析</a:t>
            </a: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5CB051E0-6884-4042-8FFD-DC510EF95857}"/>
              </a:ext>
            </a:extLst>
          </p:cNvPr>
          <p:cNvSpPr/>
          <p:nvPr/>
        </p:nvSpPr>
        <p:spPr bwMode="auto">
          <a:xfrm>
            <a:off x="3150639" y="8315551"/>
            <a:ext cx="6760615" cy="41334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685800"/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実測と解析予測が良く一致（良好）</a:t>
            </a:r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FF3299D4-BEB8-4F0B-A998-90B24AAE6EFC}"/>
              </a:ext>
            </a:extLst>
          </p:cNvPr>
          <p:cNvSpPr/>
          <p:nvPr/>
        </p:nvSpPr>
        <p:spPr bwMode="auto">
          <a:xfrm>
            <a:off x="1800088" y="4689502"/>
            <a:ext cx="264786" cy="278685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685800"/>
            <a:endParaRPr lang="ja-JP" altLang="en-US" sz="135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CB60C22A-B621-4960-9F78-62D359078E83}"/>
              </a:ext>
            </a:extLst>
          </p:cNvPr>
          <p:cNvSpPr/>
          <p:nvPr/>
        </p:nvSpPr>
        <p:spPr bwMode="auto">
          <a:xfrm>
            <a:off x="6395132" y="4404732"/>
            <a:ext cx="264786" cy="278685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685800"/>
            <a:endParaRPr lang="ja-JP" altLang="en-US" sz="135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" name="タイトル 1">
            <a:extLst>
              <a:ext uri="{FF2B5EF4-FFF2-40B4-BE49-F238E27FC236}">
                <a16:creationId xmlns:a16="http://schemas.microsoft.com/office/drawing/2014/main" id="{6523796E-2DC3-47F4-A537-009059FFAEA4}"/>
              </a:ext>
            </a:extLst>
          </p:cNvPr>
          <p:cNvSpPr txBox="1">
            <a:spLocks/>
          </p:cNvSpPr>
          <p:nvPr/>
        </p:nvSpPr>
        <p:spPr>
          <a:xfrm>
            <a:off x="312983" y="3555153"/>
            <a:ext cx="2027371" cy="385106"/>
          </a:xfrm>
          <a:prstGeom prst="rect">
            <a:avLst/>
          </a:prstGeom>
          <a:solidFill>
            <a:srgbClr val="99FFCC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>
                <a:solidFill>
                  <a:schemeClr val="tx1"/>
                </a:solidFill>
                <a:latin typeface="Yu Gothic Medium" panose="020B0500000000000000" pitchFamily="50" charset="-128"/>
                <a:ea typeface="Yu Gothic Medium" panose="020B0500000000000000" pitchFamily="50" charset="-128"/>
                <a:cs typeface="+mj-cs"/>
              </a:defRPr>
            </a:lvl1pPr>
          </a:lstStyle>
          <a:p>
            <a:pPr>
              <a:defRPr/>
            </a:pPr>
            <a:r>
              <a:rPr lang="ja-JP" altLang="en-US" sz="1800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ゴム製品の解析例</a:t>
            </a:r>
            <a:endParaRPr lang="ja-JP" altLang="en-US" sz="1800" dirty="0">
              <a:solidFill>
                <a:prstClr val="black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D27193E-7A2D-4A38-81DC-935C546AA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F80CAFD-946F-4EEE-A29E-6B23E0DFF986}" type="slidenum">
              <a:rPr lang="ja-JP" altLang="en-US" smtClean="0"/>
              <a:pPr/>
              <a:t>15</a:t>
            </a:fld>
            <a:endParaRPr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4486B39-ABAC-A9E9-98A1-5ED28EBA9576}"/>
              </a:ext>
            </a:extLst>
          </p:cNvPr>
          <p:cNvSpPr txBox="1"/>
          <p:nvPr/>
        </p:nvSpPr>
        <p:spPr>
          <a:xfrm>
            <a:off x="208057" y="233322"/>
            <a:ext cx="11853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６．よく、単軸、一軸拘束二軸伸張、均等二軸のすべての領域のデータが必要、精度が上がるとといわれるが。</a:t>
            </a:r>
          </a:p>
        </p:txBody>
      </p:sp>
      <p:pic>
        <p:nvPicPr>
          <p:cNvPr id="7" name="Picture 3" descr="D:\0800●過去の二軸情報\富山工業試験場15902 ２軸有効断面の検証\二軸試験機　富山（写真　動画）2015\DSCF0870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057" y="1581573"/>
            <a:ext cx="1282685" cy="95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0800●過去の二軸情報\富山工業試験場15902 ２軸有効断面の検証\二軸試験機　富山（写真　動画）2015\DSCF0875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7179" y="1951762"/>
            <a:ext cx="2098709" cy="156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右矢印 8"/>
          <p:cNvSpPr/>
          <p:nvPr/>
        </p:nvSpPr>
        <p:spPr>
          <a:xfrm rot="1875147">
            <a:off x="1566691" y="1848433"/>
            <a:ext cx="338029" cy="321311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90329" y="1268393"/>
            <a:ext cx="1968768" cy="311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35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一軸拘束二軸伸張試験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029301" y="1528263"/>
            <a:ext cx="218904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05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注）製品予測のため、</a:t>
            </a:r>
            <a:endParaRPr lang="en-US" altLang="ja-JP" sz="1050" dirty="0">
              <a:solidFill>
                <a:prstClr val="black"/>
              </a:solidFill>
              <a:latin typeface="Gill Sans MT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105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　　この変形を推奨しています。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5329538" y="2399897"/>
            <a:ext cx="913649" cy="75608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5331345" y="2399897"/>
            <a:ext cx="1674186" cy="75608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28" name="右矢印 12"/>
          <p:cNvSpPr/>
          <p:nvPr/>
        </p:nvSpPr>
        <p:spPr>
          <a:xfrm>
            <a:off x="6661771" y="2617285"/>
            <a:ext cx="338029" cy="321311"/>
          </a:xfrm>
          <a:prstGeom prst="rightArrow">
            <a:avLst>
              <a:gd name="adj1" fmla="val 56567"/>
              <a:gd name="adj2" fmla="val 50000"/>
            </a:avLst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9757619" y="2759713"/>
            <a:ext cx="913649" cy="75608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9748366" y="2116463"/>
            <a:ext cx="1582084" cy="139933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31" name="右矢印 15"/>
          <p:cNvSpPr/>
          <p:nvPr/>
        </p:nvSpPr>
        <p:spPr>
          <a:xfrm>
            <a:off x="10992422" y="2655476"/>
            <a:ext cx="338029" cy="321311"/>
          </a:xfrm>
          <a:prstGeom prst="rightArrow">
            <a:avLst>
              <a:gd name="adj1" fmla="val 56567"/>
              <a:gd name="adj2" fmla="val 50000"/>
            </a:avLst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32" name="右矢印 16"/>
          <p:cNvSpPr/>
          <p:nvPr/>
        </p:nvSpPr>
        <p:spPr>
          <a:xfrm rot="16044102">
            <a:off x="10313981" y="2131933"/>
            <a:ext cx="338029" cy="321311"/>
          </a:xfrm>
          <a:prstGeom prst="rightArrow">
            <a:avLst>
              <a:gd name="adj1" fmla="val 56567"/>
              <a:gd name="adj2" fmla="val 50000"/>
            </a:avLst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068427" y="2122899"/>
            <a:ext cx="1593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200" u="sng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一軸拘束二軸試験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9557580" y="1818304"/>
            <a:ext cx="1702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200" u="sng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均等二軸試験</a:t>
            </a:r>
          </a:p>
        </p:txBody>
      </p:sp>
      <p:sp>
        <p:nvSpPr>
          <p:cNvPr id="35" name="角丸四角形 20"/>
          <p:cNvSpPr/>
          <p:nvPr/>
        </p:nvSpPr>
        <p:spPr>
          <a:xfrm>
            <a:off x="4915498" y="1781366"/>
            <a:ext cx="6803536" cy="1816730"/>
          </a:xfrm>
          <a:prstGeom prst="roundRect">
            <a:avLst>
              <a:gd name="adj" fmla="val 5632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5074095" y="1674763"/>
            <a:ext cx="132103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ja-JP" altLang="en-US" sz="1200" u="sng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二軸試験概要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7517746" y="2605307"/>
            <a:ext cx="913649" cy="75608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7519553" y="2171162"/>
            <a:ext cx="1582084" cy="11902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39" name="右矢印 24"/>
          <p:cNvSpPr/>
          <p:nvPr/>
        </p:nvSpPr>
        <p:spPr>
          <a:xfrm>
            <a:off x="8763609" y="2501070"/>
            <a:ext cx="338029" cy="321311"/>
          </a:xfrm>
          <a:prstGeom prst="rightArrow">
            <a:avLst>
              <a:gd name="adj1" fmla="val 56567"/>
              <a:gd name="adj2" fmla="val 50000"/>
            </a:avLst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40" name="右矢印 25"/>
          <p:cNvSpPr/>
          <p:nvPr/>
        </p:nvSpPr>
        <p:spPr>
          <a:xfrm rot="16200000">
            <a:off x="8141581" y="2186632"/>
            <a:ext cx="338029" cy="321311"/>
          </a:xfrm>
          <a:prstGeom prst="rightArrow">
            <a:avLst>
              <a:gd name="adj1" fmla="val 56567"/>
              <a:gd name="adj2" fmla="val 50000"/>
            </a:avLst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7349377" y="1917247"/>
            <a:ext cx="1702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200" u="sng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二軸試験</a:t>
            </a:r>
          </a:p>
        </p:txBody>
      </p:sp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4DC292D6-2185-423D-85D7-09CAC371D690}"/>
              </a:ext>
            </a:extLst>
          </p:cNvPr>
          <p:cNvSpPr/>
          <p:nvPr/>
        </p:nvSpPr>
        <p:spPr>
          <a:xfrm>
            <a:off x="7733225" y="624889"/>
            <a:ext cx="4356057" cy="3355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600" b="1" dirty="0">
                <a:solidFill>
                  <a:srgbClr val="C00000"/>
                </a:solidFill>
                <a:latin typeface="Gill Sans MT"/>
                <a:ea typeface="ＭＳ Ｐゴシック" panose="020B0600070205080204" pitchFamily="50" charset="-128"/>
              </a:rPr>
              <a:t>嘘ではありませんが、かなり課題が大きい</a:t>
            </a:r>
            <a:r>
              <a:rPr lang="ja-JP" altLang="en-US" sz="1200" b="1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です。</a:t>
            </a:r>
          </a:p>
        </p:txBody>
      </p: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id="{06B4AF24-0B5D-4892-A087-125F38D1F13A}"/>
              </a:ext>
            </a:extLst>
          </p:cNvPr>
          <p:cNvSpPr/>
          <p:nvPr/>
        </p:nvSpPr>
        <p:spPr bwMode="auto">
          <a:xfrm>
            <a:off x="9604039" y="3771776"/>
            <a:ext cx="2299601" cy="278685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685800"/>
            <a:r>
              <a:rPr lang="ja-JP" altLang="en-US" sz="135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ラバーコンタクト変形解析</a:t>
            </a: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6245BB3E-9FF2-4078-83D9-53397336F2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26205" y="4232359"/>
            <a:ext cx="1563986" cy="1345756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92EA2F5A-A388-4093-8417-3981320684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13209" y="4159047"/>
            <a:ext cx="1676073" cy="1441994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7F5802B6-28DE-431A-9056-DA73AD66C8D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27749" y="5501880"/>
            <a:ext cx="2414952" cy="1356120"/>
          </a:xfrm>
          <a:prstGeom prst="rect">
            <a:avLst/>
          </a:prstGeom>
        </p:spPr>
      </p:pic>
      <p:sp>
        <p:nvSpPr>
          <p:cNvPr id="47" name="矢印: 右 46">
            <a:extLst>
              <a:ext uri="{FF2B5EF4-FFF2-40B4-BE49-F238E27FC236}">
                <a16:creationId xmlns:a16="http://schemas.microsoft.com/office/drawing/2014/main" id="{0E175B47-28EA-49AA-9B23-7C1B3A36DD19}"/>
              </a:ext>
            </a:extLst>
          </p:cNvPr>
          <p:cNvSpPr/>
          <p:nvPr/>
        </p:nvSpPr>
        <p:spPr bwMode="auto">
          <a:xfrm>
            <a:off x="10141959" y="4456254"/>
            <a:ext cx="264786" cy="278685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defTabSz="685800"/>
            <a:endParaRPr lang="ja-JP" altLang="en-US" sz="135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2769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3D85B5A-B214-4559-AC76-49D8492A2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480" y="1376117"/>
            <a:ext cx="6856311" cy="3148223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284" y="1511549"/>
            <a:ext cx="1755686" cy="1450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テキスト ボックス 16"/>
          <p:cNvSpPr txBox="1"/>
          <p:nvPr/>
        </p:nvSpPr>
        <p:spPr>
          <a:xfrm>
            <a:off x="3134222" y="2349703"/>
            <a:ext cx="175568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35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itchFamily="50" charset="-128"/>
              </a:rPr>
              <a:t>C10</a:t>
            </a:r>
            <a:r>
              <a:rPr lang="ja-JP" altLang="en-US" sz="135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itchFamily="50" charset="-128"/>
              </a:rPr>
              <a:t>ネオフック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806160" y="2979888"/>
            <a:ext cx="175568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35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itchFamily="50" charset="-128"/>
              </a:rPr>
              <a:t>Mooney</a:t>
            </a:r>
            <a:endParaRPr lang="ja-JP" altLang="en-US" sz="135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メイリオ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472662" y="3433840"/>
            <a:ext cx="175568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35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itchFamily="50" charset="-128"/>
              </a:rPr>
              <a:t>おかしな</a:t>
            </a:r>
            <a:r>
              <a:rPr lang="en-US" altLang="ja-JP" sz="135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itchFamily="50" charset="-128"/>
              </a:rPr>
              <a:t>Ogden</a:t>
            </a:r>
            <a:endParaRPr lang="ja-JP" altLang="en-US" sz="135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メイリオ" pitchFamily="50" charset="-128"/>
            </a:endParaRPr>
          </a:p>
        </p:txBody>
      </p:sp>
      <p:sp>
        <p:nvSpPr>
          <p:cNvPr id="3" name="左中かっこ 2"/>
          <p:cNvSpPr/>
          <p:nvPr/>
        </p:nvSpPr>
        <p:spPr>
          <a:xfrm rot="17815843">
            <a:off x="5651457" y="1685351"/>
            <a:ext cx="167165" cy="3798125"/>
          </a:xfrm>
          <a:prstGeom prst="leftBrace">
            <a:avLst>
              <a:gd name="adj1" fmla="val 8333"/>
              <a:gd name="adj2" fmla="val 2348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5" name="角丸四角形 24"/>
          <p:cNvSpPr/>
          <p:nvPr/>
        </p:nvSpPr>
        <p:spPr>
          <a:xfrm>
            <a:off x="4889909" y="4778939"/>
            <a:ext cx="5646855" cy="10858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35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特性が全く異なっても変形形状はほぼ一致。</a:t>
            </a:r>
            <a:endParaRPr lang="en-US" altLang="ja-JP" sz="135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endParaRPr lang="en-US" altLang="ja-JP" sz="75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35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⇒ </a:t>
            </a:r>
            <a:r>
              <a:rPr lang="ja-JP" altLang="en-US" sz="1500" b="1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形状が一致したから予測が合っているという過ち</a:t>
            </a:r>
            <a:r>
              <a:rPr lang="ja-JP" altLang="en-US" sz="135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endParaRPr lang="en-US" altLang="ja-JP" sz="135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35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このような形状は、材料がいい加減でも形状はよく合う。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6DF64388-4A8F-4544-89A4-02587B539D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ja-JP" altLang="en-US" dirty="0"/>
              <a:t>非圧縮性ゆえの変形図が同じになる（防舷材）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01F841C-A4B8-4C1E-A3C5-6DC24093B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064" y="3296264"/>
            <a:ext cx="1285549" cy="1441802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6EFF9A0-05E9-4AD1-8F4D-BD0D62D6FFF4}"/>
              </a:ext>
            </a:extLst>
          </p:cNvPr>
          <p:cNvSpPr txBox="1"/>
          <p:nvPr/>
        </p:nvSpPr>
        <p:spPr>
          <a:xfrm>
            <a:off x="2773616" y="4552006"/>
            <a:ext cx="21162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350" u="sng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形状比較</a:t>
            </a:r>
            <a:endParaRPr lang="en-US" altLang="ja-JP" sz="1350" u="sng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ja-JP" altLang="en-US" sz="1350" u="sng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形状は薄皮一枚の違い</a:t>
            </a:r>
            <a:endParaRPr lang="ja-JP" altLang="en-US" sz="1200" u="sng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A3FBB0C-AFDE-40D6-AC27-9B7C616DC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F80CAFD-946F-4EEE-A29E-6B23E0DFF986}" type="slidenum">
              <a:rPr lang="ja-JP" alt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16</a:t>
            </a:fld>
            <a:endParaRPr lang="ja-JP" alt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E66ED018-5E24-0A4F-DB66-BB10E6D2CAD4}"/>
              </a:ext>
            </a:extLst>
          </p:cNvPr>
          <p:cNvSpPr/>
          <p:nvPr/>
        </p:nvSpPr>
        <p:spPr>
          <a:xfrm>
            <a:off x="1775521" y="5962740"/>
            <a:ext cx="8761243" cy="523254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ja-JP" altLang="en-US" sz="2000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これらのことを理解するのみで精度は格段に向上する。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C9921D0-D998-429C-FEA6-C149A3D7277A}"/>
              </a:ext>
            </a:extLst>
          </p:cNvPr>
          <p:cNvSpPr txBox="1"/>
          <p:nvPr/>
        </p:nvSpPr>
        <p:spPr>
          <a:xfrm>
            <a:off x="1775520" y="5153139"/>
            <a:ext cx="31143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40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ひどい材料係数を使っても</a:t>
            </a:r>
            <a:endParaRPr lang="en-US" altLang="ja-JP" sz="1400" b="1" dirty="0">
              <a:solidFill>
                <a:srgbClr val="C00000"/>
              </a:solidFill>
              <a:latin typeface="Calibri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ja-JP" altLang="en-US" sz="140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　変位条件での変形は、ほぼ同じ</a:t>
            </a:r>
            <a:endParaRPr lang="en-US" altLang="ja-JP" sz="1400" b="1" dirty="0">
              <a:solidFill>
                <a:srgbClr val="C00000"/>
              </a:solidFill>
              <a:latin typeface="Calibri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ja-JP" altLang="en-US" sz="140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　　⇒ これが勘違いを生む</a:t>
            </a:r>
            <a:r>
              <a:rPr lang="en-US" altLang="ja-JP" sz="140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.</a:t>
            </a:r>
          </a:p>
        </p:txBody>
      </p:sp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C24E7E3C-D588-08EC-019A-72B7B92EAA8C}"/>
              </a:ext>
            </a:extLst>
          </p:cNvPr>
          <p:cNvSpPr/>
          <p:nvPr/>
        </p:nvSpPr>
        <p:spPr>
          <a:xfrm>
            <a:off x="8660794" y="1359296"/>
            <a:ext cx="1755686" cy="719766"/>
          </a:xfrm>
          <a:prstGeom prst="wedgeRoundRectCallout">
            <a:avLst>
              <a:gd name="adj1" fmla="val -79946"/>
              <a:gd name="adj2" fmla="val 59119"/>
              <a:gd name="adj3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ja-JP" altLang="en-US" sz="1200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エネルギーの落ち込みある使えないデータ</a:t>
            </a:r>
          </a:p>
        </p:txBody>
      </p:sp>
    </p:spTree>
    <p:extLst>
      <p:ext uri="{BB962C8B-B14F-4D97-AF65-F5344CB8AC3E}">
        <p14:creationId xmlns:p14="http://schemas.microsoft.com/office/powerpoint/2010/main" val="2243361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528" y="2344538"/>
            <a:ext cx="3033455" cy="22285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エネルギー関数導出の落とし穴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BB8C305-0B53-419A-9E66-16888E78FF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>
              <a:defRPr/>
            </a:pPr>
            <a:fld id="{AF80CAFD-946F-4EEE-A29E-6B23E0DFF986}" type="slidenum">
              <a:rPr lang="ja-JP" altLang="en-US" sz="1800">
                <a:solidFill>
                  <a:prstClr val="black">
                    <a:tint val="75000"/>
                  </a:prst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pPr algn="l">
                <a:defRPr/>
              </a:pPr>
              <a:t>17</a:t>
            </a:fld>
            <a:endParaRPr lang="ja-JP" altLang="en-US" sz="1800">
              <a:solidFill>
                <a:prstClr val="black">
                  <a:tint val="7500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1838189" y="4665542"/>
            <a:ext cx="4252195" cy="117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１）Ｍｏｏｎｅｙ高次モデル</a:t>
            </a:r>
            <a:endParaRPr lang="en-US" altLang="ja-JP" sz="1350" dirty="0">
              <a:solidFill>
                <a:prstClr val="black"/>
              </a:solidFill>
              <a:latin typeface="ＭＳ Ｐゴシック" panose="020B0600070205080204" pitchFamily="50" charset="-128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　　　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W=C 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10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 (I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1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-3)</a:t>
            </a:r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＋ 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C 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01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 (I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2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-3)</a:t>
            </a:r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＋ 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C 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11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 (I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1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-3) (I</a:t>
            </a:r>
            <a:r>
              <a:rPr lang="ja-JP" altLang="en-US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２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-3)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　　　　　　　　　　　　　　　＋ 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C 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20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 (I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1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-3) </a:t>
            </a:r>
            <a:r>
              <a:rPr lang="ja-JP" altLang="en-US" sz="1350" baseline="30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２</a:t>
            </a:r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＋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C 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30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 (I</a:t>
            </a:r>
            <a:r>
              <a:rPr lang="en-US" altLang="ja-JP" sz="1350" baseline="-25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1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-3)</a:t>
            </a:r>
            <a:r>
              <a:rPr lang="ja-JP" altLang="en-US" sz="1350" baseline="300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３</a:t>
            </a: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1894171" y="5343757"/>
            <a:ext cx="1642466" cy="27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２）</a:t>
            </a:r>
            <a:r>
              <a:rPr lang="en-US" altLang="ja-JP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Ogden</a:t>
            </a:r>
            <a:r>
              <a:rPr lang="ja-JP" altLang="en-US" sz="135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デル</a:t>
            </a:r>
            <a:endParaRPr lang="en-US" altLang="ja-JP" sz="1350" dirty="0">
              <a:solidFill>
                <a:prstClr val="black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48" name="角丸四角形吹き出し 24"/>
          <p:cNvSpPr>
            <a:spLocks noChangeArrowheads="1"/>
          </p:cNvSpPr>
          <p:nvPr/>
        </p:nvSpPr>
        <p:spPr bwMode="auto">
          <a:xfrm>
            <a:off x="4181180" y="2405105"/>
            <a:ext cx="967458" cy="311892"/>
          </a:xfrm>
          <a:prstGeom prst="wedgeRoundRectCallout">
            <a:avLst>
              <a:gd name="adj1" fmla="val 41902"/>
              <a:gd name="adj2" fmla="val 189826"/>
              <a:gd name="adj3" fmla="val 16667"/>
            </a:avLst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9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均等二軸領域</a:t>
            </a:r>
            <a:endParaRPr lang="ja-JP" altLang="en-US" sz="105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49" name="角丸四角形吹き出し 24"/>
          <p:cNvSpPr>
            <a:spLocks noChangeArrowheads="1"/>
          </p:cNvSpPr>
          <p:nvPr/>
        </p:nvSpPr>
        <p:spPr bwMode="auto">
          <a:xfrm>
            <a:off x="3670040" y="2992529"/>
            <a:ext cx="1091822" cy="311892"/>
          </a:xfrm>
          <a:prstGeom prst="wedgeRoundRectCallout">
            <a:avLst>
              <a:gd name="adj1" fmla="val 38878"/>
              <a:gd name="adj2" fmla="val 233166"/>
              <a:gd name="adj3" fmla="val 16667"/>
            </a:avLst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9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一軸拘束二軸領域</a:t>
            </a:r>
          </a:p>
        </p:txBody>
      </p:sp>
      <p:sp>
        <p:nvSpPr>
          <p:cNvPr id="50" name="角丸四角形吹き出し 24"/>
          <p:cNvSpPr>
            <a:spLocks noChangeArrowheads="1"/>
          </p:cNvSpPr>
          <p:nvPr/>
        </p:nvSpPr>
        <p:spPr bwMode="auto">
          <a:xfrm>
            <a:off x="4063542" y="4420861"/>
            <a:ext cx="718214" cy="311892"/>
          </a:xfrm>
          <a:prstGeom prst="wedgeRoundRectCallout">
            <a:avLst>
              <a:gd name="adj1" fmla="val 10615"/>
              <a:gd name="adj2" fmla="val -163605"/>
              <a:gd name="adj3" fmla="val 16667"/>
            </a:avLst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9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一軸領域</a:t>
            </a:r>
          </a:p>
        </p:txBody>
      </p:sp>
      <p:cxnSp>
        <p:nvCxnSpPr>
          <p:cNvPr id="5" name="直線コネクタ 4"/>
          <p:cNvCxnSpPr/>
          <p:nvPr/>
        </p:nvCxnSpPr>
        <p:spPr>
          <a:xfrm>
            <a:off x="6369929" y="3005020"/>
            <a:ext cx="0" cy="1784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 flipH="1">
            <a:off x="6369928" y="4789147"/>
            <a:ext cx="2102336" cy="8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フリーフォーム 15"/>
          <p:cNvSpPr/>
          <p:nvPr/>
        </p:nvSpPr>
        <p:spPr>
          <a:xfrm>
            <a:off x="6382605" y="2917422"/>
            <a:ext cx="1412543" cy="1883391"/>
          </a:xfrm>
          <a:custGeom>
            <a:avLst/>
            <a:gdLst>
              <a:gd name="connsiteX0" fmla="*/ 0 w 1883391"/>
              <a:gd name="connsiteY0" fmla="*/ 2511188 h 2511188"/>
              <a:gd name="connsiteX1" fmla="*/ 1392072 w 1883391"/>
              <a:gd name="connsiteY1" fmla="*/ 1119117 h 2511188"/>
              <a:gd name="connsiteX2" fmla="*/ 1883391 w 1883391"/>
              <a:gd name="connsiteY2" fmla="*/ 0 h 251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3391" h="2511188">
                <a:moveTo>
                  <a:pt x="0" y="2511188"/>
                </a:moveTo>
                <a:cubicBezTo>
                  <a:pt x="539087" y="2024418"/>
                  <a:pt x="1078174" y="1537648"/>
                  <a:pt x="1392072" y="1119117"/>
                </a:cubicBezTo>
                <a:cubicBezTo>
                  <a:pt x="1705970" y="700586"/>
                  <a:pt x="1794680" y="350293"/>
                  <a:pt x="1883391" y="0"/>
                </a:cubicBezTo>
              </a:path>
            </a:pathLst>
          </a:cu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0" name="フリーフォーム 39"/>
          <p:cNvSpPr/>
          <p:nvPr/>
        </p:nvSpPr>
        <p:spPr>
          <a:xfrm>
            <a:off x="6382605" y="3458812"/>
            <a:ext cx="1981649" cy="1342001"/>
          </a:xfrm>
          <a:custGeom>
            <a:avLst/>
            <a:gdLst>
              <a:gd name="connsiteX0" fmla="*/ 0 w 1883391"/>
              <a:gd name="connsiteY0" fmla="*/ 2511188 h 2511188"/>
              <a:gd name="connsiteX1" fmla="*/ 1392072 w 1883391"/>
              <a:gd name="connsiteY1" fmla="*/ 1119117 h 2511188"/>
              <a:gd name="connsiteX2" fmla="*/ 1883391 w 1883391"/>
              <a:gd name="connsiteY2" fmla="*/ 0 h 251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3391" h="2511188">
                <a:moveTo>
                  <a:pt x="0" y="2511188"/>
                </a:moveTo>
                <a:cubicBezTo>
                  <a:pt x="539087" y="2024418"/>
                  <a:pt x="1078174" y="1537648"/>
                  <a:pt x="1392072" y="1119117"/>
                </a:cubicBezTo>
                <a:cubicBezTo>
                  <a:pt x="1705970" y="700586"/>
                  <a:pt x="1794680" y="350293"/>
                  <a:pt x="1883391" y="0"/>
                </a:cubicBezTo>
              </a:path>
            </a:pathLst>
          </a:cu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401214" y="2595159"/>
            <a:ext cx="1537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2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均等二軸領域</a:t>
            </a: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7867964" y="3177465"/>
            <a:ext cx="17384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2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一軸拘束二軸伸張領域</a:t>
            </a:r>
          </a:p>
        </p:txBody>
      </p:sp>
      <p:sp>
        <p:nvSpPr>
          <p:cNvPr id="18" name="フリーフォーム 17"/>
          <p:cNvSpPr/>
          <p:nvPr/>
        </p:nvSpPr>
        <p:spPr>
          <a:xfrm>
            <a:off x="7303827" y="3439449"/>
            <a:ext cx="931460" cy="584261"/>
          </a:xfrm>
          <a:custGeom>
            <a:avLst/>
            <a:gdLst>
              <a:gd name="connsiteX0" fmla="*/ 0 w 1241946"/>
              <a:gd name="connsiteY0" fmla="*/ 0 h 779014"/>
              <a:gd name="connsiteX1" fmla="*/ 477671 w 1241946"/>
              <a:gd name="connsiteY1" fmla="*/ 655093 h 779014"/>
              <a:gd name="connsiteX2" fmla="*/ 1241946 w 1241946"/>
              <a:gd name="connsiteY2" fmla="*/ 777922 h 77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779014">
                <a:moveTo>
                  <a:pt x="0" y="0"/>
                </a:moveTo>
                <a:cubicBezTo>
                  <a:pt x="135340" y="262719"/>
                  <a:pt x="270680" y="525439"/>
                  <a:pt x="477671" y="655093"/>
                </a:cubicBezTo>
                <a:cubicBezTo>
                  <a:pt x="684662" y="784747"/>
                  <a:pt x="963304" y="781334"/>
                  <a:pt x="1241946" y="77792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7350807" y="3865084"/>
            <a:ext cx="407036" cy="61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9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補間</a:t>
            </a:r>
            <a:endParaRPr lang="en-US" altLang="ja-JP" sz="9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ja-JP" altLang="en-US" sz="788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ライン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328613" y="3535226"/>
            <a:ext cx="16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7787643" y="3834493"/>
            <a:ext cx="244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dirty="0">
                <a:solidFill>
                  <a:srgbClr val="C0504D">
                    <a:lumMod val="40000"/>
                    <a:lumOff val="60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C0504D">
                  <a:lumMod val="40000"/>
                  <a:lumOff val="60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5" name="フリーフォーム 54"/>
          <p:cNvSpPr/>
          <p:nvPr/>
        </p:nvSpPr>
        <p:spPr>
          <a:xfrm rot="19586415">
            <a:off x="7265082" y="3264904"/>
            <a:ext cx="931460" cy="584261"/>
          </a:xfrm>
          <a:custGeom>
            <a:avLst/>
            <a:gdLst>
              <a:gd name="connsiteX0" fmla="*/ 0 w 1241946"/>
              <a:gd name="connsiteY0" fmla="*/ 0 h 779014"/>
              <a:gd name="connsiteX1" fmla="*/ 477671 w 1241946"/>
              <a:gd name="connsiteY1" fmla="*/ 655093 h 779014"/>
              <a:gd name="connsiteX2" fmla="*/ 1241946 w 1241946"/>
              <a:gd name="connsiteY2" fmla="*/ 777922 h 77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779014">
                <a:moveTo>
                  <a:pt x="0" y="0"/>
                </a:moveTo>
                <a:cubicBezTo>
                  <a:pt x="135340" y="262719"/>
                  <a:pt x="270680" y="525439"/>
                  <a:pt x="477671" y="655093"/>
                </a:cubicBezTo>
                <a:cubicBezTo>
                  <a:pt x="684662" y="784747"/>
                  <a:pt x="963304" y="781334"/>
                  <a:pt x="1241946" y="77792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7" name="角丸四角形吹き出し 24"/>
          <p:cNvSpPr>
            <a:spLocks noChangeArrowheads="1"/>
          </p:cNvSpPr>
          <p:nvPr/>
        </p:nvSpPr>
        <p:spPr bwMode="auto">
          <a:xfrm>
            <a:off x="5494534" y="2364939"/>
            <a:ext cx="1981649" cy="735683"/>
          </a:xfrm>
          <a:prstGeom prst="wedgeRoundRectCallout">
            <a:avLst>
              <a:gd name="adj1" fmla="val 76996"/>
              <a:gd name="adj2" fmla="val 12125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片方（均等のみ）データから</a:t>
            </a:r>
            <a:endParaRPr lang="en-US" altLang="ja-JP" sz="1200" dirty="0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推定は、他方の誤差が</a:t>
            </a:r>
            <a:endParaRPr lang="en-US" altLang="ja-JP" sz="1200" dirty="0" err="1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認識できない。</a:t>
            </a:r>
            <a:endParaRPr lang="en-US" altLang="ja-JP" sz="1200" dirty="0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58" name="角丸四角形吹き出し 24"/>
          <p:cNvSpPr>
            <a:spLocks noChangeArrowheads="1"/>
          </p:cNvSpPr>
          <p:nvPr/>
        </p:nvSpPr>
        <p:spPr bwMode="auto">
          <a:xfrm>
            <a:off x="8221143" y="4339703"/>
            <a:ext cx="2109064" cy="743941"/>
          </a:xfrm>
          <a:prstGeom prst="wedgeRoundRectCallout">
            <a:avLst>
              <a:gd name="adj1" fmla="val -52231"/>
              <a:gd name="adj2" fmla="val -8129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両方の測定データ、式が</a:t>
            </a:r>
            <a:endParaRPr lang="en-US" altLang="ja-JP" sz="1200" dirty="0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不完全な為、誤差は拡大</a:t>
            </a:r>
            <a:endParaRPr lang="en-US" altLang="ja-JP" sz="1200" dirty="0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するが大きくはずれない</a:t>
            </a:r>
            <a:endParaRPr lang="en-US" altLang="ja-JP" sz="1200" dirty="0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59" name="角丸四角形 58"/>
          <p:cNvSpPr/>
          <p:nvPr/>
        </p:nvSpPr>
        <p:spPr>
          <a:xfrm>
            <a:off x="4827490" y="5522849"/>
            <a:ext cx="5706732" cy="995782"/>
          </a:xfrm>
          <a:prstGeom prst="roundRect">
            <a:avLst/>
          </a:prstGeom>
          <a:solidFill>
            <a:srgbClr val="FFFF99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4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一つの領域から求めたエネルギーは、他方の誤差核拡大の可能性あり。</a:t>
            </a:r>
            <a:endParaRPr lang="en-US" altLang="ja-JP" sz="14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400" b="1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双方の領域から得られたデータは、式が不完全なため双方の誤差拡大</a:t>
            </a:r>
            <a:r>
              <a:rPr lang="ja-JP" altLang="en-US" sz="14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endParaRPr lang="en-US" altLang="ja-JP" sz="1400" dirty="0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500" dirty="0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4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Wingdings" panose="05000000000000000000" pitchFamily="2" charset="2"/>
              </a:rPr>
              <a:t>　　　　　　　　</a:t>
            </a:r>
            <a:r>
              <a:rPr lang="en-US" altLang="ja-JP" sz="14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Wingdings" panose="05000000000000000000" pitchFamily="2" charset="2"/>
              </a:rPr>
              <a:t> </a:t>
            </a:r>
            <a:r>
              <a:rPr lang="ja-JP" altLang="en-US" sz="14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製品のターゲットに合せたエネルギーデータ収集</a:t>
            </a:r>
          </a:p>
        </p:txBody>
      </p:sp>
      <p:cxnSp>
        <p:nvCxnSpPr>
          <p:cNvPr id="21" name="曲線コネクタ 20"/>
          <p:cNvCxnSpPr/>
          <p:nvPr/>
        </p:nvCxnSpPr>
        <p:spPr>
          <a:xfrm>
            <a:off x="5148639" y="3148477"/>
            <a:ext cx="1940236" cy="981337"/>
          </a:xfrm>
          <a:prstGeom prst="curvedConnector3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曲線コネクタ 59"/>
          <p:cNvCxnSpPr/>
          <p:nvPr/>
        </p:nvCxnSpPr>
        <p:spPr>
          <a:xfrm>
            <a:off x="5148639" y="3731580"/>
            <a:ext cx="1803731" cy="71848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フリーフォーム 28"/>
          <p:cNvSpPr/>
          <p:nvPr/>
        </p:nvSpPr>
        <p:spPr>
          <a:xfrm>
            <a:off x="6384307" y="3919842"/>
            <a:ext cx="2259486" cy="882674"/>
          </a:xfrm>
          <a:custGeom>
            <a:avLst/>
            <a:gdLst>
              <a:gd name="connsiteX0" fmla="*/ 0 w 1883391"/>
              <a:gd name="connsiteY0" fmla="*/ 2511188 h 2511188"/>
              <a:gd name="connsiteX1" fmla="*/ 1392072 w 1883391"/>
              <a:gd name="connsiteY1" fmla="*/ 1119117 h 2511188"/>
              <a:gd name="connsiteX2" fmla="*/ 1883391 w 1883391"/>
              <a:gd name="connsiteY2" fmla="*/ 0 h 251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3391" h="2511188">
                <a:moveTo>
                  <a:pt x="0" y="2511188"/>
                </a:moveTo>
                <a:cubicBezTo>
                  <a:pt x="539087" y="2024418"/>
                  <a:pt x="1078174" y="1537648"/>
                  <a:pt x="1392072" y="1119117"/>
                </a:cubicBezTo>
                <a:cubicBezTo>
                  <a:pt x="1705970" y="700586"/>
                  <a:pt x="1794680" y="350293"/>
                  <a:pt x="1883391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8472265" y="3731580"/>
            <a:ext cx="789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2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一軸領域</a:t>
            </a:r>
          </a:p>
        </p:txBody>
      </p:sp>
      <p:sp>
        <p:nvSpPr>
          <p:cNvPr id="34" name="フリーフォーム 33"/>
          <p:cNvSpPr/>
          <p:nvPr/>
        </p:nvSpPr>
        <p:spPr>
          <a:xfrm>
            <a:off x="7108756" y="3812505"/>
            <a:ext cx="931460" cy="584261"/>
          </a:xfrm>
          <a:custGeom>
            <a:avLst/>
            <a:gdLst>
              <a:gd name="connsiteX0" fmla="*/ 0 w 1241946"/>
              <a:gd name="connsiteY0" fmla="*/ 0 h 779014"/>
              <a:gd name="connsiteX1" fmla="*/ 477671 w 1241946"/>
              <a:gd name="connsiteY1" fmla="*/ 655093 h 779014"/>
              <a:gd name="connsiteX2" fmla="*/ 1241946 w 1241946"/>
              <a:gd name="connsiteY2" fmla="*/ 777922 h 77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779014">
                <a:moveTo>
                  <a:pt x="0" y="0"/>
                </a:moveTo>
                <a:cubicBezTo>
                  <a:pt x="135340" y="262719"/>
                  <a:pt x="270680" y="525439"/>
                  <a:pt x="477671" y="655093"/>
                </a:cubicBezTo>
                <a:cubicBezTo>
                  <a:pt x="684662" y="784747"/>
                  <a:pt x="963304" y="781334"/>
                  <a:pt x="1241946" y="77792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36" name="曲線コネクタ 35"/>
          <p:cNvCxnSpPr/>
          <p:nvPr/>
        </p:nvCxnSpPr>
        <p:spPr>
          <a:xfrm>
            <a:off x="4801211" y="4066058"/>
            <a:ext cx="2265459" cy="498311"/>
          </a:xfrm>
          <a:prstGeom prst="curvedConnector3">
            <a:avLst>
              <a:gd name="adj1" fmla="val 50000"/>
            </a:avLst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7705944" y="4212535"/>
            <a:ext cx="20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7338138" y="4104523"/>
            <a:ext cx="17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dirty="0">
                <a:solidFill>
                  <a:srgbClr val="C0504D">
                    <a:lumMod val="40000"/>
                    <a:lumOff val="60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C0504D">
                  <a:lumMod val="40000"/>
                  <a:lumOff val="60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7101642" y="3812936"/>
            <a:ext cx="16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1" name="フリーフォーム 40"/>
          <p:cNvSpPr/>
          <p:nvPr/>
        </p:nvSpPr>
        <p:spPr>
          <a:xfrm rot="18901008">
            <a:off x="7328202" y="3822592"/>
            <a:ext cx="931460" cy="584261"/>
          </a:xfrm>
          <a:custGeom>
            <a:avLst/>
            <a:gdLst>
              <a:gd name="connsiteX0" fmla="*/ 0 w 1241946"/>
              <a:gd name="connsiteY0" fmla="*/ 0 h 779014"/>
              <a:gd name="connsiteX1" fmla="*/ 477671 w 1241946"/>
              <a:gd name="connsiteY1" fmla="*/ 655093 h 779014"/>
              <a:gd name="connsiteX2" fmla="*/ 1241946 w 1241946"/>
              <a:gd name="connsiteY2" fmla="*/ 777922 h 77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779014">
                <a:moveTo>
                  <a:pt x="0" y="0"/>
                </a:moveTo>
                <a:cubicBezTo>
                  <a:pt x="135340" y="262719"/>
                  <a:pt x="270680" y="525439"/>
                  <a:pt x="477671" y="655093"/>
                </a:cubicBezTo>
                <a:cubicBezTo>
                  <a:pt x="684662" y="784747"/>
                  <a:pt x="963304" y="781334"/>
                  <a:pt x="1241946" y="77792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6" name="直線コネクタ 5"/>
          <p:cNvCxnSpPr/>
          <p:nvPr/>
        </p:nvCxnSpPr>
        <p:spPr>
          <a:xfrm flipH="1" flipV="1">
            <a:off x="4584072" y="4113355"/>
            <a:ext cx="568268" cy="75465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 flipV="1">
            <a:off x="5159209" y="3641877"/>
            <a:ext cx="0" cy="570659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フリーフォーム 9"/>
          <p:cNvSpPr/>
          <p:nvPr/>
        </p:nvSpPr>
        <p:spPr>
          <a:xfrm>
            <a:off x="4027629" y="3663818"/>
            <a:ext cx="1130198" cy="312725"/>
          </a:xfrm>
          <a:custGeom>
            <a:avLst/>
            <a:gdLst>
              <a:gd name="connsiteX0" fmla="*/ 0 w 1506931"/>
              <a:gd name="connsiteY0" fmla="*/ 416966 h 416966"/>
              <a:gd name="connsiteX1" fmla="*/ 160934 w 1506931"/>
              <a:gd name="connsiteY1" fmla="*/ 409651 h 416966"/>
              <a:gd name="connsiteX2" fmla="*/ 307238 w 1506931"/>
              <a:gd name="connsiteY2" fmla="*/ 409651 h 416966"/>
              <a:gd name="connsiteX3" fmla="*/ 446227 w 1506931"/>
              <a:gd name="connsiteY3" fmla="*/ 373075 h 416966"/>
              <a:gd name="connsiteX4" fmla="*/ 614476 w 1506931"/>
              <a:gd name="connsiteY4" fmla="*/ 336499 h 416966"/>
              <a:gd name="connsiteX5" fmla="*/ 731520 w 1506931"/>
              <a:gd name="connsiteY5" fmla="*/ 307238 h 416966"/>
              <a:gd name="connsiteX6" fmla="*/ 994867 w 1506931"/>
              <a:gd name="connsiteY6" fmla="*/ 219456 h 416966"/>
              <a:gd name="connsiteX7" fmla="*/ 1185062 w 1506931"/>
              <a:gd name="connsiteY7" fmla="*/ 138989 h 416966"/>
              <a:gd name="connsiteX8" fmla="*/ 1360627 w 1506931"/>
              <a:gd name="connsiteY8" fmla="*/ 65837 h 416966"/>
              <a:gd name="connsiteX9" fmla="*/ 1506931 w 1506931"/>
              <a:gd name="connsiteY9" fmla="*/ 0 h 416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06931" h="416966">
                <a:moveTo>
                  <a:pt x="0" y="416966"/>
                </a:moveTo>
                <a:cubicBezTo>
                  <a:pt x="54864" y="413918"/>
                  <a:pt x="109728" y="410870"/>
                  <a:pt x="160934" y="409651"/>
                </a:cubicBezTo>
                <a:cubicBezTo>
                  <a:pt x="212140" y="408432"/>
                  <a:pt x="259689" y="415747"/>
                  <a:pt x="307238" y="409651"/>
                </a:cubicBezTo>
                <a:cubicBezTo>
                  <a:pt x="354787" y="403555"/>
                  <a:pt x="395021" y="385267"/>
                  <a:pt x="446227" y="373075"/>
                </a:cubicBezTo>
                <a:cubicBezTo>
                  <a:pt x="497433" y="360883"/>
                  <a:pt x="566927" y="347472"/>
                  <a:pt x="614476" y="336499"/>
                </a:cubicBezTo>
                <a:cubicBezTo>
                  <a:pt x="662025" y="325526"/>
                  <a:pt x="668121" y="326745"/>
                  <a:pt x="731520" y="307238"/>
                </a:cubicBezTo>
                <a:cubicBezTo>
                  <a:pt x="794919" y="287731"/>
                  <a:pt x="919277" y="247497"/>
                  <a:pt x="994867" y="219456"/>
                </a:cubicBezTo>
                <a:cubicBezTo>
                  <a:pt x="1070457" y="191414"/>
                  <a:pt x="1185062" y="138989"/>
                  <a:pt x="1185062" y="138989"/>
                </a:cubicBezTo>
                <a:lnTo>
                  <a:pt x="1360627" y="65837"/>
                </a:lnTo>
                <a:cubicBezTo>
                  <a:pt x="1414272" y="42672"/>
                  <a:pt x="1460601" y="21336"/>
                  <a:pt x="1506931" y="0"/>
                </a:cubicBezTo>
              </a:path>
            </a:pathLst>
          </a:cu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1" name="直線コネクタ 50"/>
          <p:cNvCxnSpPr/>
          <p:nvPr/>
        </p:nvCxnSpPr>
        <p:spPr>
          <a:xfrm flipH="1" flipV="1">
            <a:off x="4353496" y="4151086"/>
            <a:ext cx="446362" cy="139596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/>
          <p:cNvCxnSpPr/>
          <p:nvPr/>
        </p:nvCxnSpPr>
        <p:spPr>
          <a:xfrm>
            <a:off x="4799859" y="4057927"/>
            <a:ext cx="1" cy="239900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フリーフォーム 19"/>
          <p:cNvSpPr/>
          <p:nvPr/>
        </p:nvSpPr>
        <p:spPr>
          <a:xfrm>
            <a:off x="4044086" y="3982030"/>
            <a:ext cx="757124" cy="84027"/>
          </a:xfrm>
          <a:custGeom>
            <a:avLst/>
            <a:gdLst>
              <a:gd name="connsiteX0" fmla="*/ 0 w 1009498"/>
              <a:gd name="connsiteY0" fmla="*/ 0 h 112036"/>
              <a:gd name="connsiteX1" fmla="*/ 248717 w 1009498"/>
              <a:gd name="connsiteY1" fmla="*/ 51206 h 112036"/>
              <a:gd name="connsiteX2" fmla="*/ 431597 w 1009498"/>
              <a:gd name="connsiteY2" fmla="*/ 87782 h 112036"/>
              <a:gd name="connsiteX3" fmla="*/ 585216 w 1009498"/>
              <a:gd name="connsiteY3" fmla="*/ 109728 h 112036"/>
              <a:gd name="connsiteX4" fmla="*/ 731520 w 1009498"/>
              <a:gd name="connsiteY4" fmla="*/ 109728 h 112036"/>
              <a:gd name="connsiteX5" fmla="*/ 863194 w 1009498"/>
              <a:gd name="connsiteY5" fmla="*/ 95097 h 112036"/>
              <a:gd name="connsiteX6" fmla="*/ 1009498 w 1009498"/>
              <a:gd name="connsiteY6" fmla="*/ 87782 h 11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9498" h="112036">
                <a:moveTo>
                  <a:pt x="0" y="0"/>
                </a:moveTo>
                <a:lnTo>
                  <a:pt x="248717" y="51206"/>
                </a:lnTo>
                <a:cubicBezTo>
                  <a:pt x="320650" y="65836"/>
                  <a:pt x="375514" y="78028"/>
                  <a:pt x="431597" y="87782"/>
                </a:cubicBezTo>
                <a:cubicBezTo>
                  <a:pt x="487680" y="97536"/>
                  <a:pt x="535229" y="106070"/>
                  <a:pt x="585216" y="109728"/>
                </a:cubicBezTo>
                <a:cubicBezTo>
                  <a:pt x="635203" y="113386"/>
                  <a:pt x="685190" y="112166"/>
                  <a:pt x="731520" y="109728"/>
                </a:cubicBezTo>
                <a:cubicBezTo>
                  <a:pt x="777850" y="107290"/>
                  <a:pt x="816864" y="98755"/>
                  <a:pt x="863194" y="95097"/>
                </a:cubicBezTo>
                <a:cubicBezTo>
                  <a:pt x="909524" y="91439"/>
                  <a:pt x="959511" y="89610"/>
                  <a:pt x="1009498" y="87782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フリーフォーム 22"/>
          <p:cNvSpPr/>
          <p:nvPr/>
        </p:nvSpPr>
        <p:spPr>
          <a:xfrm>
            <a:off x="4049574" y="2561052"/>
            <a:ext cx="1366114" cy="1420978"/>
          </a:xfrm>
          <a:custGeom>
            <a:avLst/>
            <a:gdLst>
              <a:gd name="connsiteX0" fmla="*/ 1821485 w 1821485"/>
              <a:gd name="connsiteY0" fmla="*/ 0 h 1894637"/>
              <a:gd name="connsiteX1" fmla="*/ 1638605 w 1821485"/>
              <a:gd name="connsiteY1" fmla="*/ 358445 h 1894637"/>
              <a:gd name="connsiteX2" fmla="*/ 1441095 w 1821485"/>
              <a:gd name="connsiteY2" fmla="*/ 672998 h 1894637"/>
              <a:gd name="connsiteX3" fmla="*/ 1258215 w 1821485"/>
              <a:gd name="connsiteY3" fmla="*/ 972921 h 1894637"/>
              <a:gd name="connsiteX4" fmla="*/ 1060704 w 1821485"/>
              <a:gd name="connsiteY4" fmla="*/ 1214323 h 1894637"/>
              <a:gd name="connsiteX5" fmla="*/ 863194 w 1821485"/>
              <a:gd name="connsiteY5" fmla="*/ 1419149 h 1894637"/>
              <a:gd name="connsiteX6" fmla="*/ 672999 w 1821485"/>
              <a:gd name="connsiteY6" fmla="*/ 1602029 h 1894637"/>
              <a:gd name="connsiteX7" fmla="*/ 475488 w 1821485"/>
              <a:gd name="connsiteY7" fmla="*/ 1741017 h 1894637"/>
              <a:gd name="connsiteX8" fmla="*/ 314554 w 1821485"/>
              <a:gd name="connsiteY8" fmla="*/ 1828800 h 1894637"/>
              <a:gd name="connsiteX9" fmla="*/ 0 w 1821485"/>
              <a:gd name="connsiteY9" fmla="*/ 1894637 h 1894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1485" h="1894637">
                <a:moveTo>
                  <a:pt x="1821485" y="0"/>
                </a:moveTo>
                <a:cubicBezTo>
                  <a:pt x="1761744" y="123139"/>
                  <a:pt x="1702003" y="246279"/>
                  <a:pt x="1638605" y="358445"/>
                </a:cubicBezTo>
                <a:cubicBezTo>
                  <a:pt x="1575207" y="470611"/>
                  <a:pt x="1504493" y="570585"/>
                  <a:pt x="1441095" y="672998"/>
                </a:cubicBezTo>
                <a:cubicBezTo>
                  <a:pt x="1377697" y="775411"/>
                  <a:pt x="1321613" y="882700"/>
                  <a:pt x="1258215" y="972921"/>
                </a:cubicBezTo>
                <a:cubicBezTo>
                  <a:pt x="1194817" y="1063142"/>
                  <a:pt x="1126541" y="1139952"/>
                  <a:pt x="1060704" y="1214323"/>
                </a:cubicBezTo>
                <a:cubicBezTo>
                  <a:pt x="994867" y="1288694"/>
                  <a:pt x="927811" y="1354531"/>
                  <a:pt x="863194" y="1419149"/>
                </a:cubicBezTo>
                <a:cubicBezTo>
                  <a:pt x="798577" y="1483767"/>
                  <a:pt x="737617" y="1548384"/>
                  <a:pt x="672999" y="1602029"/>
                </a:cubicBezTo>
                <a:cubicBezTo>
                  <a:pt x="608381" y="1655674"/>
                  <a:pt x="535229" y="1703222"/>
                  <a:pt x="475488" y="1741017"/>
                </a:cubicBezTo>
                <a:cubicBezTo>
                  <a:pt x="415747" y="1778812"/>
                  <a:pt x="393802" y="1803197"/>
                  <a:pt x="314554" y="1828800"/>
                </a:cubicBezTo>
                <a:cubicBezTo>
                  <a:pt x="235306" y="1854403"/>
                  <a:pt x="117653" y="1874520"/>
                  <a:pt x="0" y="1894637"/>
                </a:cubicBezTo>
              </a:path>
            </a:pathLst>
          </a:cu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61" name="直線コネクタ 60"/>
          <p:cNvCxnSpPr>
            <a:endCxn id="23" idx="0"/>
          </p:cNvCxnSpPr>
          <p:nvPr/>
        </p:nvCxnSpPr>
        <p:spPr>
          <a:xfrm flipV="1">
            <a:off x="5401240" y="2561051"/>
            <a:ext cx="14449" cy="1259504"/>
          </a:xfrm>
          <a:prstGeom prst="line">
            <a:avLst/>
          </a:prstGeom>
          <a:ln w="127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 flipV="1">
            <a:off x="5058913" y="3820554"/>
            <a:ext cx="331352" cy="106652"/>
          </a:xfrm>
          <a:prstGeom prst="line">
            <a:avLst/>
          </a:prstGeom>
          <a:ln w="127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17" y="5700054"/>
            <a:ext cx="2099548" cy="33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タイトル 1">
            <a:extLst>
              <a:ext uri="{FF2B5EF4-FFF2-40B4-BE49-F238E27FC236}">
                <a16:creationId xmlns:a16="http://schemas.microsoft.com/office/drawing/2014/main" id="{64F3277E-D40F-46DE-B1E8-D7DFF4F801EE}"/>
              </a:ext>
            </a:extLst>
          </p:cNvPr>
          <p:cNvSpPr txBox="1">
            <a:spLocks/>
          </p:cNvSpPr>
          <p:nvPr/>
        </p:nvSpPr>
        <p:spPr>
          <a:xfrm>
            <a:off x="1838189" y="992086"/>
            <a:ext cx="8578291" cy="120655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 Medium" panose="020B0500000000000000" pitchFamily="50" charset="-128"/>
                <a:ea typeface="Yu Gothic Medium" panose="020B0500000000000000" pitchFamily="50" charset="-128"/>
                <a:cs typeface="Yu Gothic Medium" panose="020B0500000000000000" pitchFamily="50" charset="-128"/>
              </a:defRPr>
            </a:lvl1pPr>
          </a:lstStyle>
          <a:p>
            <a:pPr algn="ctr" defTabSz="685800">
              <a:defRPr/>
            </a:pPr>
            <a:r>
              <a:rPr lang="ja-JP" altLang="en-US" sz="1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新規縦型の簡易二軸試験機が</a:t>
            </a:r>
            <a:r>
              <a:rPr lang="ja-JP" altLang="en-US" b="1" dirty="0">
                <a:solidFill>
                  <a:srgbClr val="0070C0"/>
                </a:solidFill>
              </a:rPr>
              <a:t>有効な理由</a:t>
            </a:r>
            <a:endParaRPr lang="en-US" altLang="ja-JP" b="1" dirty="0">
              <a:solidFill>
                <a:srgbClr val="0070C0"/>
              </a:solidFill>
            </a:endParaRPr>
          </a:p>
          <a:p>
            <a:pPr algn="ctr" defTabSz="685800">
              <a:defRPr/>
            </a:pPr>
            <a:endParaRPr lang="en-US" altLang="ja-JP" sz="1000" b="1" dirty="0">
              <a:solidFill>
                <a:srgbClr val="0070C0"/>
              </a:solidFill>
            </a:endParaRPr>
          </a:p>
          <a:p>
            <a:pPr algn="ctr" defTabSz="685800">
              <a:defRPr/>
            </a:pPr>
            <a:r>
              <a:rPr lang="ja-JP" altLang="en-US" sz="1600" dirty="0">
                <a:solidFill>
                  <a:prstClr val="black"/>
                </a:solidFill>
              </a:rPr>
              <a:t>良く、単軸、一軸拘束二軸伸張（純せん断）、均等二軸すべてのデータを入力すると</a:t>
            </a:r>
            <a:endParaRPr lang="en-US" altLang="ja-JP" sz="1600" dirty="0">
              <a:solidFill>
                <a:prstClr val="black"/>
              </a:solidFill>
            </a:endParaRPr>
          </a:p>
          <a:p>
            <a:pPr algn="ctr" defTabSz="685800">
              <a:defRPr/>
            </a:pPr>
            <a:r>
              <a:rPr lang="ja-JP" altLang="en-US" sz="1600" dirty="0">
                <a:solidFill>
                  <a:prstClr val="black"/>
                </a:solidFill>
              </a:rPr>
              <a:t>精度が上がるといいますが、間違いではありませんがこれらの式ですべての面をすべて</a:t>
            </a:r>
            <a:endParaRPr lang="en-US" altLang="ja-JP" sz="1600" dirty="0">
              <a:solidFill>
                <a:prstClr val="black"/>
              </a:solidFill>
            </a:endParaRPr>
          </a:p>
          <a:p>
            <a:pPr algn="ctr" defTabSz="685800">
              <a:defRPr/>
            </a:pPr>
            <a:r>
              <a:rPr lang="ja-JP" altLang="en-US" sz="1600" dirty="0">
                <a:solidFill>
                  <a:prstClr val="black"/>
                </a:solidFill>
              </a:rPr>
              <a:t>精度よく表現できるでしょうか。難しいです、１つの領域でも表現できないのに・・・。</a:t>
            </a:r>
          </a:p>
        </p:txBody>
      </p:sp>
    </p:spTree>
    <p:extLst>
      <p:ext uri="{BB962C8B-B14F-4D97-AF65-F5344CB8AC3E}">
        <p14:creationId xmlns:p14="http://schemas.microsoft.com/office/powerpoint/2010/main" val="2163996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71" y="1391999"/>
            <a:ext cx="3033455" cy="22285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sz="2700" dirty="0"/>
              <a:t>エネルギー関数導出の落とし穴</a:t>
            </a:r>
            <a:br>
              <a:rPr lang="en-US" altLang="ja-JP" dirty="0"/>
            </a:br>
            <a:r>
              <a:rPr lang="ja-JP" altLang="en-US" dirty="0"/>
              <a:t>　　　　　一軸拘束二軸伸張</a:t>
            </a:r>
            <a:r>
              <a:rPr lang="ja-JP" altLang="en-US" sz="2200" dirty="0"/>
              <a:t>（</a:t>
            </a:r>
            <a:r>
              <a:rPr lang="ja-JP" altLang="en-US" sz="2700" dirty="0"/>
              <a:t>純せん断）など適正な</a:t>
            </a:r>
            <a:r>
              <a:rPr lang="ja-JP" altLang="en-US" dirty="0"/>
              <a:t>データから回帰すると</a:t>
            </a:r>
          </a:p>
        </p:txBody>
      </p:sp>
      <p:sp>
        <p:nvSpPr>
          <p:cNvPr id="50" name="角丸四角形吹き出し 24"/>
          <p:cNvSpPr>
            <a:spLocks noChangeArrowheads="1"/>
          </p:cNvSpPr>
          <p:nvPr/>
        </p:nvSpPr>
        <p:spPr bwMode="auto">
          <a:xfrm>
            <a:off x="1836685" y="3468323"/>
            <a:ext cx="718214" cy="311892"/>
          </a:xfrm>
          <a:prstGeom prst="wedgeRoundRectCallout">
            <a:avLst>
              <a:gd name="adj1" fmla="val 10615"/>
              <a:gd name="adj2" fmla="val -163605"/>
              <a:gd name="adj3" fmla="val 16667"/>
            </a:avLst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900" dirty="0">
                <a:solidFill>
                  <a:prstClr val="black"/>
                </a:solidFill>
                <a:latin typeface="Arial" pitchFamily="34" charset="0"/>
                <a:ea typeface="ＭＳ Ｐゴシック" panose="020B0600070205080204" pitchFamily="50" charset="-128"/>
                <a:cs typeface="ＭＳ Ｐゴシック" pitchFamily="50" charset="-128"/>
              </a:rPr>
              <a:t>一軸領域</a:t>
            </a:r>
          </a:p>
        </p:txBody>
      </p:sp>
      <p:cxnSp>
        <p:nvCxnSpPr>
          <p:cNvPr id="5" name="直線コネクタ 4"/>
          <p:cNvCxnSpPr/>
          <p:nvPr/>
        </p:nvCxnSpPr>
        <p:spPr>
          <a:xfrm>
            <a:off x="4143072" y="2052481"/>
            <a:ext cx="0" cy="1784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 flipH="1">
            <a:off x="4143071" y="3836608"/>
            <a:ext cx="2102336" cy="8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フリーフォーム 15"/>
          <p:cNvSpPr/>
          <p:nvPr/>
        </p:nvSpPr>
        <p:spPr>
          <a:xfrm>
            <a:off x="4155748" y="1964883"/>
            <a:ext cx="1412543" cy="1883391"/>
          </a:xfrm>
          <a:custGeom>
            <a:avLst/>
            <a:gdLst>
              <a:gd name="connsiteX0" fmla="*/ 0 w 1883391"/>
              <a:gd name="connsiteY0" fmla="*/ 2511188 h 2511188"/>
              <a:gd name="connsiteX1" fmla="*/ 1392072 w 1883391"/>
              <a:gd name="connsiteY1" fmla="*/ 1119117 h 2511188"/>
              <a:gd name="connsiteX2" fmla="*/ 1883391 w 1883391"/>
              <a:gd name="connsiteY2" fmla="*/ 0 h 251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3391" h="2511188">
                <a:moveTo>
                  <a:pt x="0" y="2511188"/>
                </a:moveTo>
                <a:cubicBezTo>
                  <a:pt x="539087" y="2024418"/>
                  <a:pt x="1078174" y="1537648"/>
                  <a:pt x="1392072" y="1119117"/>
                </a:cubicBezTo>
                <a:cubicBezTo>
                  <a:pt x="1705970" y="700586"/>
                  <a:pt x="1794680" y="350293"/>
                  <a:pt x="1883391" y="0"/>
                </a:cubicBezTo>
              </a:path>
            </a:pathLst>
          </a:cu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40" name="フリーフォーム 39"/>
          <p:cNvSpPr/>
          <p:nvPr/>
        </p:nvSpPr>
        <p:spPr>
          <a:xfrm>
            <a:off x="4155748" y="2506274"/>
            <a:ext cx="1981649" cy="1342001"/>
          </a:xfrm>
          <a:custGeom>
            <a:avLst/>
            <a:gdLst>
              <a:gd name="connsiteX0" fmla="*/ 0 w 1883391"/>
              <a:gd name="connsiteY0" fmla="*/ 2511188 h 2511188"/>
              <a:gd name="connsiteX1" fmla="*/ 1392072 w 1883391"/>
              <a:gd name="connsiteY1" fmla="*/ 1119117 h 2511188"/>
              <a:gd name="connsiteX2" fmla="*/ 1883391 w 1883391"/>
              <a:gd name="connsiteY2" fmla="*/ 0 h 251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3391" h="2511188">
                <a:moveTo>
                  <a:pt x="0" y="2511188"/>
                </a:moveTo>
                <a:cubicBezTo>
                  <a:pt x="539087" y="2024418"/>
                  <a:pt x="1078174" y="1537648"/>
                  <a:pt x="1392072" y="1119117"/>
                </a:cubicBezTo>
                <a:cubicBezTo>
                  <a:pt x="1705970" y="700586"/>
                  <a:pt x="1794680" y="350293"/>
                  <a:pt x="1883391" y="0"/>
                </a:cubicBezTo>
              </a:path>
            </a:pathLst>
          </a:cu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174357" y="1642620"/>
            <a:ext cx="1537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均等二軸領域</a:t>
            </a: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5641107" y="2224926"/>
            <a:ext cx="17384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一軸拘束二軸伸張領域</a:t>
            </a:r>
          </a:p>
        </p:txBody>
      </p:sp>
      <p:sp>
        <p:nvSpPr>
          <p:cNvPr id="18" name="フリーフォーム 17"/>
          <p:cNvSpPr/>
          <p:nvPr/>
        </p:nvSpPr>
        <p:spPr>
          <a:xfrm>
            <a:off x="5076970" y="2486910"/>
            <a:ext cx="931460" cy="584261"/>
          </a:xfrm>
          <a:custGeom>
            <a:avLst/>
            <a:gdLst>
              <a:gd name="connsiteX0" fmla="*/ 0 w 1241946"/>
              <a:gd name="connsiteY0" fmla="*/ 0 h 779014"/>
              <a:gd name="connsiteX1" fmla="*/ 477671 w 1241946"/>
              <a:gd name="connsiteY1" fmla="*/ 655093 h 779014"/>
              <a:gd name="connsiteX2" fmla="*/ 1241946 w 1241946"/>
              <a:gd name="connsiteY2" fmla="*/ 777922 h 77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779014">
                <a:moveTo>
                  <a:pt x="0" y="0"/>
                </a:moveTo>
                <a:cubicBezTo>
                  <a:pt x="135340" y="262719"/>
                  <a:pt x="270680" y="525439"/>
                  <a:pt x="477671" y="655093"/>
                </a:cubicBezTo>
                <a:cubicBezTo>
                  <a:pt x="684662" y="784747"/>
                  <a:pt x="963304" y="781334"/>
                  <a:pt x="1241946" y="77792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5123950" y="2912546"/>
            <a:ext cx="407036" cy="61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9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補間</a:t>
            </a:r>
            <a:endParaRPr lang="en-US" altLang="ja-JP" sz="90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788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ライン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101756" y="2582687"/>
            <a:ext cx="16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altLang="ja-JP" dirty="0">
                <a:solidFill>
                  <a:srgbClr val="FF0000"/>
                </a:solidFill>
                <a:latin typeface="Calibri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FF0000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5560786" y="2881955"/>
            <a:ext cx="244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altLang="ja-JP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C0504D">
                  <a:lumMod val="40000"/>
                  <a:lumOff val="60000"/>
                </a:srgbClr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55" name="フリーフォーム 54"/>
          <p:cNvSpPr/>
          <p:nvPr/>
        </p:nvSpPr>
        <p:spPr>
          <a:xfrm rot="19586415">
            <a:off x="5038225" y="2312366"/>
            <a:ext cx="931460" cy="584261"/>
          </a:xfrm>
          <a:custGeom>
            <a:avLst/>
            <a:gdLst>
              <a:gd name="connsiteX0" fmla="*/ 0 w 1241946"/>
              <a:gd name="connsiteY0" fmla="*/ 0 h 779014"/>
              <a:gd name="connsiteX1" fmla="*/ 477671 w 1241946"/>
              <a:gd name="connsiteY1" fmla="*/ 655093 h 779014"/>
              <a:gd name="connsiteX2" fmla="*/ 1241946 w 1241946"/>
              <a:gd name="connsiteY2" fmla="*/ 777922 h 77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779014">
                <a:moveTo>
                  <a:pt x="0" y="0"/>
                </a:moveTo>
                <a:cubicBezTo>
                  <a:pt x="135340" y="262719"/>
                  <a:pt x="270680" y="525439"/>
                  <a:pt x="477671" y="655093"/>
                </a:cubicBezTo>
                <a:cubicBezTo>
                  <a:pt x="684662" y="784747"/>
                  <a:pt x="963304" y="781334"/>
                  <a:pt x="1241946" y="77792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29" name="フリーフォーム 28"/>
          <p:cNvSpPr/>
          <p:nvPr/>
        </p:nvSpPr>
        <p:spPr>
          <a:xfrm>
            <a:off x="4157450" y="2967304"/>
            <a:ext cx="2259486" cy="882674"/>
          </a:xfrm>
          <a:custGeom>
            <a:avLst/>
            <a:gdLst>
              <a:gd name="connsiteX0" fmla="*/ 0 w 1883391"/>
              <a:gd name="connsiteY0" fmla="*/ 2511188 h 2511188"/>
              <a:gd name="connsiteX1" fmla="*/ 1392072 w 1883391"/>
              <a:gd name="connsiteY1" fmla="*/ 1119117 h 2511188"/>
              <a:gd name="connsiteX2" fmla="*/ 1883391 w 1883391"/>
              <a:gd name="connsiteY2" fmla="*/ 0 h 251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3391" h="2511188">
                <a:moveTo>
                  <a:pt x="0" y="2511188"/>
                </a:moveTo>
                <a:cubicBezTo>
                  <a:pt x="539087" y="2024418"/>
                  <a:pt x="1078174" y="1537648"/>
                  <a:pt x="1392072" y="1119117"/>
                </a:cubicBezTo>
                <a:cubicBezTo>
                  <a:pt x="1705970" y="700586"/>
                  <a:pt x="1794680" y="350293"/>
                  <a:pt x="1883391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245408" y="2779041"/>
            <a:ext cx="1045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一軸領域</a:t>
            </a:r>
          </a:p>
        </p:txBody>
      </p:sp>
      <p:sp>
        <p:nvSpPr>
          <p:cNvPr id="34" name="フリーフォーム 33"/>
          <p:cNvSpPr/>
          <p:nvPr/>
        </p:nvSpPr>
        <p:spPr>
          <a:xfrm>
            <a:off x="4881899" y="2859967"/>
            <a:ext cx="931460" cy="584261"/>
          </a:xfrm>
          <a:custGeom>
            <a:avLst/>
            <a:gdLst>
              <a:gd name="connsiteX0" fmla="*/ 0 w 1241946"/>
              <a:gd name="connsiteY0" fmla="*/ 0 h 779014"/>
              <a:gd name="connsiteX1" fmla="*/ 477671 w 1241946"/>
              <a:gd name="connsiteY1" fmla="*/ 655093 h 779014"/>
              <a:gd name="connsiteX2" fmla="*/ 1241946 w 1241946"/>
              <a:gd name="connsiteY2" fmla="*/ 777922 h 77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779014">
                <a:moveTo>
                  <a:pt x="0" y="0"/>
                </a:moveTo>
                <a:cubicBezTo>
                  <a:pt x="135340" y="262719"/>
                  <a:pt x="270680" y="525439"/>
                  <a:pt x="477671" y="655093"/>
                </a:cubicBezTo>
                <a:cubicBezTo>
                  <a:pt x="684662" y="784747"/>
                  <a:pt x="963304" y="781334"/>
                  <a:pt x="1241946" y="77792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479087" y="3259997"/>
            <a:ext cx="20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altLang="ja-JP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0000FF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111281" y="3151985"/>
            <a:ext cx="17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altLang="ja-JP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C0504D">
                  <a:lumMod val="40000"/>
                  <a:lumOff val="60000"/>
                </a:srgbClr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874785" y="2860397"/>
            <a:ext cx="16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altLang="ja-JP" dirty="0">
                <a:solidFill>
                  <a:srgbClr val="FF0000"/>
                </a:solidFill>
                <a:latin typeface="Calibri"/>
                <a:ea typeface="ＭＳ Ｐゴシック" panose="020B0600070205080204" pitchFamily="50" charset="-128"/>
              </a:rPr>
              <a:t>+</a:t>
            </a:r>
            <a:endParaRPr lang="ja-JP" altLang="en-US" dirty="0">
              <a:solidFill>
                <a:srgbClr val="FF0000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41" name="フリーフォーム 40"/>
          <p:cNvSpPr/>
          <p:nvPr/>
        </p:nvSpPr>
        <p:spPr>
          <a:xfrm rot="18901008">
            <a:off x="5101345" y="2870054"/>
            <a:ext cx="931460" cy="584261"/>
          </a:xfrm>
          <a:custGeom>
            <a:avLst/>
            <a:gdLst>
              <a:gd name="connsiteX0" fmla="*/ 0 w 1241946"/>
              <a:gd name="connsiteY0" fmla="*/ 0 h 779014"/>
              <a:gd name="connsiteX1" fmla="*/ 477671 w 1241946"/>
              <a:gd name="connsiteY1" fmla="*/ 655093 h 779014"/>
              <a:gd name="connsiteX2" fmla="*/ 1241946 w 1241946"/>
              <a:gd name="connsiteY2" fmla="*/ 777922 h 77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946" h="779014">
                <a:moveTo>
                  <a:pt x="0" y="0"/>
                </a:moveTo>
                <a:cubicBezTo>
                  <a:pt x="135340" y="262719"/>
                  <a:pt x="270680" y="525439"/>
                  <a:pt x="477671" y="655093"/>
                </a:cubicBezTo>
                <a:cubicBezTo>
                  <a:pt x="684662" y="784747"/>
                  <a:pt x="963304" y="781334"/>
                  <a:pt x="1241946" y="77792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cxnSp>
        <p:nvCxnSpPr>
          <p:cNvPr id="6" name="直線コネクタ 5"/>
          <p:cNvCxnSpPr/>
          <p:nvPr/>
        </p:nvCxnSpPr>
        <p:spPr>
          <a:xfrm flipH="1" flipV="1">
            <a:off x="2357215" y="3160816"/>
            <a:ext cx="568268" cy="75465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 flipV="1">
            <a:off x="2932352" y="2689339"/>
            <a:ext cx="0" cy="570659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フリーフォーム 9"/>
          <p:cNvSpPr/>
          <p:nvPr/>
        </p:nvSpPr>
        <p:spPr>
          <a:xfrm>
            <a:off x="1800772" y="2711279"/>
            <a:ext cx="1130198" cy="312725"/>
          </a:xfrm>
          <a:custGeom>
            <a:avLst/>
            <a:gdLst>
              <a:gd name="connsiteX0" fmla="*/ 0 w 1506931"/>
              <a:gd name="connsiteY0" fmla="*/ 416966 h 416966"/>
              <a:gd name="connsiteX1" fmla="*/ 160934 w 1506931"/>
              <a:gd name="connsiteY1" fmla="*/ 409651 h 416966"/>
              <a:gd name="connsiteX2" fmla="*/ 307238 w 1506931"/>
              <a:gd name="connsiteY2" fmla="*/ 409651 h 416966"/>
              <a:gd name="connsiteX3" fmla="*/ 446227 w 1506931"/>
              <a:gd name="connsiteY3" fmla="*/ 373075 h 416966"/>
              <a:gd name="connsiteX4" fmla="*/ 614476 w 1506931"/>
              <a:gd name="connsiteY4" fmla="*/ 336499 h 416966"/>
              <a:gd name="connsiteX5" fmla="*/ 731520 w 1506931"/>
              <a:gd name="connsiteY5" fmla="*/ 307238 h 416966"/>
              <a:gd name="connsiteX6" fmla="*/ 994867 w 1506931"/>
              <a:gd name="connsiteY6" fmla="*/ 219456 h 416966"/>
              <a:gd name="connsiteX7" fmla="*/ 1185062 w 1506931"/>
              <a:gd name="connsiteY7" fmla="*/ 138989 h 416966"/>
              <a:gd name="connsiteX8" fmla="*/ 1360627 w 1506931"/>
              <a:gd name="connsiteY8" fmla="*/ 65837 h 416966"/>
              <a:gd name="connsiteX9" fmla="*/ 1506931 w 1506931"/>
              <a:gd name="connsiteY9" fmla="*/ 0 h 416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06931" h="416966">
                <a:moveTo>
                  <a:pt x="0" y="416966"/>
                </a:moveTo>
                <a:cubicBezTo>
                  <a:pt x="54864" y="413918"/>
                  <a:pt x="109728" y="410870"/>
                  <a:pt x="160934" y="409651"/>
                </a:cubicBezTo>
                <a:cubicBezTo>
                  <a:pt x="212140" y="408432"/>
                  <a:pt x="259689" y="415747"/>
                  <a:pt x="307238" y="409651"/>
                </a:cubicBezTo>
                <a:cubicBezTo>
                  <a:pt x="354787" y="403555"/>
                  <a:pt x="395021" y="385267"/>
                  <a:pt x="446227" y="373075"/>
                </a:cubicBezTo>
                <a:cubicBezTo>
                  <a:pt x="497433" y="360883"/>
                  <a:pt x="566927" y="347472"/>
                  <a:pt x="614476" y="336499"/>
                </a:cubicBezTo>
                <a:cubicBezTo>
                  <a:pt x="662025" y="325526"/>
                  <a:pt x="668121" y="326745"/>
                  <a:pt x="731520" y="307238"/>
                </a:cubicBezTo>
                <a:cubicBezTo>
                  <a:pt x="794919" y="287731"/>
                  <a:pt x="919277" y="247497"/>
                  <a:pt x="994867" y="219456"/>
                </a:cubicBezTo>
                <a:cubicBezTo>
                  <a:pt x="1070457" y="191414"/>
                  <a:pt x="1185062" y="138989"/>
                  <a:pt x="1185062" y="138989"/>
                </a:cubicBezTo>
                <a:lnTo>
                  <a:pt x="1360627" y="65837"/>
                </a:lnTo>
                <a:cubicBezTo>
                  <a:pt x="1414272" y="42672"/>
                  <a:pt x="1460601" y="21336"/>
                  <a:pt x="1506931" y="0"/>
                </a:cubicBezTo>
              </a:path>
            </a:pathLst>
          </a:cu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cxnSp>
        <p:nvCxnSpPr>
          <p:cNvPr id="51" name="直線コネクタ 50"/>
          <p:cNvCxnSpPr/>
          <p:nvPr/>
        </p:nvCxnSpPr>
        <p:spPr>
          <a:xfrm flipH="1" flipV="1">
            <a:off x="2126639" y="3198548"/>
            <a:ext cx="446362" cy="139596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/>
          <p:cNvCxnSpPr/>
          <p:nvPr/>
        </p:nvCxnSpPr>
        <p:spPr>
          <a:xfrm>
            <a:off x="2573002" y="3105388"/>
            <a:ext cx="1" cy="239900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フリーフォーム 19"/>
          <p:cNvSpPr/>
          <p:nvPr/>
        </p:nvSpPr>
        <p:spPr>
          <a:xfrm>
            <a:off x="1817229" y="3029491"/>
            <a:ext cx="757124" cy="84027"/>
          </a:xfrm>
          <a:custGeom>
            <a:avLst/>
            <a:gdLst>
              <a:gd name="connsiteX0" fmla="*/ 0 w 1009498"/>
              <a:gd name="connsiteY0" fmla="*/ 0 h 112036"/>
              <a:gd name="connsiteX1" fmla="*/ 248717 w 1009498"/>
              <a:gd name="connsiteY1" fmla="*/ 51206 h 112036"/>
              <a:gd name="connsiteX2" fmla="*/ 431597 w 1009498"/>
              <a:gd name="connsiteY2" fmla="*/ 87782 h 112036"/>
              <a:gd name="connsiteX3" fmla="*/ 585216 w 1009498"/>
              <a:gd name="connsiteY3" fmla="*/ 109728 h 112036"/>
              <a:gd name="connsiteX4" fmla="*/ 731520 w 1009498"/>
              <a:gd name="connsiteY4" fmla="*/ 109728 h 112036"/>
              <a:gd name="connsiteX5" fmla="*/ 863194 w 1009498"/>
              <a:gd name="connsiteY5" fmla="*/ 95097 h 112036"/>
              <a:gd name="connsiteX6" fmla="*/ 1009498 w 1009498"/>
              <a:gd name="connsiteY6" fmla="*/ 87782 h 11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9498" h="112036">
                <a:moveTo>
                  <a:pt x="0" y="0"/>
                </a:moveTo>
                <a:lnTo>
                  <a:pt x="248717" y="51206"/>
                </a:lnTo>
                <a:cubicBezTo>
                  <a:pt x="320650" y="65836"/>
                  <a:pt x="375514" y="78028"/>
                  <a:pt x="431597" y="87782"/>
                </a:cubicBezTo>
                <a:cubicBezTo>
                  <a:pt x="487680" y="97536"/>
                  <a:pt x="535229" y="106070"/>
                  <a:pt x="585216" y="109728"/>
                </a:cubicBezTo>
                <a:cubicBezTo>
                  <a:pt x="635203" y="113386"/>
                  <a:pt x="685190" y="112166"/>
                  <a:pt x="731520" y="109728"/>
                </a:cubicBezTo>
                <a:cubicBezTo>
                  <a:pt x="777850" y="107290"/>
                  <a:pt x="816864" y="98755"/>
                  <a:pt x="863194" y="95097"/>
                </a:cubicBezTo>
                <a:cubicBezTo>
                  <a:pt x="909524" y="91439"/>
                  <a:pt x="959511" y="89610"/>
                  <a:pt x="1009498" y="87782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23" name="フリーフォーム 22"/>
          <p:cNvSpPr/>
          <p:nvPr/>
        </p:nvSpPr>
        <p:spPr>
          <a:xfrm>
            <a:off x="1822717" y="1608513"/>
            <a:ext cx="1366114" cy="1420978"/>
          </a:xfrm>
          <a:custGeom>
            <a:avLst/>
            <a:gdLst>
              <a:gd name="connsiteX0" fmla="*/ 1821485 w 1821485"/>
              <a:gd name="connsiteY0" fmla="*/ 0 h 1894637"/>
              <a:gd name="connsiteX1" fmla="*/ 1638605 w 1821485"/>
              <a:gd name="connsiteY1" fmla="*/ 358445 h 1894637"/>
              <a:gd name="connsiteX2" fmla="*/ 1441095 w 1821485"/>
              <a:gd name="connsiteY2" fmla="*/ 672998 h 1894637"/>
              <a:gd name="connsiteX3" fmla="*/ 1258215 w 1821485"/>
              <a:gd name="connsiteY3" fmla="*/ 972921 h 1894637"/>
              <a:gd name="connsiteX4" fmla="*/ 1060704 w 1821485"/>
              <a:gd name="connsiteY4" fmla="*/ 1214323 h 1894637"/>
              <a:gd name="connsiteX5" fmla="*/ 863194 w 1821485"/>
              <a:gd name="connsiteY5" fmla="*/ 1419149 h 1894637"/>
              <a:gd name="connsiteX6" fmla="*/ 672999 w 1821485"/>
              <a:gd name="connsiteY6" fmla="*/ 1602029 h 1894637"/>
              <a:gd name="connsiteX7" fmla="*/ 475488 w 1821485"/>
              <a:gd name="connsiteY7" fmla="*/ 1741017 h 1894637"/>
              <a:gd name="connsiteX8" fmla="*/ 314554 w 1821485"/>
              <a:gd name="connsiteY8" fmla="*/ 1828800 h 1894637"/>
              <a:gd name="connsiteX9" fmla="*/ 0 w 1821485"/>
              <a:gd name="connsiteY9" fmla="*/ 1894637 h 1894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1485" h="1894637">
                <a:moveTo>
                  <a:pt x="1821485" y="0"/>
                </a:moveTo>
                <a:cubicBezTo>
                  <a:pt x="1761744" y="123139"/>
                  <a:pt x="1702003" y="246279"/>
                  <a:pt x="1638605" y="358445"/>
                </a:cubicBezTo>
                <a:cubicBezTo>
                  <a:pt x="1575207" y="470611"/>
                  <a:pt x="1504493" y="570585"/>
                  <a:pt x="1441095" y="672998"/>
                </a:cubicBezTo>
                <a:cubicBezTo>
                  <a:pt x="1377697" y="775411"/>
                  <a:pt x="1321613" y="882700"/>
                  <a:pt x="1258215" y="972921"/>
                </a:cubicBezTo>
                <a:cubicBezTo>
                  <a:pt x="1194817" y="1063142"/>
                  <a:pt x="1126541" y="1139952"/>
                  <a:pt x="1060704" y="1214323"/>
                </a:cubicBezTo>
                <a:cubicBezTo>
                  <a:pt x="994867" y="1288694"/>
                  <a:pt x="927811" y="1354531"/>
                  <a:pt x="863194" y="1419149"/>
                </a:cubicBezTo>
                <a:cubicBezTo>
                  <a:pt x="798577" y="1483767"/>
                  <a:pt x="737617" y="1548384"/>
                  <a:pt x="672999" y="1602029"/>
                </a:cubicBezTo>
                <a:cubicBezTo>
                  <a:pt x="608381" y="1655674"/>
                  <a:pt x="535229" y="1703222"/>
                  <a:pt x="475488" y="1741017"/>
                </a:cubicBezTo>
                <a:cubicBezTo>
                  <a:pt x="415747" y="1778812"/>
                  <a:pt x="393802" y="1803197"/>
                  <a:pt x="314554" y="1828800"/>
                </a:cubicBezTo>
                <a:cubicBezTo>
                  <a:pt x="235306" y="1854403"/>
                  <a:pt x="117653" y="1874520"/>
                  <a:pt x="0" y="1894637"/>
                </a:cubicBezTo>
              </a:path>
            </a:pathLst>
          </a:cu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cxnSp>
        <p:nvCxnSpPr>
          <p:cNvPr id="61" name="直線コネクタ 60"/>
          <p:cNvCxnSpPr>
            <a:endCxn id="23" idx="0"/>
          </p:cNvCxnSpPr>
          <p:nvPr/>
        </p:nvCxnSpPr>
        <p:spPr>
          <a:xfrm flipV="1">
            <a:off x="3174383" y="1608512"/>
            <a:ext cx="14449" cy="1259504"/>
          </a:xfrm>
          <a:prstGeom prst="line">
            <a:avLst/>
          </a:prstGeom>
          <a:ln w="127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 flipV="1">
            <a:off x="2832056" y="2868016"/>
            <a:ext cx="331352" cy="106652"/>
          </a:xfrm>
          <a:prstGeom prst="line">
            <a:avLst/>
          </a:prstGeom>
          <a:ln w="127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曲線コネクタ 42"/>
          <p:cNvCxnSpPr/>
          <p:nvPr/>
        </p:nvCxnSpPr>
        <p:spPr>
          <a:xfrm>
            <a:off x="2574354" y="3113517"/>
            <a:ext cx="2287664" cy="510752"/>
          </a:xfrm>
          <a:prstGeom prst="curvedConnector3">
            <a:avLst>
              <a:gd name="adj1" fmla="val 24674"/>
            </a:avLst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図 62" descr="Image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3549" y="4042970"/>
            <a:ext cx="2641351" cy="1992381"/>
          </a:xfrm>
          <a:prstGeom prst="rect">
            <a:avLst/>
          </a:prstGeom>
        </p:spPr>
      </p:pic>
      <p:graphicFrame>
        <p:nvGraphicFramePr>
          <p:cNvPr id="64" name="グラフ 63">
            <a:extLst>
              <a:ext uri="{FF2B5EF4-FFF2-40B4-BE49-F238E27FC236}">
                <a16:creationId xmlns:a16="http://schemas.microsoft.com/office/drawing/2014/main" id="{B6AC8A3F-3A0F-4E44-86B6-D1D7E1FACD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8167524"/>
              </p:ext>
            </p:extLst>
          </p:nvPr>
        </p:nvGraphicFramePr>
        <p:xfrm>
          <a:off x="3870022" y="3984287"/>
          <a:ext cx="3932442" cy="1911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角丸四角形 7"/>
          <p:cNvSpPr/>
          <p:nvPr/>
        </p:nvSpPr>
        <p:spPr>
          <a:xfrm>
            <a:off x="2131510" y="5987976"/>
            <a:ext cx="8068946" cy="524792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6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一軸伸張領域データでの予測は、この製品を精度良く表現できる。</a:t>
            </a:r>
          </a:p>
        </p:txBody>
      </p:sp>
      <p:sp>
        <p:nvSpPr>
          <p:cNvPr id="9" name="角丸四角形 8"/>
          <p:cNvSpPr/>
          <p:nvPr/>
        </p:nvSpPr>
        <p:spPr>
          <a:xfrm>
            <a:off x="4385369" y="4224097"/>
            <a:ext cx="1522404" cy="432048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正しいデータでの</a:t>
            </a:r>
            <a:endParaRPr lang="en-US" altLang="ja-JP" sz="120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解析は良く一致</a:t>
            </a:r>
            <a:endParaRPr lang="en-US" altLang="ja-JP" sz="120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0" y="3780215"/>
            <a:ext cx="2641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6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マフラーマウントの変形解析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503BCC-0CCD-48D1-909E-FD272FE28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F80CAFD-946F-4EEE-A29E-6B23E0DFF986}" type="slidenum">
              <a:rPr lang="ja-JP" altLang="en-US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18</a:t>
            </a:fld>
            <a:endParaRPr lang="ja-JP" alt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B6AC8A3F-3A0F-4E44-86B6-D1D7E1FACD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436740"/>
              </p:ext>
            </p:extLst>
          </p:nvPr>
        </p:nvGraphicFramePr>
        <p:xfrm>
          <a:off x="7910475" y="1068040"/>
          <a:ext cx="3186354" cy="1955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下矢印 3"/>
          <p:cNvSpPr/>
          <p:nvPr/>
        </p:nvSpPr>
        <p:spPr>
          <a:xfrm>
            <a:off x="9379211" y="3123952"/>
            <a:ext cx="756084" cy="408552"/>
          </a:xfrm>
          <a:prstGeom prst="downArrow">
            <a:avLst/>
          </a:prstGeom>
          <a:solidFill>
            <a:srgbClr val="FFFFF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0055722" y="3267401"/>
            <a:ext cx="21259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ja-JP" altLang="en-US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一軸拘束二軸伸張領域の</a:t>
            </a:r>
            <a:endParaRPr lang="en-US" altLang="ja-JP" sz="1350" b="1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データで解析</a:t>
            </a:r>
          </a:p>
        </p:txBody>
      </p:sp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B6AC8A3F-3A0F-4E44-86B6-D1D7E1FACD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0524438"/>
              </p:ext>
            </p:extLst>
          </p:nvPr>
        </p:nvGraphicFramePr>
        <p:xfrm>
          <a:off x="8449342" y="3639199"/>
          <a:ext cx="3762418" cy="2316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フリーフォーム 6"/>
          <p:cNvSpPr/>
          <p:nvPr/>
        </p:nvSpPr>
        <p:spPr>
          <a:xfrm>
            <a:off x="9123821" y="3940693"/>
            <a:ext cx="1863803" cy="1630918"/>
          </a:xfrm>
          <a:custGeom>
            <a:avLst/>
            <a:gdLst>
              <a:gd name="connsiteX0" fmla="*/ 0 w 2047875"/>
              <a:gd name="connsiteY0" fmla="*/ 1981200 h 1981200"/>
              <a:gd name="connsiteX1" fmla="*/ 342900 w 2047875"/>
              <a:gd name="connsiteY1" fmla="*/ 1600200 h 1981200"/>
              <a:gd name="connsiteX2" fmla="*/ 657225 w 2047875"/>
              <a:gd name="connsiteY2" fmla="*/ 1238250 h 1981200"/>
              <a:gd name="connsiteX3" fmla="*/ 1019175 w 2047875"/>
              <a:gd name="connsiteY3" fmla="*/ 895350 h 1981200"/>
              <a:gd name="connsiteX4" fmla="*/ 1371600 w 2047875"/>
              <a:gd name="connsiteY4" fmla="*/ 561975 h 1981200"/>
              <a:gd name="connsiteX5" fmla="*/ 1695450 w 2047875"/>
              <a:gd name="connsiteY5" fmla="*/ 285750 h 1981200"/>
              <a:gd name="connsiteX6" fmla="*/ 2047875 w 2047875"/>
              <a:gd name="connsiteY6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47875" h="1981200">
                <a:moveTo>
                  <a:pt x="0" y="1981200"/>
                </a:moveTo>
                <a:lnTo>
                  <a:pt x="342900" y="1600200"/>
                </a:lnTo>
                <a:cubicBezTo>
                  <a:pt x="452437" y="1476375"/>
                  <a:pt x="544513" y="1355725"/>
                  <a:pt x="657225" y="1238250"/>
                </a:cubicBezTo>
                <a:cubicBezTo>
                  <a:pt x="769937" y="1120775"/>
                  <a:pt x="1019175" y="895350"/>
                  <a:pt x="1019175" y="895350"/>
                </a:cubicBezTo>
                <a:cubicBezTo>
                  <a:pt x="1138237" y="782638"/>
                  <a:pt x="1258888" y="663575"/>
                  <a:pt x="1371600" y="561975"/>
                </a:cubicBezTo>
                <a:cubicBezTo>
                  <a:pt x="1484312" y="460375"/>
                  <a:pt x="1582738" y="379412"/>
                  <a:pt x="1695450" y="285750"/>
                </a:cubicBezTo>
                <a:cubicBezTo>
                  <a:pt x="1808163" y="192087"/>
                  <a:pt x="1928019" y="96043"/>
                  <a:pt x="2047875" y="0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5" name="角丸四角形吹き出し 24"/>
          <p:cNvSpPr>
            <a:spLocks noChangeArrowheads="1"/>
          </p:cNvSpPr>
          <p:nvPr/>
        </p:nvSpPr>
        <p:spPr bwMode="auto">
          <a:xfrm>
            <a:off x="8017295" y="3585194"/>
            <a:ext cx="1465126" cy="459591"/>
          </a:xfrm>
          <a:prstGeom prst="wedgeRoundRectCallout">
            <a:avLst>
              <a:gd name="adj1" fmla="val 71332"/>
              <a:gd name="adj2" fmla="val 57253"/>
              <a:gd name="adj3" fmla="val 16667"/>
            </a:avLst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rgbClr val="C00000"/>
                </a:solidFill>
                <a:latin typeface="Arial" pitchFamily="34" charset="0"/>
                <a:ea typeface="ＭＳ Ｐゴシック" panose="020B0600070205080204" pitchFamily="50" charset="-128"/>
                <a:cs typeface="ＭＳ Ｐゴシック" pitchFamily="50" charset="-128"/>
              </a:rPr>
              <a:t>二軸試験からでは</a:t>
            </a:r>
            <a:endParaRPr lang="en-US" altLang="ja-JP" sz="1200" dirty="0">
              <a:solidFill>
                <a:srgbClr val="C00000"/>
              </a:solidFill>
              <a:latin typeface="Arial" pitchFamily="34" charset="0"/>
              <a:ea typeface="ＭＳ Ｐゴシック" panose="020B0600070205080204" pitchFamily="50" charset="-128"/>
              <a:cs typeface="ＭＳ Ｐゴシック" pitchFamily="50" charset="-128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rgbClr val="C00000"/>
                </a:solidFill>
                <a:latin typeface="Arial" pitchFamily="34" charset="0"/>
                <a:ea typeface="ＭＳ Ｐゴシック" panose="020B0600070205080204" pitchFamily="50" charset="-128"/>
                <a:cs typeface="ＭＳ Ｐゴシック" pitchFamily="50" charset="-128"/>
              </a:rPr>
              <a:t>予測精度が悪い</a:t>
            </a:r>
          </a:p>
        </p:txBody>
      </p:sp>
      <p:sp>
        <p:nvSpPr>
          <p:cNvPr id="21" name="角丸四角形吹き出し 9"/>
          <p:cNvSpPr/>
          <p:nvPr/>
        </p:nvSpPr>
        <p:spPr>
          <a:xfrm>
            <a:off x="9928951" y="1581715"/>
            <a:ext cx="1685299" cy="607291"/>
          </a:xfrm>
          <a:prstGeom prst="wedgeRoundRectCallout">
            <a:avLst>
              <a:gd name="adj1" fmla="val -42104"/>
              <a:gd name="adj2" fmla="val -73304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200" b="1" dirty="0">
                <a:solidFill>
                  <a:srgbClr val="0033CC"/>
                </a:solidFill>
                <a:latin typeface="Calibri"/>
                <a:ea typeface="ＭＳ Ｐゴシック" panose="020B0600070205080204" pitchFamily="50" charset="-128"/>
              </a:rPr>
              <a:t>単軸試験からのデータでの解析は良く一致</a:t>
            </a:r>
          </a:p>
        </p:txBody>
      </p:sp>
    </p:spTree>
    <p:extLst>
      <p:ext uri="{BB962C8B-B14F-4D97-AF65-F5344CB8AC3E}">
        <p14:creationId xmlns:p14="http://schemas.microsoft.com/office/powerpoint/2010/main" val="3490624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 3" descr="Image1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32047" y="1756133"/>
            <a:ext cx="2595982" cy="149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B6AC8A3F-3A0F-4E44-86B6-D1D7E1FACD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6726968"/>
              </p:ext>
            </p:extLst>
          </p:nvPr>
        </p:nvGraphicFramePr>
        <p:xfrm>
          <a:off x="3772662" y="4368148"/>
          <a:ext cx="3240360" cy="2142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フリーフォーム 6"/>
          <p:cNvSpPr/>
          <p:nvPr/>
        </p:nvSpPr>
        <p:spPr>
          <a:xfrm>
            <a:off x="4412514" y="4579114"/>
            <a:ext cx="2212501" cy="1611010"/>
          </a:xfrm>
          <a:custGeom>
            <a:avLst/>
            <a:gdLst>
              <a:gd name="connsiteX0" fmla="*/ 0 w 2216988"/>
              <a:gd name="connsiteY0" fmla="*/ 2001328 h 2001328"/>
              <a:gd name="connsiteX1" fmla="*/ 457200 w 2216988"/>
              <a:gd name="connsiteY1" fmla="*/ 1846053 h 2001328"/>
              <a:gd name="connsiteX2" fmla="*/ 810883 w 2216988"/>
              <a:gd name="connsiteY2" fmla="*/ 1716657 h 2001328"/>
              <a:gd name="connsiteX3" fmla="*/ 1207698 w 2216988"/>
              <a:gd name="connsiteY3" fmla="*/ 1526876 h 2001328"/>
              <a:gd name="connsiteX4" fmla="*/ 1449237 w 2216988"/>
              <a:gd name="connsiteY4" fmla="*/ 1337094 h 2001328"/>
              <a:gd name="connsiteX5" fmla="*/ 1690777 w 2216988"/>
              <a:gd name="connsiteY5" fmla="*/ 1043796 h 2001328"/>
              <a:gd name="connsiteX6" fmla="*/ 1863305 w 2216988"/>
              <a:gd name="connsiteY6" fmla="*/ 759125 h 2001328"/>
              <a:gd name="connsiteX7" fmla="*/ 1992701 w 2216988"/>
              <a:gd name="connsiteY7" fmla="*/ 508959 h 2001328"/>
              <a:gd name="connsiteX8" fmla="*/ 2078966 w 2216988"/>
              <a:gd name="connsiteY8" fmla="*/ 336430 h 2001328"/>
              <a:gd name="connsiteX9" fmla="*/ 2139351 w 2216988"/>
              <a:gd name="connsiteY9" fmla="*/ 207034 h 2001328"/>
              <a:gd name="connsiteX10" fmla="*/ 2216988 w 2216988"/>
              <a:gd name="connsiteY10" fmla="*/ 0 h 2001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16988" h="2001328">
                <a:moveTo>
                  <a:pt x="0" y="2001328"/>
                </a:moveTo>
                <a:lnTo>
                  <a:pt x="457200" y="1846053"/>
                </a:lnTo>
                <a:cubicBezTo>
                  <a:pt x="592347" y="1798608"/>
                  <a:pt x="685800" y="1769853"/>
                  <a:pt x="810883" y="1716657"/>
                </a:cubicBezTo>
                <a:cubicBezTo>
                  <a:pt x="935966" y="1663461"/>
                  <a:pt x="1101306" y="1590136"/>
                  <a:pt x="1207698" y="1526876"/>
                </a:cubicBezTo>
                <a:cubicBezTo>
                  <a:pt x="1314090" y="1463615"/>
                  <a:pt x="1368724" y="1417607"/>
                  <a:pt x="1449237" y="1337094"/>
                </a:cubicBezTo>
                <a:cubicBezTo>
                  <a:pt x="1529750" y="1256581"/>
                  <a:pt x="1621766" y="1140124"/>
                  <a:pt x="1690777" y="1043796"/>
                </a:cubicBezTo>
                <a:cubicBezTo>
                  <a:pt x="1759788" y="947468"/>
                  <a:pt x="1812984" y="848265"/>
                  <a:pt x="1863305" y="759125"/>
                </a:cubicBezTo>
                <a:cubicBezTo>
                  <a:pt x="1913626" y="669985"/>
                  <a:pt x="1956758" y="579408"/>
                  <a:pt x="1992701" y="508959"/>
                </a:cubicBezTo>
                <a:cubicBezTo>
                  <a:pt x="2028645" y="438510"/>
                  <a:pt x="2054524" y="386751"/>
                  <a:pt x="2078966" y="336430"/>
                </a:cubicBezTo>
                <a:cubicBezTo>
                  <a:pt x="2103408" y="286109"/>
                  <a:pt x="2116347" y="263106"/>
                  <a:pt x="2139351" y="207034"/>
                </a:cubicBezTo>
                <a:cubicBezTo>
                  <a:pt x="2162355" y="150962"/>
                  <a:pt x="2189671" y="75481"/>
                  <a:pt x="2216988" y="0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8" name="角丸四角形吹き出し 7"/>
          <p:cNvSpPr/>
          <p:nvPr/>
        </p:nvSpPr>
        <p:spPr>
          <a:xfrm>
            <a:off x="6310943" y="5384618"/>
            <a:ext cx="804439" cy="343081"/>
          </a:xfrm>
          <a:prstGeom prst="wedgeRoundRectCallout">
            <a:avLst>
              <a:gd name="adj1" fmla="val -50322"/>
              <a:gd name="adj2" fmla="val -109211"/>
              <a:gd name="adj3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825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単軸データでの解析</a:t>
            </a:r>
          </a:p>
        </p:txBody>
      </p:sp>
      <p:graphicFrame>
        <p:nvGraphicFramePr>
          <p:cNvPr id="9" name="グラフ 8">
            <a:extLst>
              <a:ext uri="{FF2B5EF4-FFF2-40B4-BE49-F238E27FC236}">
                <a16:creationId xmlns:a16="http://schemas.microsoft.com/office/drawing/2014/main" id="{B6AC8A3F-3A0F-4E44-86B6-D1D7E1FACD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8344650"/>
              </p:ext>
            </p:extLst>
          </p:nvPr>
        </p:nvGraphicFramePr>
        <p:xfrm>
          <a:off x="3670301" y="1430859"/>
          <a:ext cx="3445085" cy="2278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下矢印 1"/>
          <p:cNvSpPr/>
          <p:nvPr/>
        </p:nvSpPr>
        <p:spPr>
          <a:xfrm>
            <a:off x="5243885" y="3805501"/>
            <a:ext cx="499031" cy="324036"/>
          </a:xfrm>
          <a:prstGeom prst="downArrow">
            <a:avLst/>
          </a:prstGeom>
          <a:solidFill>
            <a:srgbClr val="FFFFF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1261582"/>
            <a:ext cx="2644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6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クッションラバーの変形解析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86489" y="3471711"/>
            <a:ext cx="3583812" cy="183009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各部のひずみを確認すると、</a:t>
            </a:r>
            <a:endParaRPr lang="en-US" altLang="ja-JP" sz="1400" b="1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単軸よりも二軸、それも純せん断のひずみ分布に近い</a:t>
            </a:r>
            <a:endParaRPr lang="en-US" altLang="ja-JP" sz="1400" b="1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endParaRPr lang="en-US" altLang="ja-JP" sz="1400" b="1" dirty="0">
              <a:solidFill>
                <a:srgbClr val="0000FF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600" b="1" dirty="0">
                <a:solidFill>
                  <a:srgbClr val="003399"/>
                </a:solidFill>
                <a:latin typeface="Calibri"/>
                <a:ea typeface="ＭＳ Ｐゴシック" panose="020B0600070205080204" pitchFamily="50" charset="-128"/>
              </a:rPr>
              <a:t>⇒　二軸試験、純せん断データが有効</a:t>
            </a:r>
            <a:endParaRPr lang="en-US" altLang="ja-JP" sz="1600" b="1" dirty="0">
              <a:solidFill>
                <a:srgbClr val="003399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40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（均等二軸伸張ではありません）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8F7AFFF6-F226-4557-B431-374C50CFE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87" y="262566"/>
            <a:ext cx="8229600" cy="634082"/>
          </a:xfrm>
        </p:spPr>
        <p:txBody>
          <a:bodyPr>
            <a:normAutofit/>
          </a:bodyPr>
          <a:lstStyle/>
          <a:p>
            <a:r>
              <a:rPr lang="ja-JP" altLang="en-US" dirty="0"/>
              <a:t>エネルギー関数導出の落とし穴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B4DC77-1E37-4F25-BF6F-678F54B89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F80CAFD-946F-4EEE-A29E-6B23E0DFF986}" type="slidenum">
              <a:rPr lang="ja-JP" altLang="en-US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19</a:t>
            </a:fld>
            <a:endParaRPr lang="ja-JP" alt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62B4500-6C2D-33C1-8EF7-6F402864B6BC}"/>
              </a:ext>
            </a:extLst>
          </p:cNvPr>
          <p:cNvSpPr/>
          <p:nvPr/>
        </p:nvSpPr>
        <p:spPr>
          <a:xfrm>
            <a:off x="4024507" y="1135259"/>
            <a:ext cx="1718409" cy="2956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rgbClr val="0000FF"/>
                </a:solidFill>
              </a:rPr>
              <a:t>純せん断データ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4514E1D2-1AB4-D762-087A-9F269F81F5B7}"/>
              </a:ext>
            </a:extLst>
          </p:cNvPr>
          <p:cNvSpPr/>
          <p:nvPr/>
        </p:nvSpPr>
        <p:spPr>
          <a:xfrm>
            <a:off x="3849282" y="4095438"/>
            <a:ext cx="1624417" cy="2727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rgbClr val="0000FF"/>
                </a:solidFill>
              </a:rPr>
              <a:t>単軸データ</a:t>
            </a: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658" y="420018"/>
            <a:ext cx="2507456" cy="202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テキスト ボックス 15"/>
          <p:cNvSpPr txBox="1"/>
          <p:nvPr/>
        </p:nvSpPr>
        <p:spPr>
          <a:xfrm>
            <a:off x="8626676" y="1729098"/>
            <a:ext cx="240300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ja-JP" altLang="en-US" sz="1350" b="1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風船は均等二軸</a:t>
            </a:r>
          </a:p>
        </p:txBody>
      </p:sp>
      <p:sp>
        <p:nvSpPr>
          <p:cNvPr id="14" name="右矢印 2"/>
          <p:cNvSpPr/>
          <p:nvPr/>
        </p:nvSpPr>
        <p:spPr>
          <a:xfrm>
            <a:off x="8360863" y="1981755"/>
            <a:ext cx="378042" cy="432048"/>
          </a:xfrm>
          <a:prstGeom prst="rightArrow">
            <a:avLst/>
          </a:prstGeom>
          <a:solidFill>
            <a:srgbClr val="FFFFF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ja-JP" altLang="en-US" sz="13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pic>
        <p:nvPicPr>
          <p:cNvPr id="23" name="図 22" descr="Image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36857" y="2861630"/>
            <a:ext cx="1697415" cy="1280366"/>
          </a:xfrm>
          <a:prstGeom prst="rect">
            <a:avLst/>
          </a:prstGeom>
        </p:spPr>
      </p:pic>
      <p:sp>
        <p:nvSpPr>
          <p:cNvPr id="24" name="テキスト ボックス 23"/>
          <p:cNvSpPr txBox="1"/>
          <p:nvPr/>
        </p:nvSpPr>
        <p:spPr>
          <a:xfrm>
            <a:off x="10453040" y="3656739"/>
            <a:ext cx="13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最大</a:t>
            </a:r>
            <a:r>
              <a:rPr lang="en-US" altLang="ja-JP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中間</a:t>
            </a:r>
            <a:r>
              <a:rPr lang="en-US" altLang="ja-JP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最小</a:t>
            </a:r>
            <a:endParaRPr lang="en-US" altLang="ja-JP" sz="10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1.0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：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-0.4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：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-0.4</a:t>
            </a:r>
            <a:endParaRPr lang="ja-JP" altLang="en-US" sz="13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cxnSp>
        <p:nvCxnSpPr>
          <p:cNvPr id="26" name="直線コネクタ 25"/>
          <p:cNvCxnSpPr/>
          <p:nvPr/>
        </p:nvCxnSpPr>
        <p:spPr>
          <a:xfrm flipH="1" flipV="1">
            <a:off x="9920097" y="3501812"/>
            <a:ext cx="559364" cy="397300"/>
          </a:xfrm>
          <a:prstGeom prst="line">
            <a:avLst/>
          </a:prstGeom>
          <a:ln>
            <a:solidFill>
              <a:srgbClr val="FF006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8677807" y="2629826"/>
            <a:ext cx="245501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350" b="1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単軸試験が有効です</a:t>
            </a:r>
          </a:p>
        </p:txBody>
      </p:sp>
      <p:pic>
        <p:nvPicPr>
          <p:cNvPr id="18" name="図 17" descr="Image2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09991" y="4989171"/>
            <a:ext cx="1512169" cy="1191012"/>
          </a:xfrm>
          <a:prstGeom prst="rect">
            <a:avLst/>
          </a:prstGeom>
        </p:spPr>
      </p:pic>
      <p:pic>
        <p:nvPicPr>
          <p:cNvPr id="19" name="図 18" descr="Image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21004" y="4843235"/>
            <a:ext cx="767036" cy="1384126"/>
          </a:xfrm>
          <a:prstGeom prst="rect">
            <a:avLst/>
          </a:prstGeom>
        </p:spPr>
      </p:pic>
      <p:sp>
        <p:nvSpPr>
          <p:cNvPr id="20" name="テキスト ボックス 19"/>
          <p:cNvSpPr txBox="1"/>
          <p:nvPr/>
        </p:nvSpPr>
        <p:spPr>
          <a:xfrm>
            <a:off x="7399469" y="4411188"/>
            <a:ext cx="41829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350" b="1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二軸試験で一軸拘束二軸伸張試験が有効な理由</a:t>
            </a:r>
            <a:endParaRPr lang="en-US" altLang="ja-JP" sz="1350" b="1" dirty="0">
              <a:solidFill>
                <a:srgbClr val="0000FF"/>
              </a:solidFill>
              <a:latin typeface="Calibri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　　最大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中間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最小主ひずみ成分　をみれば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9358741" y="5636454"/>
            <a:ext cx="13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最大</a:t>
            </a:r>
            <a:r>
              <a:rPr lang="en-US" altLang="ja-JP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中間</a:t>
            </a:r>
            <a:r>
              <a:rPr lang="en-US" altLang="ja-JP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最小</a:t>
            </a:r>
            <a:endParaRPr lang="en-US" altLang="ja-JP" sz="10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1.0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：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0.6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：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-1.4</a:t>
            </a:r>
            <a:endParaRPr lang="ja-JP" altLang="en-US" sz="13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1074741" y="5835044"/>
            <a:ext cx="13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最大</a:t>
            </a:r>
            <a:r>
              <a:rPr lang="en-US" altLang="ja-JP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中間</a:t>
            </a:r>
            <a:r>
              <a:rPr lang="en-US" altLang="ja-JP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最小</a:t>
            </a:r>
            <a:endParaRPr lang="en-US" altLang="ja-JP" sz="10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1.0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：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0.5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：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-0.9</a:t>
            </a:r>
            <a:endParaRPr lang="ja-JP" altLang="en-US" sz="13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9271731" y="4843236"/>
            <a:ext cx="13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最大</a:t>
            </a:r>
            <a:r>
              <a:rPr lang="en-US" altLang="ja-JP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中間</a:t>
            </a:r>
            <a:r>
              <a:rPr lang="en-US" altLang="ja-JP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0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最小</a:t>
            </a:r>
            <a:endParaRPr lang="en-US" altLang="ja-JP" sz="10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1.0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：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0.4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：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-1.0</a:t>
            </a:r>
            <a:endParaRPr lang="ja-JP" altLang="en-US" sz="13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cxnSp>
        <p:nvCxnSpPr>
          <p:cNvPr id="27" name="直線コネクタ 26"/>
          <p:cNvCxnSpPr/>
          <p:nvPr/>
        </p:nvCxnSpPr>
        <p:spPr>
          <a:xfrm flipH="1" flipV="1">
            <a:off x="10907325" y="5815341"/>
            <a:ext cx="167417" cy="179378"/>
          </a:xfrm>
          <a:prstGeom prst="line">
            <a:avLst/>
          </a:prstGeom>
          <a:ln>
            <a:solidFill>
              <a:srgbClr val="FF006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 flipH="1" flipV="1">
            <a:off x="9188022" y="5832474"/>
            <a:ext cx="234137" cy="89689"/>
          </a:xfrm>
          <a:prstGeom prst="line">
            <a:avLst/>
          </a:prstGeom>
          <a:ln>
            <a:solidFill>
              <a:srgbClr val="FF006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 flipH="1">
            <a:off x="9110872" y="5112850"/>
            <a:ext cx="194219" cy="270444"/>
          </a:xfrm>
          <a:prstGeom prst="line">
            <a:avLst/>
          </a:prstGeom>
          <a:ln>
            <a:solidFill>
              <a:srgbClr val="FF006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5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7" grpId="0"/>
      <p:bldP spid="20" grpId="0"/>
      <p:bldP spid="21" grpId="0"/>
      <p:bldP spid="22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/>
          <p:cNvSpPr/>
          <p:nvPr/>
        </p:nvSpPr>
        <p:spPr>
          <a:xfrm>
            <a:off x="4483099" y="5013960"/>
            <a:ext cx="7532339" cy="1164960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シートが用意できる場合、単軸若しくは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二軸試験を次ページのへたり等を注意しながら実施。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B997A6-7DC1-C518-845B-7A8276C82B17}"/>
              </a:ext>
            </a:extLst>
          </p:cNvPr>
          <p:cNvSpPr txBox="1"/>
          <p:nvPr/>
        </p:nvSpPr>
        <p:spPr>
          <a:xfrm>
            <a:off x="1381349" y="234384"/>
            <a:ext cx="8185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二軸試験機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6F8476-A4FF-7469-2529-1C7FCCE431AB}"/>
              </a:ext>
            </a:extLst>
          </p:cNvPr>
          <p:cNvSpPr txBox="1"/>
          <p:nvPr/>
        </p:nvSpPr>
        <p:spPr>
          <a:xfrm>
            <a:off x="-236282" y="933588"/>
            <a:ext cx="2136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単軸試験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175B50-D13C-178D-C22C-26E59A8CBAD5}"/>
              </a:ext>
            </a:extLst>
          </p:cNvPr>
          <p:cNvSpPr txBox="1"/>
          <p:nvPr/>
        </p:nvSpPr>
        <p:spPr>
          <a:xfrm>
            <a:off x="3656413" y="857259"/>
            <a:ext cx="3402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一軸拘束二軸伸張試験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DF9A9D93-6C69-5F9D-EF57-ED9E18D83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25" y="1257369"/>
            <a:ext cx="1835224" cy="1851393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B74ADB23-2215-A3DA-ED8D-0DC4F72B9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049" y="1181169"/>
            <a:ext cx="1476401" cy="2247831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C4C1403-6F61-7CC1-13F9-D6D37A9B324C}"/>
              </a:ext>
            </a:extLst>
          </p:cNvPr>
          <p:cNvSpPr txBox="1"/>
          <p:nvPr/>
        </p:nvSpPr>
        <p:spPr>
          <a:xfrm>
            <a:off x="466674" y="4060425"/>
            <a:ext cx="1362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簡易型</a:t>
            </a:r>
            <a:endParaRPr kumimoji="1" lang="en-US" altLang="ja-JP" sz="1400" b="0" i="0" u="sng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0931F11C-3603-42C7-A0F3-613669A80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7242" y="4056036"/>
            <a:ext cx="2448196" cy="259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2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/>
                <a:ea typeface="ＭＳ 明朝"/>
                <a:cs typeface="Times New Roman"/>
              </a:rPr>
              <a:t>サンプル取り付け部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/>
              <a:ea typeface="ＭＳ Ｐゴシック" panose="020B0600070205080204" pitchFamily="50" charset="-128"/>
              <a:cs typeface="ＭＳ Ｐゴシック"/>
            </a:endParaRPr>
          </a:p>
        </p:txBody>
      </p:sp>
      <p:graphicFrame>
        <p:nvGraphicFramePr>
          <p:cNvPr id="32" name="オブジェクト 31">
            <a:extLst>
              <a:ext uri="{FF2B5EF4-FFF2-40B4-BE49-F238E27FC236}">
                <a16:creationId xmlns:a16="http://schemas.microsoft.com/office/drawing/2014/main" id="{0033BDF3-F045-541D-67B7-90D5B6A082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63473" y="2305084"/>
          <a:ext cx="2751965" cy="1755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2659320" imgH="1531800" progId="PBrush">
                  <p:embed/>
                </p:oleObj>
              </mc:Choice>
              <mc:Fallback>
                <p:oleObj name="Bitmap Image" r:id="rId4" imgW="2659320" imgH="1531800" progId="PBrush">
                  <p:embed/>
                  <p:pic>
                    <p:nvPicPr>
                      <p:cNvPr id="32" name="オブジェクト 31">
                        <a:extLst>
                          <a:ext uri="{FF2B5EF4-FFF2-40B4-BE49-F238E27FC236}">
                            <a16:creationId xmlns:a16="http://schemas.microsoft.com/office/drawing/2014/main" id="{0033BDF3-F045-541D-67B7-90D5B6A082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63473" y="2305084"/>
                        <a:ext cx="2751965" cy="17555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オブジェクト 32">
            <a:extLst>
              <a:ext uri="{FF2B5EF4-FFF2-40B4-BE49-F238E27FC236}">
                <a16:creationId xmlns:a16="http://schemas.microsoft.com/office/drawing/2014/main" id="{5389CD9D-7FCE-079E-6CC3-62AE9058CA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72574" y="1181169"/>
          <a:ext cx="3406775" cy="278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6" imgW="3406320" imgH="2781360" progId="PBrush">
                  <p:embed/>
                </p:oleObj>
              </mc:Choice>
              <mc:Fallback>
                <p:oleObj name="Bitmap Image" r:id="rId6" imgW="3406320" imgH="2781360" progId="PBrush">
                  <p:embed/>
                  <p:pic>
                    <p:nvPicPr>
                      <p:cNvPr id="33" name="オブジェクト 32">
                        <a:extLst>
                          <a:ext uri="{FF2B5EF4-FFF2-40B4-BE49-F238E27FC236}">
                            <a16:creationId xmlns:a16="http://schemas.microsoft.com/office/drawing/2014/main" id="{5389CD9D-7FCE-079E-6CC3-62AE9058C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72574" y="1181169"/>
                        <a:ext cx="3406775" cy="278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" name="図 34">
            <a:extLst>
              <a:ext uri="{FF2B5EF4-FFF2-40B4-BE49-F238E27FC236}">
                <a16:creationId xmlns:a16="http://schemas.microsoft.com/office/drawing/2014/main" id="{BF47A224-EBF1-489F-8412-477BEAE0F8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29" y="3445541"/>
            <a:ext cx="3402037" cy="3255152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93481BC2-17DF-453C-911A-9571DA11D7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29" y="3445541"/>
            <a:ext cx="3402037" cy="3255152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0F843417-AAF9-4F86-AD55-C20A9A010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29" y="3445541"/>
            <a:ext cx="3402037" cy="3255152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0525D500-FC14-4752-9C7A-F4267B350B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19" y="3445541"/>
            <a:ext cx="3406775" cy="3255152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F3105CB9-5B1B-47C8-9C52-787FDCBEC4D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19" y="3445541"/>
            <a:ext cx="3406775" cy="3255152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1A19F06D-FF0A-4810-9385-D225985071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19" y="3445541"/>
            <a:ext cx="3406775" cy="3255152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E88BD84F-923D-4F4E-BF1D-A3036EECA0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19" y="3445541"/>
            <a:ext cx="3406775" cy="3255152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4A6D07A-9B8D-487A-ADA2-75CAD40EFCB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19" y="3445541"/>
            <a:ext cx="3406775" cy="3255152"/>
          </a:xfrm>
          <a:prstGeom prst="rect">
            <a:avLst/>
          </a:prstGeom>
        </p:spPr>
      </p:pic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id="{129CB4B1-8973-4ECC-61F0-241AA03053A0}"/>
              </a:ext>
            </a:extLst>
          </p:cNvPr>
          <p:cNvSpPr/>
          <p:nvPr/>
        </p:nvSpPr>
        <p:spPr>
          <a:xfrm>
            <a:off x="2226698" y="3560646"/>
            <a:ext cx="1185351" cy="3648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動き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9774AECD-1F21-4F42-A486-9981AAC12E95}"/>
              </a:ext>
            </a:extLst>
          </p:cNvPr>
          <p:cNvSpPr txBox="1"/>
          <p:nvPr/>
        </p:nvSpPr>
        <p:spPr>
          <a:xfrm>
            <a:off x="5087888" y="6831835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F:\D Dir\0052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二軸試験機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2022\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写真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-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動画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\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コマ送り画像用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(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駒）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F:\D Dir\0052</a:t>
            </a:r>
            <a:r>
              <a:rPr kumimoji="1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二軸試験機</a:t>
            </a:r>
            <a:r>
              <a:rPr kumimoji="1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2022\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簡易二軸試験機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(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スライドショー駒送りコマ）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.pptx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F7EA276C-D488-ECCE-7BF8-1966784055B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8747">
            <a:off x="8540062" y="2344492"/>
            <a:ext cx="701336" cy="420107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CB8B088-A264-022A-463B-AA20FB870368}"/>
              </a:ext>
            </a:extLst>
          </p:cNvPr>
          <p:cNvSpPr txBox="1"/>
          <p:nvPr/>
        </p:nvSpPr>
        <p:spPr>
          <a:xfrm>
            <a:off x="3977042" y="3429000"/>
            <a:ext cx="1185483" cy="336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簡易型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4B37CE2-B6B2-7F8D-C9D6-5BC62B089BB8}"/>
              </a:ext>
            </a:extLst>
          </p:cNvPr>
          <p:cNvSpPr txBox="1"/>
          <p:nvPr/>
        </p:nvSpPr>
        <p:spPr>
          <a:xfrm>
            <a:off x="8000621" y="3962469"/>
            <a:ext cx="1185483" cy="336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汎用型</a:t>
            </a:r>
          </a:p>
        </p:txBody>
      </p:sp>
    </p:spTree>
    <p:extLst>
      <p:ext uri="{BB962C8B-B14F-4D97-AF65-F5344CB8AC3E}">
        <p14:creationId xmlns:p14="http://schemas.microsoft.com/office/powerpoint/2010/main" val="226150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52F42-E840-3989-4FA2-A458894E6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図 378006">
            <a:extLst>
              <a:ext uri="{FF2B5EF4-FFF2-40B4-BE49-F238E27FC236}">
                <a16:creationId xmlns:a16="http://schemas.microsoft.com/office/drawing/2014/main" id="{7B8313A7-99EE-E775-43DF-BDE30BCF6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301" y="2552577"/>
            <a:ext cx="838095" cy="105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9" name="Picture 4" descr="ディスク直径１０ｍｍ－２">
            <a:extLst>
              <a:ext uri="{FF2B5EF4-FFF2-40B4-BE49-F238E27FC236}">
                <a16:creationId xmlns:a16="http://schemas.microsoft.com/office/drawing/2014/main" id="{B83C09DD-8C7C-D4A8-04CC-53AD19BA9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865" y="2680525"/>
            <a:ext cx="698648" cy="84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3A4F473-A621-2FEF-EEBE-3C164F01EFA3}"/>
              </a:ext>
            </a:extLst>
          </p:cNvPr>
          <p:cNvSpPr txBox="1"/>
          <p:nvPr/>
        </p:nvSpPr>
        <p:spPr>
          <a:xfrm>
            <a:off x="3529138" y="2399247"/>
            <a:ext cx="5556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50019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ja-JP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寸法公差は精度の投球があり１～３級があります。</a:t>
            </a:r>
            <a:endParaRPr lang="ja-JP" altLang="ja-JP" sz="900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indent="150019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ja-JP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　</a:t>
            </a:r>
            <a:r>
              <a:rPr lang="ja-JP" altLang="ja-JP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　　寸法　　　　　　公差・１級　　　２級　　　　３級</a:t>
            </a:r>
            <a:r>
              <a:rPr lang="en-US" altLang="ja-JP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[</a:t>
            </a:r>
            <a:r>
              <a:rPr lang="ja-JP" altLang="en-US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単位：ｍｍ</a:t>
            </a:r>
            <a:r>
              <a:rPr lang="en-US" altLang="ja-JP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]</a:t>
            </a:r>
            <a:r>
              <a:rPr lang="ja-JP" altLang="en-US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　</a:t>
            </a:r>
            <a:endParaRPr lang="ja-JP" altLang="en-US" sz="900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indent="150019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　　３ｍｍ以下　　　　</a:t>
            </a:r>
            <a:r>
              <a:rPr lang="en-US" altLang="ja-JP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±</a:t>
            </a:r>
            <a:r>
              <a:rPr lang="ja-JP" altLang="en-US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０．２　　　</a:t>
            </a:r>
            <a:r>
              <a:rPr lang="en-US" altLang="ja-JP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±</a:t>
            </a:r>
            <a:r>
              <a:rPr lang="ja-JP" altLang="en-US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０．３　　</a:t>
            </a:r>
            <a:r>
              <a:rPr lang="en-US" altLang="ja-JP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±</a:t>
            </a:r>
            <a:r>
              <a:rPr lang="ja-JP" altLang="en-US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０．４</a:t>
            </a:r>
            <a:endParaRPr lang="ja-JP" altLang="en-US" sz="900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indent="150019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　</a:t>
            </a:r>
            <a:r>
              <a:rPr lang="ja-JP" altLang="en-US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　３～６ｍｍ　　　　</a:t>
            </a:r>
            <a:r>
              <a:rPr lang="en-US" altLang="ja-JP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±</a:t>
            </a:r>
            <a:r>
              <a:rPr lang="ja-JP" altLang="en-US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０．２　　　</a:t>
            </a:r>
            <a:r>
              <a:rPr lang="en-US" altLang="ja-JP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±</a:t>
            </a:r>
            <a:r>
              <a:rPr lang="ja-JP" altLang="en-US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０．４　　</a:t>
            </a:r>
            <a:r>
              <a:rPr lang="en-US" altLang="ja-JP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±</a:t>
            </a:r>
            <a:r>
              <a:rPr lang="ja-JP" altLang="en-US" sz="1200" u="sng" dirty="0">
                <a:solidFill>
                  <a:prstClr val="black"/>
                </a:solidFill>
                <a:latin typeface="Century" pitchFamily="18" charset="0"/>
                <a:ea typeface="ＭＳ 明朝" pitchFamily="17" charset="-128"/>
                <a:cs typeface="Times New Roman" pitchFamily="18" charset="0"/>
              </a:rPr>
              <a:t>０．５</a:t>
            </a:r>
            <a:r>
              <a:rPr lang="ja-JP" altLang="en-US" sz="1200" u="sng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  <a:cs typeface="Times New Roman" pitchFamily="18" charset="0"/>
              </a:rPr>
              <a:t>　　　　　　　</a:t>
            </a: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  <a:cs typeface="Times New Roman" pitchFamily="18" charset="0"/>
              </a:rPr>
              <a:t>　</a:t>
            </a:r>
            <a:endParaRPr lang="ja-JP" altLang="en-US" sz="900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24063683-81C4-395B-AE5F-7C301A832A49}"/>
              </a:ext>
            </a:extLst>
          </p:cNvPr>
          <p:cNvSpPr/>
          <p:nvPr/>
        </p:nvSpPr>
        <p:spPr>
          <a:xfrm>
            <a:off x="3938759" y="5063376"/>
            <a:ext cx="5750953" cy="73701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6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ゴムは寸法公差、硬度（中心</a:t>
            </a:r>
            <a:r>
              <a:rPr lang="en-US" altLang="ja-JP" sz="16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±</a:t>
            </a:r>
            <a:r>
              <a:rPr lang="ja-JP" altLang="en-US" sz="16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３</a:t>
            </a:r>
            <a:r>
              <a:rPr lang="en-US" altLang="ja-JP" sz="16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Hs</a:t>
            </a:r>
            <a:r>
              <a:rPr lang="ja-JP" altLang="en-US" sz="16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など）差が大きい。</a:t>
            </a:r>
            <a:endParaRPr lang="en-US" altLang="ja-JP" sz="1600" b="1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6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解析が合ってないと考えることも多い。⇒</a:t>
            </a:r>
            <a:r>
              <a:rPr lang="ja-JP" altLang="en-US" sz="1600" b="1" dirty="0">
                <a:solidFill>
                  <a:srgbClr val="0033CC"/>
                </a:solidFill>
                <a:latin typeface="Calibri"/>
                <a:ea typeface="ＭＳ Ｐゴシック" panose="020B0600070205080204" pitchFamily="50" charset="-128"/>
              </a:rPr>
              <a:t>実際は合っている。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2BFE2F31-AB1A-72FA-C817-B7FB45ABBF0F}"/>
              </a:ext>
            </a:extLst>
          </p:cNvPr>
          <p:cNvGrpSpPr/>
          <p:nvPr/>
        </p:nvGrpSpPr>
        <p:grpSpPr>
          <a:xfrm>
            <a:off x="1676492" y="4221946"/>
            <a:ext cx="2097878" cy="1510167"/>
            <a:chOff x="6943435" y="4178215"/>
            <a:chExt cx="2200565" cy="2013557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ACF93248-54C6-D420-935B-0E6208ACF1BA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6943435" y="4178215"/>
              <a:ext cx="2200565" cy="446290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 kern="120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 kern="120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 kern="120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 kern="120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685800">
                <a:buNone/>
                <a:defRPr/>
              </a:pPr>
              <a:r>
                <a:rPr lang="ja-JP" altLang="en-US" sz="1200" b="1" u="sng" dirty="0">
                  <a:solidFill>
                    <a:prstClr val="black"/>
                  </a:solidFill>
                </a:rPr>
                <a:t>剛性と硬度の関係</a:t>
              </a:r>
              <a:endParaRPr lang="en-US" altLang="ja-JP" sz="1200" b="1" u="sng" dirty="0">
                <a:solidFill>
                  <a:prstClr val="black"/>
                </a:solidFill>
              </a:endParaRPr>
            </a:p>
          </p:txBody>
        </p:sp>
        <p:pic>
          <p:nvPicPr>
            <p:cNvPr id="9" name="Picture 5" descr="C:\My Documents\a検討中\ゴム講習会\ＴＰ形状による見かけヤング率の違い\ディスク直径１８ｍｍ.bmp">
              <a:extLst>
                <a:ext uri="{FF2B5EF4-FFF2-40B4-BE49-F238E27FC236}">
                  <a16:creationId xmlns:a16="http://schemas.microsoft.com/office/drawing/2014/main" id="{947D0DBB-C5D7-CAA9-74EA-1BCDF9F78C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201" y="4651968"/>
              <a:ext cx="637455" cy="8845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97E5863-E027-12FB-15EA-3B7910EB23E4}"/>
                </a:ext>
              </a:extLst>
            </p:cNvPr>
            <p:cNvSpPr txBox="1"/>
            <p:nvPr/>
          </p:nvSpPr>
          <p:spPr>
            <a:xfrm>
              <a:off x="7577928" y="5576218"/>
              <a:ext cx="1243752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ja-JP" altLang="en-US" sz="1200" b="1" u="sng" dirty="0">
                  <a:solidFill>
                    <a:prstClr val="black"/>
                  </a:solidFill>
                  <a:latin typeface="Calibri"/>
                  <a:ea typeface="ＭＳ Ｐゴシック" panose="020B0600070205080204" pitchFamily="50" charset="-128"/>
                </a:rPr>
                <a:t>ディスク変形</a:t>
              </a:r>
            </a:p>
          </p:txBody>
        </p:sp>
        <p:pic>
          <p:nvPicPr>
            <p:cNvPr id="12" name="Picture 3" descr="C:\My Documents\a検討中\ゴム講習会\ＴＰ形状による見かけヤング率の違い\ディスク直径１０ｍｍ－２.bmp">
              <a:extLst>
                <a:ext uri="{FF2B5EF4-FFF2-40B4-BE49-F238E27FC236}">
                  <a16:creationId xmlns:a16="http://schemas.microsoft.com/office/drawing/2014/main" id="{4A939FE6-148D-AB24-E3CA-E295B71920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2816" y="4624505"/>
              <a:ext cx="727459" cy="877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A5BDC68-5A5A-0BAA-6948-D19266D6618F}"/>
              </a:ext>
            </a:extLst>
          </p:cNvPr>
          <p:cNvSpPr txBox="1"/>
          <p:nvPr/>
        </p:nvSpPr>
        <p:spPr>
          <a:xfrm>
            <a:off x="3793652" y="3885459"/>
            <a:ext cx="3703067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例えば６０</a:t>
            </a:r>
            <a:r>
              <a:rPr lang="en-US" altLang="ja-JP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Hs</a:t>
            </a:r>
            <a:r>
              <a:rPr lang="ja-JP" altLang="en-US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　必ずしも６０</a:t>
            </a:r>
            <a:r>
              <a:rPr lang="en-US" altLang="ja-JP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Hs</a:t>
            </a:r>
            <a:r>
              <a:rPr lang="ja-JP" altLang="en-US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とは限りません。</a:t>
            </a:r>
            <a:endParaRPr lang="en-US" altLang="ja-JP" sz="1350" b="1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　　６２</a:t>
            </a:r>
            <a:r>
              <a:rPr lang="en-US" altLang="ja-JP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Hs</a:t>
            </a:r>
            <a:r>
              <a:rPr lang="ja-JP" altLang="en-US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　のときも「あります。</a:t>
            </a:r>
            <a:endParaRPr lang="en-US" altLang="ja-JP" sz="1350" b="1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750" b="1" baseline="300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　</a:t>
            </a:r>
            <a:endParaRPr lang="en-US" altLang="ja-JP" sz="750" b="1" baseline="3000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13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　　</a:t>
            </a:r>
            <a:r>
              <a:rPr lang="ja-JP" altLang="en-US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１</a:t>
            </a:r>
            <a:r>
              <a:rPr lang="en-US" altLang="ja-JP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Hs</a:t>
            </a:r>
            <a:r>
              <a:rPr lang="ja-JP" altLang="en-US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　５％の差になり、一般的には</a:t>
            </a:r>
            <a:endParaRPr lang="en-US" altLang="ja-JP" sz="1350" b="1" dirty="0">
              <a:solidFill>
                <a:srgbClr val="C00000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　　　</a:t>
            </a:r>
            <a:r>
              <a:rPr lang="en-US" altLang="ja-JP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±</a:t>
            </a:r>
            <a:r>
              <a:rPr lang="ja-JP" altLang="en-US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２</a:t>
            </a:r>
            <a:r>
              <a:rPr lang="en-US" altLang="ja-JP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or</a:t>
            </a:r>
            <a:r>
              <a:rPr lang="ja-JP" altLang="en-US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３</a:t>
            </a:r>
            <a:r>
              <a:rPr lang="en-US" altLang="ja-JP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Hs</a:t>
            </a:r>
            <a:r>
              <a:rPr lang="ja-JP" altLang="en-US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（</a:t>
            </a:r>
            <a:r>
              <a:rPr lang="en-US" altLang="ja-JP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±</a:t>
            </a:r>
            <a:r>
              <a:rPr lang="ja-JP" altLang="en-US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１０～１５％）の幅を持ちます。</a:t>
            </a:r>
            <a:endParaRPr lang="en-US" altLang="ja-JP" sz="1350" b="1" baseline="30000" dirty="0">
              <a:solidFill>
                <a:srgbClr val="C00000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3972E81-9C62-8839-2512-23DC38A8EB20}"/>
              </a:ext>
            </a:extLst>
          </p:cNvPr>
          <p:cNvGrpSpPr/>
          <p:nvPr/>
        </p:nvGrpSpPr>
        <p:grpSpPr>
          <a:xfrm>
            <a:off x="9890670" y="4246131"/>
            <a:ext cx="1526630" cy="1395687"/>
            <a:chOff x="4822120" y="4178215"/>
            <a:chExt cx="2035507" cy="1860916"/>
          </a:xfrm>
        </p:grpSpPr>
        <p:cxnSp>
          <p:nvCxnSpPr>
            <p:cNvPr id="3" name="直線コネクタ 2">
              <a:extLst>
                <a:ext uri="{FF2B5EF4-FFF2-40B4-BE49-F238E27FC236}">
                  <a16:creationId xmlns:a16="http://schemas.microsoft.com/office/drawing/2014/main" id="{28C311E2-0EE3-19BD-AC56-0EDC57169FC8}"/>
                </a:ext>
              </a:extLst>
            </p:cNvPr>
            <p:cNvCxnSpPr/>
            <p:nvPr/>
          </p:nvCxnSpPr>
          <p:spPr>
            <a:xfrm>
              <a:off x="5148064" y="4178215"/>
              <a:ext cx="0" cy="15550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BCD5B882-6F8C-6C5F-41BA-A0CEA142700B}"/>
                </a:ext>
              </a:extLst>
            </p:cNvPr>
            <p:cNvCxnSpPr/>
            <p:nvPr/>
          </p:nvCxnSpPr>
          <p:spPr>
            <a:xfrm>
              <a:off x="5148064" y="5733256"/>
              <a:ext cx="165618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フリーフォーム: 図形 14">
              <a:extLst>
                <a:ext uri="{FF2B5EF4-FFF2-40B4-BE49-F238E27FC236}">
                  <a16:creationId xmlns:a16="http://schemas.microsoft.com/office/drawing/2014/main" id="{B097F9D2-14C3-3CE8-B561-331346D013BD}"/>
                </a:ext>
              </a:extLst>
            </p:cNvPr>
            <p:cNvSpPr/>
            <p:nvPr/>
          </p:nvSpPr>
          <p:spPr>
            <a:xfrm>
              <a:off x="5152103" y="4267200"/>
              <a:ext cx="1278194" cy="1455174"/>
            </a:xfrm>
            <a:custGeom>
              <a:avLst/>
              <a:gdLst>
                <a:gd name="connsiteX0" fmla="*/ 0 w 1278194"/>
                <a:gd name="connsiteY0" fmla="*/ 1455174 h 1455174"/>
                <a:gd name="connsiteX1" fmla="*/ 471949 w 1278194"/>
                <a:gd name="connsiteY1" fmla="*/ 1288026 h 1455174"/>
                <a:gd name="connsiteX2" fmla="*/ 776749 w 1278194"/>
                <a:gd name="connsiteY2" fmla="*/ 1071716 h 1455174"/>
                <a:gd name="connsiteX3" fmla="*/ 1032387 w 1278194"/>
                <a:gd name="connsiteY3" fmla="*/ 727587 h 1455174"/>
                <a:gd name="connsiteX4" fmla="*/ 1209368 w 1278194"/>
                <a:gd name="connsiteY4" fmla="*/ 314632 h 1455174"/>
                <a:gd name="connsiteX5" fmla="*/ 1278194 w 1278194"/>
                <a:gd name="connsiteY5" fmla="*/ 0 h 145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8194" h="1455174">
                  <a:moveTo>
                    <a:pt x="0" y="1455174"/>
                  </a:moveTo>
                  <a:cubicBezTo>
                    <a:pt x="171245" y="1403555"/>
                    <a:pt x="342491" y="1351936"/>
                    <a:pt x="471949" y="1288026"/>
                  </a:cubicBezTo>
                  <a:cubicBezTo>
                    <a:pt x="601407" y="1224116"/>
                    <a:pt x="683343" y="1165122"/>
                    <a:pt x="776749" y="1071716"/>
                  </a:cubicBezTo>
                  <a:cubicBezTo>
                    <a:pt x="870155" y="978309"/>
                    <a:pt x="960284" y="853768"/>
                    <a:pt x="1032387" y="727587"/>
                  </a:cubicBezTo>
                  <a:cubicBezTo>
                    <a:pt x="1104490" y="601406"/>
                    <a:pt x="1168400" y="435896"/>
                    <a:pt x="1209368" y="314632"/>
                  </a:cubicBezTo>
                  <a:cubicBezTo>
                    <a:pt x="1250336" y="193368"/>
                    <a:pt x="1264265" y="96684"/>
                    <a:pt x="1278194" y="0"/>
                  </a:cubicBezTo>
                </a:path>
              </a:pathLst>
            </a:custGeom>
            <a:noFill/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22463D8E-DE66-FD79-643F-29D472157A2D}"/>
                </a:ext>
              </a:extLst>
            </p:cNvPr>
            <p:cNvSpPr/>
            <p:nvPr/>
          </p:nvSpPr>
          <p:spPr>
            <a:xfrm>
              <a:off x="5136681" y="4550299"/>
              <a:ext cx="1278194" cy="1180116"/>
            </a:xfrm>
            <a:custGeom>
              <a:avLst/>
              <a:gdLst>
                <a:gd name="connsiteX0" fmla="*/ 0 w 1278194"/>
                <a:gd name="connsiteY0" fmla="*/ 1455174 h 1455174"/>
                <a:gd name="connsiteX1" fmla="*/ 471949 w 1278194"/>
                <a:gd name="connsiteY1" fmla="*/ 1288026 h 1455174"/>
                <a:gd name="connsiteX2" fmla="*/ 776749 w 1278194"/>
                <a:gd name="connsiteY2" fmla="*/ 1071716 h 1455174"/>
                <a:gd name="connsiteX3" fmla="*/ 1032387 w 1278194"/>
                <a:gd name="connsiteY3" fmla="*/ 727587 h 1455174"/>
                <a:gd name="connsiteX4" fmla="*/ 1209368 w 1278194"/>
                <a:gd name="connsiteY4" fmla="*/ 314632 h 1455174"/>
                <a:gd name="connsiteX5" fmla="*/ 1278194 w 1278194"/>
                <a:gd name="connsiteY5" fmla="*/ 0 h 145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8194" h="1455174">
                  <a:moveTo>
                    <a:pt x="0" y="1455174"/>
                  </a:moveTo>
                  <a:cubicBezTo>
                    <a:pt x="171245" y="1403555"/>
                    <a:pt x="342491" y="1351936"/>
                    <a:pt x="471949" y="1288026"/>
                  </a:cubicBezTo>
                  <a:cubicBezTo>
                    <a:pt x="601407" y="1224116"/>
                    <a:pt x="683343" y="1165122"/>
                    <a:pt x="776749" y="1071716"/>
                  </a:cubicBezTo>
                  <a:cubicBezTo>
                    <a:pt x="870155" y="978309"/>
                    <a:pt x="960284" y="853768"/>
                    <a:pt x="1032387" y="727587"/>
                  </a:cubicBezTo>
                  <a:cubicBezTo>
                    <a:pt x="1104490" y="601406"/>
                    <a:pt x="1168400" y="435896"/>
                    <a:pt x="1209368" y="314632"/>
                  </a:cubicBezTo>
                  <a:cubicBezTo>
                    <a:pt x="1250336" y="193368"/>
                    <a:pt x="1264265" y="96684"/>
                    <a:pt x="1278194" y="0"/>
                  </a:cubicBezTo>
                </a:path>
              </a:pathLst>
            </a:custGeom>
            <a:noFill/>
            <a:ln w="6350"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4BC38DF-6F2A-E4E2-C100-7F51E599CF81}"/>
                </a:ext>
              </a:extLst>
            </p:cNvPr>
            <p:cNvSpPr txBox="1"/>
            <p:nvPr/>
          </p:nvSpPr>
          <p:spPr>
            <a:xfrm rot="16200000">
              <a:off x="4644008" y="4496508"/>
              <a:ext cx="6947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ja-JP" altLang="en-US" sz="1050" b="1" dirty="0">
                  <a:solidFill>
                    <a:prstClr val="black"/>
                  </a:solidFill>
                  <a:latin typeface="Calibri"/>
                  <a:ea typeface="ＭＳ Ｐゴシック" panose="020B0600070205080204" pitchFamily="50" charset="-128"/>
                </a:rPr>
                <a:t>反力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DDCE87CF-5278-C99C-8CCC-B4C9AD36C409}"/>
                </a:ext>
              </a:extLst>
            </p:cNvPr>
            <p:cNvSpPr txBox="1"/>
            <p:nvPr/>
          </p:nvSpPr>
          <p:spPr>
            <a:xfrm>
              <a:off x="6037460" y="5700576"/>
              <a:ext cx="6947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ja-JP" altLang="en-US" sz="1050" b="1" dirty="0">
                  <a:solidFill>
                    <a:prstClr val="black"/>
                  </a:solidFill>
                  <a:latin typeface="Calibri"/>
                  <a:ea typeface="ＭＳ Ｐゴシック" panose="020B0600070205080204" pitchFamily="50" charset="-128"/>
                </a:rPr>
                <a:t>変位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3F858C72-B72C-D5BF-2AB4-7729BE99C838}"/>
                </a:ext>
              </a:extLst>
            </p:cNvPr>
            <p:cNvSpPr txBox="1"/>
            <p:nvPr/>
          </p:nvSpPr>
          <p:spPr>
            <a:xfrm>
              <a:off x="5787157" y="4546044"/>
              <a:ext cx="6947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ja-JP" sz="1050" b="1" dirty="0">
                  <a:solidFill>
                    <a:srgbClr val="C00000"/>
                  </a:solidFill>
                  <a:latin typeface="Calibri"/>
                  <a:ea typeface="ＭＳ Ｐゴシック" panose="020B0600070205080204" pitchFamily="50" charset="-128"/>
                </a:rPr>
                <a:t>62Hs</a:t>
              </a:r>
              <a:endParaRPr lang="ja-JP" altLang="en-US" sz="10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4724098A-95FD-F1D3-8CD3-C6ADB6608F23}"/>
                </a:ext>
              </a:extLst>
            </p:cNvPr>
            <p:cNvSpPr txBox="1"/>
            <p:nvPr/>
          </p:nvSpPr>
          <p:spPr>
            <a:xfrm>
              <a:off x="6162847" y="4983470"/>
              <a:ext cx="69478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ja-JP" sz="1050" b="1" dirty="0">
                  <a:solidFill>
                    <a:srgbClr val="0033CC"/>
                  </a:solidFill>
                  <a:latin typeface="Calibri"/>
                  <a:ea typeface="ＭＳ Ｐゴシック" panose="020B0600070205080204" pitchFamily="50" charset="-128"/>
                </a:rPr>
                <a:t>60Hs</a:t>
              </a:r>
              <a:endParaRPr lang="ja-JP" altLang="en-US" sz="1050" b="1" dirty="0">
                <a:solidFill>
                  <a:srgbClr val="0033CC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8F023586-CD4D-6565-2E03-4D0DFFC6A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091673"/>
            <a:ext cx="8229600" cy="475562"/>
          </a:xfrm>
        </p:spPr>
        <p:txBody>
          <a:bodyPr/>
          <a:lstStyle/>
          <a:p>
            <a:r>
              <a:rPr lang="ja-JP" altLang="en-US" dirty="0">
                <a:cs typeface="Times New Roman" pitchFamily="18" charset="0"/>
              </a:rPr>
              <a:t>解析予測が実測とあ合わない３つの原因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3573B2-6312-2E4B-D678-115D754C6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6360" y="7575023"/>
            <a:ext cx="874440" cy="152133"/>
          </a:xfrm>
        </p:spPr>
        <p:txBody>
          <a:bodyPr/>
          <a:lstStyle/>
          <a:p>
            <a:pPr defTabSz="685800"/>
            <a:fld id="{AF80CAFD-946F-4EEE-A29E-6B23E0DFF986}" type="slidenum">
              <a:rPr lang="ja-JP" altLang="en-US">
                <a:solidFill>
                  <a:prstClr val="black">
                    <a:lumMod val="75000"/>
                    <a:lumOff val="25000"/>
                  </a:prstClr>
                </a:solidFill>
              </a:rPr>
              <a:pPr defTabSz="685800"/>
              <a:t>20</a:t>
            </a:fld>
            <a:endParaRPr lang="ja-JP" alt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3D8C9CEE-203F-A62F-0784-4B7BEE529F99}"/>
              </a:ext>
            </a:extLst>
          </p:cNvPr>
          <p:cNvSpPr/>
          <p:nvPr/>
        </p:nvSpPr>
        <p:spPr>
          <a:xfrm>
            <a:off x="459813" y="1574798"/>
            <a:ext cx="9229902" cy="51046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ja-JP" altLang="en-US" sz="2400" b="1" dirty="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１．正確な正しいヤング率定義（ヤング率</a:t>
            </a:r>
            <a:r>
              <a:rPr lang="en-US" altLang="ja-JP" sz="2400" b="1" dirty="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/</a:t>
            </a:r>
            <a:r>
              <a:rPr lang="ja-JP" altLang="en-US" sz="2400" b="1" dirty="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６</a:t>
            </a:r>
            <a:r>
              <a:rPr lang="en-US" altLang="ja-JP" sz="2400" b="1" dirty="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=C10 </a:t>
            </a:r>
            <a:r>
              <a:rPr lang="ja-JP" altLang="en-US" sz="2400" b="1" dirty="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ネオフック）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440E1D19-BDD9-8B06-EA25-A134CDDB8556}"/>
              </a:ext>
            </a:extLst>
          </p:cNvPr>
          <p:cNvSpPr/>
          <p:nvPr/>
        </p:nvSpPr>
        <p:spPr>
          <a:xfrm>
            <a:off x="782530" y="2246590"/>
            <a:ext cx="2266783" cy="539951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ja-JP" altLang="en-US" sz="2400" b="1" dirty="0">
                <a:solidFill>
                  <a:srgbClr val="0000FF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２．寸法公差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DA75786-42B7-79EF-B3FE-5499263E3EA3}"/>
              </a:ext>
            </a:extLst>
          </p:cNvPr>
          <p:cNvSpPr/>
          <p:nvPr/>
        </p:nvSpPr>
        <p:spPr>
          <a:xfrm>
            <a:off x="6379937" y="2572757"/>
            <a:ext cx="838095" cy="574577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ja-JP" altLang="en-US" sz="1050" dirty="0">
              <a:solidFill>
                <a:srgbClr val="0000FF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BC1DE287-E994-8617-D455-1F58B0215082}"/>
              </a:ext>
            </a:extLst>
          </p:cNvPr>
          <p:cNvSpPr/>
          <p:nvPr/>
        </p:nvSpPr>
        <p:spPr>
          <a:xfrm>
            <a:off x="3359151" y="3207159"/>
            <a:ext cx="5696715" cy="3714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ja-JP" altLang="en-US" sz="900" b="1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一般的には２級を採用、</a:t>
            </a:r>
            <a:r>
              <a:rPr lang="en-US" altLang="ja-JP" sz="900" b="1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O</a:t>
            </a:r>
            <a:r>
              <a:rPr lang="ja-JP" altLang="en-US" sz="900" b="1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リングなど直径３ｍｍ</a:t>
            </a:r>
            <a:r>
              <a:rPr lang="ja-JP" altLang="en-US" sz="788" b="1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以下</a:t>
            </a:r>
            <a:r>
              <a:rPr lang="ja-JP" altLang="en-US" sz="900" b="1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の製品は１０％程度差があり、面積では２０％。</a:t>
            </a:r>
            <a:endParaRPr lang="en-US" altLang="ja-JP" sz="900" b="1" dirty="0">
              <a:solidFill>
                <a:srgbClr val="0000FF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685800"/>
            <a:r>
              <a:rPr lang="ja-JP" altLang="en-US" sz="900" b="1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反力は２０％差がみられる。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38F9A97E-3EC7-E7A4-2A97-31F914A13504}"/>
              </a:ext>
            </a:extLst>
          </p:cNvPr>
          <p:cNvSpPr/>
          <p:nvPr/>
        </p:nvSpPr>
        <p:spPr>
          <a:xfrm>
            <a:off x="1225916" y="3587803"/>
            <a:ext cx="2133235" cy="4755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ja-JP" altLang="en-US" sz="2400" b="1" dirty="0">
                <a:solidFill>
                  <a:srgbClr val="0000FF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</a:rPr>
              <a:t>３．硬度差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256867-9E47-62F1-C0E7-D7DB81BCF35D}"/>
              </a:ext>
            </a:extLst>
          </p:cNvPr>
          <p:cNvSpPr txBox="1"/>
          <p:nvPr/>
        </p:nvSpPr>
        <p:spPr>
          <a:xfrm>
            <a:off x="4522182" y="476673"/>
            <a:ext cx="3013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まとめ</a:t>
            </a: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37654109-AE19-30FC-689F-D49B7648E28B}"/>
              </a:ext>
            </a:extLst>
          </p:cNvPr>
          <p:cNvSpPr/>
          <p:nvPr/>
        </p:nvSpPr>
        <p:spPr>
          <a:xfrm>
            <a:off x="3774370" y="6032681"/>
            <a:ext cx="6116300" cy="47556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４．摩擦係数の誤解　　寸法公差</a:t>
            </a:r>
            <a:r>
              <a:rPr lang="en-US" altLang="ja-JP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/</a:t>
            </a:r>
            <a:r>
              <a:rPr lang="ja-JP" altLang="en-US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勘合</a:t>
            </a:r>
            <a:r>
              <a:rPr lang="ja-JP" altLang="en-US" sz="1350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他</a:t>
            </a:r>
            <a:endParaRPr lang="ja-JP" altLang="en-US" dirty="0">
              <a:solidFill>
                <a:srgbClr val="0000CC"/>
              </a:solidFill>
              <a:latin typeface="Calibri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368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AEAC99-D98D-887A-0420-492E91191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144467"/>
            <a:ext cx="8229600" cy="475562"/>
          </a:xfrm>
        </p:spPr>
        <p:txBody>
          <a:bodyPr/>
          <a:lstStyle/>
          <a:p>
            <a:pPr algn="ctr"/>
            <a:r>
              <a:rPr lang="ja-JP" altLang="en-US" b="1" dirty="0"/>
              <a:t>複合的要因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29B440-3C1A-F414-B3C0-446000B65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63E4EB9-45C9-41EF-8F69-3D2928B90FEB}" type="slidenum">
              <a:rPr lang="ja-JP" altLang="en-US" sz="90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685800">
                <a:defRPr/>
              </a:pPr>
              <a:t>21</a:t>
            </a:fld>
            <a:endParaRPr lang="ja-JP" altLang="en-US" sz="9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E8B9FE5-3D4A-199D-43CF-BFC221E7D4A2}"/>
              </a:ext>
            </a:extLst>
          </p:cNvPr>
          <p:cNvGrpSpPr/>
          <p:nvPr/>
        </p:nvGrpSpPr>
        <p:grpSpPr>
          <a:xfrm>
            <a:off x="2791592" y="2405942"/>
            <a:ext cx="1599917" cy="990808"/>
            <a:chOff x="8602824" y="1735494"/>
            <a:chExt cx="2133223" cy="1321077"/>
          </a:xfrm>
        </p:grpSpPr>
        <p:sp>
          <p:nvSpPr>
            <p:cNvPr id="5" name="台形 4">
              <a:extLst>
                <a:ext uri="{FF2B5EF4-FFF2-40B4-BE49-F238E27FC236}">
                  <a16:creationId xmlns:a16="http://schemas.microsoft.com/office/drawing/2014/main" id="{18760E32-259E-B7AC-68B7-1D23EE6FDBDB}"/>
                </a:ext>
              </a:extLst>
            </p:cNvPr>
            <p:cNvSpPr/>
            <p:nvPr/>
          </p:nvSpPr>
          <p:spPr>
            <a:xfrm>
              <a:off x="8845420" y="1735494"/>
              <a:ext cx="326572" cy="186612"/>
            </a:xfrm>
            <a:prstGeom prst="trapezoid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D50E9F1-E84B-698D-9280-B21B67409A7B}"/>
                </a:ext>
              </a:extLst>
            </p:cNvPr>
            <p:cNvSpPr/>
            <p:nvPr/>
          </p:nvSpPr>
          <p:spPr>
            <a:xfrm>
              <a:off x="8602824" y="1925799"/>
              <a:ext cx="2133223" cy="2182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7" name="台形 6">
              <a:extLst>
                <a:ext uri="{FF2B5EF4-FFF2-40B4-BE49-F238E27FC236}">
                  <a16:creationId xmlns:a16="http://schemas.microsoft.com/office/drawing/2014/main" id="{E7A83958-708A-0085-9206-539AD296EED9}"/>
                </a:ext>
              </a:extLst>
            </p:cNvPr>
            <p:cNvSpPr/>
            <p:nvPr/>
          </p:nvSpPr>
          <p:spPr>
            <a:xfrm>
              <a:off x="9171992" y="1735494"/>
              <a:ext cx="326572" cy="186612"/>
            </a:xfrm>
            <a:prstGeom prst="trapezoid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8" name="台形 7">
              <a:extLst>
                <a:ext uri="{FF2B5EF4-FFF2-40B4-BE49-F238E27FC236}">
                  <a16:creationId xmlns:a16="http://schemas.microsoft.com/office/drawing/2014/main" id="{ED1FFD15-6D84-F1E1-20F1-AA3BB8633B56}"/>
                </a:ext>
              </a:extLst>
            </p:cNvPr>
            <p:cNvSpPr/>
            <p:nvPr/>
          </p:nvSpPr>
          <p:spPr>
            <a:xfrm>
              <a:off x="9790733" y="1735494"/>
              <a:ext cx="326572" cy="186612"/>
            </a:xfrm>
            <a:prstGeom prst="trapezoid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9" name="台形 8">
              <a:extLst>
                <a:ext uri="{FF2B5EF4-FFF2-40B4-BE49-F238E27FC236}">
                  <a16:creationId xmlns:a16="http://schemas.microsoft.com/office/drawing/2014/main" id="{A75F268F-488F-1C1C-8C26-67D93C1C8D89}"/>
                </a:ext>
              </a:extLst>
            </p:cNvPr>
            <p:cNvSpPr/>
            <p:nvPr/>
          </p:nvSpPr>
          <p:spPr>
            <a:xfrm>
              <a:off x="10145297" y="1735494"/>
              <a:ext cx="326572" cy="186612"/>
            </a:xfrm>
            <a:prstGeom prst="trapezoid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943F6D47-BB25-7477-FB84-9B65A7A8335D}"/>
                </a:ext>
              </a:extLst>
            </p:cNvPr>
            <p:cNvSpPr/>
            <p:nvPr/>
          </p:nvSpPr>
          <p:spPr>
            <a:xfrm>
              <a:off x="8920064" y="2140403"/>
              <a:ext cx="1436915" cy="9144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D2A8FE0A-AB42-9C0F-5212-854DF9B6798C}"/>
                </a:ext>
              </a:extLst>
            </p:cNvPr>
            <p:cNvSpPr/>
            <p:nvPr/>
          </p:nvSpPr>
          <p:spPr>
            <a:xfrm>
              <a:off x="8950374" y="2041162"/>
              <a:ext cx="1406606" cy="2182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70DBE730-9116-9DF4-4EA0-FBC355285ED2}"/>
                </a:ext>
              </a:extLst>
            </p:cNvPr>
            <p:cNvSpPr/>
            <p:nvPr/>
          </p:nvSpPr>
          <p:spPr>
            <a:xfrm>
              <a:off x="9171992" y="1922106"/>
              <a:ext cx="763745" cy="11344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</p:grp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99C81EF4-D6B3-FA5F-5C28-9B51F1671B65}"/>
              </a:ext>
            </a:extLst>
          </p:cNvPr>
          <p:cNvSpPr/>
          <p:nvPr/>
        </p:nvSpPr>
        <p:spPr>
          <a:xfrm>
            <a:off x="3211763" y="2715582"/>
            <a:ext cx="708985" cy="821609"/>
          </a:xfrm>
          <a:prstGeom prst="roundRect">
            <a:avLst>
              <a:gd name="adj" fmla="val 13128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C04E5D2B-7B0B-4B2D-AA5D-015422D5DC14}"/>
              </a:ext>
            </a:extLst>
          </p:cNvPr>
          <p:cNvSpPr/>
          <p:nvPr/>
        </p:nvSpPr>
        <p:spPr>
          <a:xfrm>
            <a:off x="4098844" y="2733516"/>
            <a:ext cx="1054955" cy="821609"/>
          </a:xfrm>
          <a:prstGeom prst="roundRect">
            <a:avLst>
              <a:gd name="adj" fmla="val 12595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6CE2A714-623D-C778-9E96-5C56C86A069D}"/>
              </a:ext>
            </a:extLst>
          </p:cNvPr>
          <p:cNvSpPr/>
          <p:nvPr/>
        </p:nvSpPr>
        <p:spPr>
          <a:xfrm>
            <a:off x="2001406" y="2715582"/>
            <a:ext cx="1054955" cy="821609"/>
          </a:xfrm>
          <a:prstGeom prst="roundRect">
            <a:avLst>
              <a:gd name="adj" fmla="val 10559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A8910CE-457C-D9D1-E79F-C2E62C76C595}"/>
              </a:ext>
            </a:extLst>
          </p:cNvPr>
          <p:cNvSpPr/>
          <p:nvPr/>
        </p:nvSpPr>
        <p:spPr>
          <a:xfrm>
            <a:off x="2438391" y="2132482"/>
            <a:ext cx="2182851" cy="2652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8" name="矢印: 下 17">
            <a:extLst>
              <a:ext uri="{FF2B5EF4-FFF2-40B4-BE49-F238E27FC236}">
                <a16:creationId xmlns:a16="http://schemas.microsoft.com/office/drawing/2014/main" id="{D05B35E0-4C0E-4688-FD83-66249AF808E5}"/>
              </a:ext>
            </a:extLst>
          </p:cNvPr>
          <p:cNvSpPr/>
          <p:nvPr/>
        </p:nvSpPr>
        <p:spPr>
          <a:xfrm>
            <a:off x="3258266" y="2234490"/>
            <a:ext cx="438966" cy="239848"/>
          </a:xfrm>
          <a:prstGeom prst="down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1165B3A-CAD5-E96A-FDD6-7F42DA07AE3E}"/>
              </a:ext>
            </a:extLst>
          </p:cNvPr>
          <p:cNvSpPr txBox="1"/>
          <p:nvPr/>
        </p:nvSpPr>
        <p:spPr>
          <a:xfrm>
            <a:off x="1865066" y="1694707"/>
            <a:ext cx="1832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b="1" u="sng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圧縮時の荷重</a:t>
            </a: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97AFBF-6170-1663-976A-A7227C21CA41}"/>
              </a:ext>
            </a:extLst>
          </p:cNvPr>
          <p:cNvCxnSpPr/>
          <p:nvPr/>
        </p:nvCxnSpPr>
        <p:spPr>
          <a:xfrm>
            <a:off x="3037883" y="2850144"/>
            <a:ext cx="0" cy="54528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6D4FC19E-F59F-B117-0C2B-EFA96BA88759}"/>
              </a:ext>
            </a:extLst>
          </p:cNvPr>
          <p:cNvCxnSpPr/>
          <p:nvPr/>
        </p:nvCxnSpPr>
        <p:spPr>
          <a:xfrm>
            <a:off x="3227453" y="2864085"/>
            <a:ext cx="0" cy="54528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99F81635-70CB-4092-F4F6-93E9F019B0B2}"/>
              </a:ext>
            </a:extLst>
          </p:cNvPr>
          <p:cNvCxnSpPr/>
          <p:nvPr/>
        </p:nvCxnSpPr>
        <p:spPr>
          <a:xfrm>
            <a:off x="3902099" y="2844573"/>
            <a:ext cx="0" cy="54528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1FD38B08-5A43-B9DE-53E1-1D74C63FC6CB}"/>
              </a:ext>
            </a:extLst>
          </p:cNvPr>
          <p:cNvCxnSpPr/>
          <p:nvPr/>
        </p:nvCxnSpPr>
        <p:spPr>
          <a:xfrm>
            <a:off x="4116758" y="2858514"/>
            <a:ext cx="0" cy="54528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EDC6880F-52DD-6A63-BA40-16277C2279BC}"/>
              </a:ext>
            </a:extLst>
          </p:cNvPr>
          <p:cNvGrpSpPr/>
          <p:nvPr/>
        </p:nvGrpSpPr>
        <p:grpSpPr>
          <a:xfrm>
            <a:off x="6483898" y="2146579"/>
            <a:ext cx="3284842" cy="3352253"/>
            <a:chOff x="6646162" y="2261055"/>
            <a:chExt cx="4379789" cy="3649329"/>
          </a:xfrm>
        </p:grpSpPr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6307FC3C-D8CD-C9F4-41D5-BEC01590A715}"/>
                </a:ext>
              </a:extLst>
            </p:cNvPr>
            <p:cNvCxnSpPr>
              <a:cxnSpLocks/>
            </p:cNvCxnSpPr>
            <p:nvPr/>
          </p:nvCxnSpPr>
          <p:spPr>
            <a:xfrm>
              <a:off x="6958361" y="2850993"/>
              <a:ext cx="0" cy="255404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94E615A1-0D9F-7BA1-0D71-DFCC984719ED}"/>
                </a:ext>
              </a:extLst>
            </p:cNvPr>
            <p:cNvCxnSpPr/>
            <p:nvPr/>
          </p:nvCxnSpPr>
          <p:spPr>
            <a:xfrm>
              <a:off x="6947210" y="5444427"/>
              <a:ext cx="4078741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フリーフォーム: 図形 26">
              <a:extLst>
                <a:ext uri="{FF2B5EF4-FFF2-40B4-BE49-F238E27FC236}">
                  <a16:creationId xmlns:a16="http://schemas.microsoft.com/office/drawing/2014/main" id="{655D50AE-B8BC-D426-9663-C39DE21B8B49}"/>
                </a:ext>
              </a:extLst>
            </p:cNvPr>
            <p:cNvSpPr/>
            <p:nvPr/>
          </p:nvSpPr>
          <p:spPr>
            <a:xfrm>
              <a:off x="6980663" y="3066585"/>
              <a:ext cx="3691054" cy="2375210"/>
            </a:xfrm>
            <a:custGeom>
              <a:avLst/>
              <a:gdLst>
                <a:gd name="connsiteX0" fmla="*/ 0 w 3691054"/>
                <a:gd name="connsiteY0" fmla="*/ 2375210 h 2375210"/>
                <a:gd name="connsiteX1" fmla="*/ 1360449 w 3691054"/>
                <a:gd name="connsiteY1" fmla="*/ 2163337 h 2375210"/>
                <a:gd name="connsiteX2" fmla="*/ 2509025 w 3691054"/>
                <a:gd name="connsiteY2" fmla="*/ 1728439 h 2375210"/>
                <a:gd name="connsiteX3" fmla="*/ 2943922 w 3691054"/>
                <a:gd name="connsiteY3" fmla="*/ 1393902 h 2375210"/>
                <a:gd name="connsiteX4" fmla="*/ 3334215 w 3691054"/>
                <a:gd name="connsiteY4" fmla="*/ 925551 h 2375210"/>
                <a:gd name="connsiteX5" fmla="*/ 3691054 w 3691054"/>
                <a:gd name="connsiteY5" fmla="*/ 0 h 237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91054" h="2375210">
                  <a:moveTo>
                    <a:pt x="0" y="2375210"/>
                  </a:moveTo>
                  <a:cubicBezTo>
                    <a:pt x="471139" y="2323171"/>
                    <a:pt x="942278" y="2271132"/>
                    <a:pt x="1360449" y="2163337"/>
                  </a:cubicBezTo>
                  <a:cubicBezTo>
                    <a:pt x="1778620" y="2055542"/>
                    <a:pt x="2245113" y="1856678"/>
                    <a:pt x="2509025" y="1728439"/>
                  </a:cubicBezTo>
                  <a:cubicBezTo>
                    <a:pt x="2772937" y="1600200"/>
                    <a:pt x="2806390" y="1527717"/>
                    <a:pt x="2943922" y="1393902"/>
                  </a:cubicBezTo>
                  <a:cubicBezTo>
                    <a:pt x="3081454" y="1260087"/>
                    <a:pt x="3209693" y="1157868"/>
                    <a:pt x="3334215" y="925551"/>
                  </a:cubicBezTo>
                  <a:cubicBezTo>
                    <a:pt x="3458737" y="693234"/>
                    <a:pt x="3650166" y="120805"/>
                    <a:pt x="3691054" y="0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ja-JP" altLang="en-US" sz="1350">
                <a:solidFill>
                  <a:prstClr val="white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DC69296A-4EEF-3D9E-F920-E0445AC21162}"/>
                </a:ext>
              </a:extLst>
            </p:cNvPr>
            <p:cNvSpPr txBox="1"/>
            <p:nvPr/>
          </p:nvSpPr>
          <p:spPr>
            <a:xfrm>
              <a:off x="6646162" y="2261055"/>
              <a:ext cx="1116599" cy="452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ja-JP" altLang="en-US" sz="2100" dirty="0">
                  <a:solidFill>
                    <a:prstClr val="black"/>
                  </a:solidFill>
                  <a:latin typeface="Calibri"/>
                  <a:ea typeface="ＭＳ Ｐゴシック" panose="020B0600070205080204" pitchFamily="50" charset="-128"/>
                </a:rPr>
                <a:t>反力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49C6E985-5E46-201F-58C6-2090B2B5B9A8}"/>
                </a:ext>
              </a:extLst>
            </p:cNvPr>
            <p:cNvSpPr txBox="1"/>
            <p:nvPr/>
          </p:nvSpPr>
          <p:spPr>
            <a:xfrm>
              <a:off x="8764859" y="5458065"/>
              <a:ext cx="2042785" cy="452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ja-JP" altLang="en-US" sz="2100">
                  <a:solidFill>
                    <a:prstClr val="black"/>
                  </a:solidFill>
                  <a:latin typeface="Calibri"/>
                  <a:ea typeface="ＭＳ Ｐゴシック" panose="020B0600070205080204" pitchFamily="50" charset="-128"/>
                </a:rPr>
                <a:t>変位</a:t>
              </a:r>
              <a:endParaRPr lang="ja-JP" altLang="en-US" sz="21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FA0AF6AF-5B2B-6D7A-5390-4338D08765AB}"/>
              </a:ext>
            </a:extLst>
          </p:cNvPr>
          <p:cNvSpPr/>
          <p:nvPr/>
        </p:nvSpPr>
        <p:spPr>
          <a:xfrm>
            <a:off x="2494953" y="3731171"/>
            <a:ext cx="1603890" cy="4000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摩擦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C553846C-D36C-64F3-15AD-7EA1C8E65869}"/>
              </a:ext>
            </a:extLst>
          </p:cNvPr>
          <p:cNvSpPr/>
          <p:nvPr/>
        </p:nvSpPr>
        <p:spPr>
          <a:xfrm>
            <a:off x="2947095" y="4224728"/>
            <a:ext cx="1603890" cy="4259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硬度</a:t>
            </a: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6FE537FD-70A1-3D51-472D-6B69AD18DD42}"/>
              </a:ext>
            </a:extLst>
          </p:cNvPr>
          <p:cNvSpPr/>
          <p:nvPr/>
        </p:nvSpPr>
        <p:spPr>
          <a:xfrm>
            <a:off x="3606544" y="4800790"/>
            <a:ext cx="2167448" cy="47556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寸法公差</a:t>
            </a:r>
            <a:r>
              <a:rPr lang="en-US" altLang="ja-JP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/</a:t>
            </a:r>
            <a:r>
              <a:rPr lang="ja-JP" altLang="en-US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勘合</a:t>
            </a:r>
            <a:r>
              <a:rPr lang="ja-JP" altLang="en-US" sz="1350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他</a:t>
            </a:r>
            <a:endParaRPr lang="ja-JP" altLang="en-US" dirty="0">
              <a:solidFill>
                <a:srgbClr val="0000CC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31719FEC-C2D0-36B0-8912-14BD500947CA}"/>
              </a:ext>
            </a:extLst>
          </p:cNvPr>
          <p:cNvCxnSpPr/>
          <p:nvPr/>
        </p:nvCxnSpPr>
        <p:spPr>
          <a:xfrm flipV="1">
            <a:off x="8189094" y="3835690"/>
            <a:ext cx="0" cy="1095806"/>
          </a:xfrm>
          <a:prstGeom prst="straightConnector1">
            <a:avLst/>
          </a:prstGeom>
          <a:ln w="38100"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F42B337B-50BA-194C-1D28-43973E4C6369}"/>
              </a:ext>
            </a:extLst>
          </p:cNvPr>
          <p:cNvCxnSpPr/>
          <p:nvPr/>
        </p:nvCxnSpPr>
        <p:spPr>
          <a:xfrm flipV="1">
            <a:off x="8712004" y="3469850"/>
            <a:ext cx="0" cy="1095806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0B35641-0693-8E78-8DAF-5341072DD711}"/>
              </a:ext>
            </a:extLst>
          </p:cNvPr>
          <p:cNvSpPr txBox="1"/>
          <p:nvPr/>
        </p:nvSpPr>
        <p:spPr>
          <a:xfrm>
            <a:off x="7513986" y="3639827"/>
            <a:ext cx="6583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350" b="1" dirty="0">
                <a:solidFill>
                  <a:srgbClr val="C00000"/>
                </a:solidFill>
                <a:latin typeface="Calibri"/>
                <a:ea typeface="ＭＳ Ｐゴシック" panose="020B0600070205080204" pitchFamily="50" charset="-128"/>
              </a:rPr>
              <a:t>摩擦大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6BAED3E-9718-AED5-B131-E1B7763D21F1}"/>
              </a:ext>
            </a:extLst>
          </p:cNvPr>
          <p:cNvSpPr txBox="1"/>
          <p:nvPr/>
        </p:nvSpPr>
        <p:spPr>
          <a:xfrm>
            <a:off x="7969833" y="3237365"/>
            <a:ext cx="6583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350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硬度大</a:t>
            </a:r>
          </a:p>
        </p:txBody>
      </p:sp>
      <p:sp>
        <p:nvSpPr>
          <p:cNvPr id="43" name="フリーフォーム: 図形 42">
            <a:extLst>
              <a:ext uri="{FF2B5EF4-FFF2-40B4-BE49-F238E27FC236}">
                <a16:creationId xmlns:a16="http://schemas.microsoft.com/office/drawing/2014/main" id="{8E5E54DA-F68F-41B8-3EF2-97B43D16485A}"/>
              </a:ext>
            </a:extLst>
          </p:cNvPr>
          <p:cNvSpPr/>
          <p:nvPr/>
        </p:nvSpPr>
        <p:spPr>
          <a:xfrm>
            <a:off x="6709685" y="2526711"/>
            <a:ext cx="2768291" cy="2564505"/>
          </a:xfrm>
          <a:custGeom>
            <a:avLst/>
            <a:gdLst>
              <a:gd name="connsiteX0" fmla="*/ 0 w 3691054"/>
              <a:gd name="connsiteY0" fmla="*/ 2375210 h 2375210"/>
              <a:gd name="connsiteX1" fmla="*/ 1360449 w 3691054"/>
              <a:gd name="connsiteY1" fmla="*/ 2163337 h 2375210"/>
              <a:gd name="connsiteX2" fmla="*/ 2509025 w 3691054"/>
              <a:gd name="connsiteY2" fmla="*/ 1728439 h 2375210"/>
              <a:gd name="connsiteX3" fmla="*/ 2943922 w 3691054"/>
              <a:gd name="connsiteY3" fmla="*/ 1393902 h 2375210"/>
              <a:gd name="connsiteX4" fmla="*/ 3334215 w 3691054"/>
              <a:gd name="connsiteY4" fmla="*/ 925551 h 2375210"/>
              <a:gd name="connsiteX5" fmla="*/ 3691054 w 3691054"/>
              <a:gd name="connsiteY5" fmla="*/ 0 h 2375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1054" h="2375210">
                <a:moveTo>
                  <a:pt x="0" y="2375210"/>
                </a:moveTo>
                <a:cubicBezTo>
                  <a:pt x="471139" y="2323171"/>
                  <a:pt x="942278" y="2271132"/>
                  <a:pt x="1360449" y="2163337"/>
                </a:cubicBezTo>
                <a:cubicBezTo>
                  <a:pt x="1778620" y="2055542"/>
                  <a:pt x="2245113" y="1856678"/>
                  <a:pt x="2509025" y="1728439"/>
                </a:cubicBezTo>
                <a:cubicBezTo>
                  <a:pt x="2772937" y="1600200"/>
                  <a:pt x="2806390" y="1527717"/>
                  <a:pt x="2943922" y="1393902"/>
                </a:cubicBezTo>
                <a:cubicBezTo>
                  <a:pt x="3081454" y="1260087"/>
                  <a:pt x="3209693" y="1157868"/>
                  <a:pt x="3334215" y="925551"/>
                </a:cubicBezTo>
                <a:cubicBezTo>
                  <a:pt x="3458737" y="693234"/>
                  <a:pt x="3650166" y="120805"/>
                  <a:pt x="3691054" y="0"/>
                </a:cubicBezTo>
              </a:path>
            </a:pathLst>
          </a:cu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44" name="フリーフォーム: 図形 43">
            <a:extLst>
              <a:ext uri="{FF2B5EF4-FFF2-40B4-BE49-F238E27FC236}">
                <a16:creationId xmlns:a16="http://schemas.microsoft.com/office/drawing/2014/main" id="{5F84DC63-B71E-789D-1031-879B1C3BE325}"/>
              </a:ext>
            </a:extLst>
          </p:cNvPr>
          <p:cNvSpPr/>
          <p:nvPr/>
        </p:nvSpPr>
        <p:spPr>
          <a:xfrm>
            <a:off x="6721115" y="2146579"/>
            <a:ext cx="2768291" cy="2944637"/>
          </a:xfrm>
          <a:custGeom>
            <a:avLst/>
            <a:gdLst>
              <a:gd name="connsiteX0" fmla="*/ 0 w 3691054"/>
              <a:gd name="connsiteY0" fmla="*/ 2375210 h 2375210"/>
              <a:gd name="connsiteX1" fmla="*/ 1360449 w 3691054"/>
              <a:gd name="connsiteY1" fmla="*/ 2163337 h 2375210"/>
              <a:gd name="connsiteX2" fmla="*/ 2509025 w 3691054"/>
              <a:gd name="connsiteY2" fmla="*/ 1728439 h 2375210"/>
              <a:gd name="connsiteX3" fmla="*/ 2943922 w 3691054"/>
              <a:gd name="connsiteY3" fmla="*/ 1393902 h 2375210"/>
              <a:gd name="connsiteX4" fmla="*/ 3334215 w 3691054"/>
              <a:gd name="connsiteY4" fmla="*/ 925551 h 2375210"/>
              <a:gd name="connsiteX5" fmla="*/ 3691054 w 3691054"/>
              <a:gd name="connsiteY5" fmla="*/ 0 h 2375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1054" h="2375210">
                <a:moveTo>
                  <a:pt x="0" y="2375210"/>
                </a:moveTo>
                <a:cubicBezTo>
                  <a:pt x="471139" y="2323171"/>
                  <a:pt x="942278" y="2271132"/>
                  <a:pt x="1360449" y="2163337"/>
                </a:cubicBezTo>
                <a:cubicBezTo>
                  <a:pt x="1778620" y="2055542"/>
                  <a:pt x="2245113" y="1856678"/>
                  <a:pt x="2509025" y="1728439"/>
                </a:cubicBezTo>
                <a:cubicBezTo>
                  <a:pt x="2772937" y="1600200"/>
                  <a:pt x="2806390" y="1527717"/>
                  <a:pt x="2943922" y="1393902"/>
                </a:cubicBezTo>
                <a:cubicBezTo>
                  <a:pt x="3081454" y="1260087"/>
                  <a:pt x="3209693" y="1157868"/>
                  <a:pt x="3334215" y="925551"/>
                </a:cubicBezTo>
                <a:cubicBezTo>
                  <a:pt x="3458737" y="693234"/>
                  <a:pt x="3650166" y="120805"/>
                  <a:pt x="3691054" y="0"/>
                </a:cubicBezTo>
              </a:path>
            </a:pathLst>
          </a:custGeom>
          <a:noFill/>
          <a:ln w="254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45" name="フリーフォーム: 図形 44">
            <a:extLst>
              <a:ext uri="{FF2B5EF4-FFF2-40B4-BE49-F238E27FC236}">
                <a16:creationId xmlns:a16="http://schemas.microsoft.com/office/drawing/2014/main" id="{7D7831E3-4857-BA4F-66B6-AA0C338BD7EB}"/>
              </a:ext>
            </a:extLst>
          </p:cNvPr>
          <p:cNvSpPr/>
          <p:nvPr/>
        </p:nvSpPr>
        <p:spPr>
          <a:xfrm>
            <a:off x="6732545" y="1695755"/>
            <a:ext cx="2768291" cy="3372601"/>
          </a:xfrm>
          <a:custGeom>
            <a:avLst/>
            <a:gdLst>
              <a:gd name="connsiteX0" fmla="*/ 0 w 3691054"/>
              <a:gd name="connsiteY0" fmla="*/ 2375210 h 2375210"/>
              <a:gd name="connsiteX1" fmla="*/ 1360449 w 3691054"/>
              <a:gd name="connsiteY1" fmla="*/ 2163337 h 2375210"/>
              <a:gd name="connsiteX2" fmla="*/ 2509025 w 3691054"/>
              <a:gd name="connsiteY2" fmla="*/ 1728439 h 2375210"/>
              <a:gd name="connsiteX3" fmla="*/ 2943922 w 3691054"/>
              <a:gd name="connsiteY3" fmla="*/ 1393902 h 2375210"/>
              <a:gd name="connsiteX4" fmla="*/ 3334215 w 3691054"/>
              <a:gd name="connsiteY4" fmla="*/ 925551 h 2375210"/>
              <a:gd name="connsiteX5" fmla="*/ 3691054 w 3691054"/>
              <a:gd name="connsiteY5" fmla="*/ 0 h 2375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1054" h="2375210">
                <a:moveTo>
                  <a:pt x="0" y="2375210"/>
                </a:moveTo>
                <a:cubicBezTo>
                  <a:pt x="471139" y="2323171"/>
                  <a:pt x="942278" y="2271132"/>
                  <a:pt x="1360449" y="2163337"/>
                </a:cubicBezTo>
                <a:cubicBezTo>
                  <a:pt x="1778620" y="2055542"/>
                  <a:pt x="2245113" y="1856678"/>
                  <a:pt x="2509025" y="1728439"/>
                </a:cubicBezTo>
                <a:cubicBezTo>
                  <a:pt x="2772937" y="1600200"/>
                  <a:pt x="2806390" y="1527717"/>
                  <a:pt x="2943922" y="1393902"/>
                </a:cubicBezTo>
                <a:cubicBezTo>
                  <a:pt x="3081454" y="1260087"/>
                  <a:pt x="3209693" y="1157868"/>
                  <a:pt x="3334215" y="925551"/>
                </a:cubicBezTo>
                <a:cubicBezTo>
                  <a:pt x="3458737" y="693234"/>
                  <a:pt x="3650166" y="120805"/>
                  <a:pt x="3691054" y="0"/>
                </a:cubicBezTo>
              </a:path>
            </a:pathLst>
          </a:cu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700624DA-A26B-892A-3DC6-10D6FCDE6B29}"/>
              </a:ext>
            </a:extLst>
          </p:cNvPr>
          <p:cNvCxnSpPr/>
          <p:nvPr/>
        </p:nvCxnSpPr>
        <p:spPr>
          <a:xfrm flipV="1">
            <a:off x="9077764" y="2955500"/>
            <a:ext cx="0" cy="1095806"/>
          </a:xfrm>
          <a:prstGeom prst="straightConnector1">
            <a:avLst/>
          </a:prstGeom>
          <a:ln w="38100">
            <a:solidFill>
              <a:srgbClr val="00B05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E7EC920-A6A3-5C4F-521A-F8236BBBD5CC}"/>
              </a:ext>
            </a:extLst>
          </p:cNvPr>
          <p:cNvSpPr txBox="1"/>
          <p:nvPr/>
        </p:nvSpPr>
        <p:spPr>
          <a:xfrm>
            <a:off x="8335593" y="2723015"/>
            <a:ext cx="658383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350" b="1" dirty="0">
                <a:solidFill>
                  <a:srgbClr val="00B050"/>
                </a:solidFill>
                <a:latin typeface="Calibri"/>
                <a:ea typeface="ＭＳ Ｐゴシック" panose="020B0600070205080204" pitchFamily="50" charset="-128"/>
              </a:rPr>
              <a:t>勘合大</a:t>
            </a: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2C925B65-23BE-50AE-50B0-838481A1D78F}"/>
              </a:ext>
            </a:extLst>
          </p:cNvPr>
          <p:cNvSpPr/>
          <p:nvPr/>
        </p:nvSpPr>
        <p:spPr>
          <a:xfrm>
            <a:off x="1981200" y="5394451"/>
            <a:ext cx="8046720" cy="5270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2100" dirty="0">
                <a:solidFill>
                  <a:srgbClr val="0000FF"/>
                </a:solidFill>
                <a:latin typeface="Calibri"/>
                <a:ea typeface="ＭＳ Ｐゴシック" panose="020B0600070205080204" pitchFamily="50" charset="-128"/>
              </a:rPr>
              <a:t>ゴムの様々なばらつきから安定品質の難しさ</a:t>
            </a:r>
          </a:p>
        </p:txBody>
      </p:sp>
      <p:sp>
        <p:nvSpPr>
          <p:cNvPr id="39" name="タイトル 38">
            <a:extLst>
              <a:ext uri="{FF2B5EF4-FFF2-40B4-BE49-F238E27FC236}">
                <a16:creationId xmlns:a16="http://schemas.microsoft.com/office/drawing/2014/main" id="{2CD46EC9-71A4-6C62-385D-30073CAEA135}"/>
              </a:ext>
            </a:extLst>
          </p:cNvPr>
          <p:cNvSpPr txBox="1">
            <a:spLocks/>
          </p:cNvSpPr>
          <p:nvPr/>
        </p:nvSpPr>
        <p:spPr>
          <a:xfrm>
            <a:off x="1981200" y="274638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>
                <a:solidFill>
                  <a:schemeClr val="tx1"/>
                </a:solidFill>
                <a:latin typeface="Yu Gothic Medium" panose="020B0500000000000000" pitchFamily="50" charset="-128"/>
                <a:ea typeface="Yu Gothic Medium" panose="020B0500000000000000" pitchFamily="50" charset="-128"/>
                <a:cs typeface="+mj-cs"/>
              </a:defRPr>
            </a:lvl1pPr>
          </a:lstStyle>
          <a:p>
            <a:r>
              <a:rPr lang="ja-JP" altLang="en-US">
                <a:solidFill>
                  <a:prstClr val="black"/>
                </a:solidFill>
              </a:rPr>
              <a:t>まとめ</a:t>
            </a:r>
            <a:endParaRPr lang="ja-JP" altLang="en-US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235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5" grpId="0"/>
      <p:bldP spid="36" grpId="0"/>
      <p:bldP spid="43" grpId="0" animBg="1"/>
      <p:bldP spid="44" grpId="0" animBg="1"/>
      <p:bldP spid="45" grpId="0" animBg="1"/>
      <p:bldP spid="47" grpId="0"/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2286910-2439-650D-9066-94B3F72AA108}"/>
              </a:ext>
            </a:extLst>
          </p:cNvPr>
          <p:cNvSpPr/>
          <p:nvPr/>
        </p:nvSpPr>
        <p:spPr>
          <a:xfrm>
            <a:off x="8043671" y="2626951"/>
            <a:ext cx="2487696" cy="2666833"/>
          </a:xfrm>
          <a:prstGeom prst="roundRect">
            <a:avLst>
              <a:gd name="adj" fmla="val 3098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797F380-09BA-44C2-BF6A-3E3D824F3E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889" y="2248418"/>
            <a:ext cx="3183385" cy="284022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504B207-7EFA-42DB-A179-528C1E136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865" y="3429000"/>
            <a:ext cx="2619971" cy="1494830"/>
          </a:xfrm>
          <a:prstGeom prst="rect">
            <a:avLst/>
          </a:prstGeom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0931F11C-3603-42C7-A0F3-613669A80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441" y="4991338"/>
            <a:ext cx="1836147" cy="194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514350" fontAlgn="base">
              <a:spcBef>
                <a:spcPts val="217"/>
              </a:spcBef>
              <a:defRPr/>
            </a:pPr>
            <a:r>
              <a:rPr lang="ja-JP" altLang="en-US" sz="1350" u="sng" dirty="0">
                <a:solidFill>
                  <a:srgbClr val="000000"/>
                </a:solidFill>
                <a:latin typeface="Century"/>
                <a:ea typeface="ＭＳ 明朝"/>
                <a:cs typeface="Times New Roman"/>
              </a:rPr>
              <a:t>サンプル取り付け部</a:t>
            </a:r>
            <a:endParaRPr lang="ja-JP" altLang="en-US" sz="825" dirty="0">
              <a:solidFill>
                <a:prstClr val="black"/>
              </a:solidFill>
              <a:latin typeface="ＭＳ Ｐゴシック"/>
              <a:ea typeface="ＭＳ Ｐゴシック" panose="020B0600070205080204" pitchFamily="50" charset="-128"/>
              <a:cs typeface="ＭＳ Ｐゴシック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13433E1F-941C-4F36-A7AF-FCB8AAC9EAFC}"/>
              </a:ext>
            </a:extLst>
          </p:cNvPr>
          <p:cNvSpPr txBox="1">
            <a:spLocks/>
          </p:cNvSpPr>
          <p:nvPr/>
        </p:nvSpPr>
        <p:spPr>
          <a:xfrm>
            <a:off x="2109787" y="5038604"/>
            <a:ext cx="2703254" cy="32218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>
                <a:solidFill>
                  <a:schemeClr val="tx1"/>
                </a:solidFill>
                <a:latin typeface="Yu Gothic Medium" panose="020B0500000000000000" pitchFamily="50" charset="-128"/>
                <a:ea typeface="Yu Gothic Medium" panose="020B0500000000000000" pitchFamily="50" charset="-128"/>
                <a:cs typeface="+mj-cs"/>
              </a:defRPr>
            </a:lvl1pPr>
          </a:lstStyle>
          <a:p>
            <a:pPr algn="ctr" defTabSz="685800">
              <a:defRPr/>
            </a:pPr>
            <a:r>
              <a:rPr lang="ja-JP" altLang="en-US" sz="1350" dirty="0">
                <a:solidFill>
                  <a:prstClr val="black"/>
                </a:solidFill>
              </a:rPr>
              <a:t>現地（富山）の二軸試験機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75AB812-B814-42D5-A226-9332C4C4F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85800">
              <a:defRPr/>
            </a:pPr>
            <a:fld id="{AF80CAFD-946F-4EEE-A29E-6B23E0DFF986}" type="slidenum">
              <a:rPr lang="ja-JP" altLang="en-US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22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5ECE9CA-4151-954E-E78B-97B897A4354E}"/>
              </a:ext>
            </a:extLst>
          </p:cNvPr>
          <p:cNvSpPr/>
          <p:nvPr/>
        </p:nvSpPr>
        <p:spPr>
          <a:xfrm>
            <a:off x="1682906" y="5361292"/>
            <a:ext cx="8826191" cy="4671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5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従来の試験機は、横置き型・大型 非常に高価 旧型、富山工業試験場、昭和生まれですがまだまだ現役です。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DE910C5-3593-11E5-31EC-4CF566CCCA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767" y="2969948"/>
            <a:ext cx="1447976" cy="2118690"/>
          </a:xfrm>
          <a:prstGeom prst="rect">
            <a:avLst/>
          </a:prstGeom>
          <a:noFill/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FDAFFBA-7176-0B12-FFF9-AF415A26E52A}"/>
              </a:ext>
            </a:extLst>
          </p:cNvPr>
          <p:cNvSpPr txBox="1"/>
          <p:nvPr/>
        </p:nvSpPr>
        <p:spPr>
          <a:xfrm>
            <a:off x="9480756" y="2646026"/>
            <a:ext cx="1028341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簡易試験機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515A0C2-F62A-8AD7-E761-297F430C2FB1}"/>
              </a:ext>
            </a:extLst>
          </p:cNvPr>
          <p:cNvSpPr txBox="1"/>
          <p:nvPr/>
        </p:nvSpPr>
        <p:spPr>
          <a:xfrm>
            <a:off x="8175945" y="2248417"/>
            <a:ext cx="2355422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altLang="ja-JP" sz="135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Ogden</a:t>
            </a:r>
            <a:r>
              <a:rPr lang="ja-JP" altLang="en-US" sz="135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定義も可能です。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775D1F8-6B7D-5D66-2AD6-5E8BF89A2999}"/>
              </a:ext>
            </a:extLst>
          </p:cNvPr>
          <p:cNvSpPr txBox="1"/>
          <p:nvPr/>
        </p:nvSpPr>
        <p:spPr>
          <a:xfrm>
            <a:off x="3629386" y="2008658"/>
            <a:ext cx="67390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Ｗ</a:t>
            </a:r>
            <a:r>
              <a:rPr lang="en-US" altLang="ja-JP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=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Ｃ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１０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（Ｉ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１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－３）＋Ｃ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０１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（Ｉ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２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－３）＋Ｃ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１１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（Ｉ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１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－３）（Ｉ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２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－３）＋Ｃ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２０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（Ｉ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２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－３）</a:t>
            </a:r>
            <a:r>
              <a:rPr lang="ja-JP" altLang="en-US" sz="1350" b="1" baseline="300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２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＋Ｃ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３０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（Ｉ</a:t>
            </a:r>
            <a:r>
              <a:rPr lang="ja-JP" altLang="en-US" sz="105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２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－３）</a:t>
            </a:r>
            <a:r>
              <a:rPr lang="ja-JP" altLang="en-US" sz="1350" b="1" baseline="300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434089-D751-A580-DFC2-C25939789735}"/>
              </a:ext>
            </a:extLst>
          </p:cNvPr>
          <p:cNvSpPr txBox="1"/>
          <p:nvPr/>
        </p:nvSpPr>
        <p:spPr>
          <a:xfrm>
            <a:off x="8899850" y="5038605"/>
            <a:ext cx="1810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高さ８０ｃｍ、重さ３０ｋｇ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0C81D18-1A30-959E-9A43-A6919B5B0299}"/>
              </a:ext>
            </a:extLst>
          </p:cNvPr>
          <p:cNvSpPr txBox="1"/>
          <p:nvPr/>
        </p:nvSpPr>
        <p:spPr>
          <a:xfrm>
            <a:off x="2223797" y="1168975"/>
            <a:ext cx="8035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ja-JP" altLang="en-US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ゴムの二軸伸張試験、承りります。　</a:t>
            </a: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500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ゴムの専門家として解析適用までサポートします。</a:t>
            </a:r>
            <a:r>
              <a:rPr lang="en-US" altLang="ja-JP" sz="1500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endParaRPr lang="ja-JP" altLang="en-US" dirty="0">
              <a:solidFill>
                <a:srgbClr val="0000CC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9C79CC6-6C05-FCAB-44B0-915475C7A383}"/>
              </a:ext>
            </a:extLst>
          </p:cNvPr>
          <p:cNvSpPr txBox="1"/>
          <p:nvPr/>
        </p:nvSpPr>
        <p:spPr>
          <a:xfrm>
            <a:off x="1818747" y="1664050"/>
            <a:ext cx="87126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ja-JP" altLang="en-US" sz="15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　二軸伸張試験実施　</a:t>
            </a:r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⇒ひずみエネルギー密度関数（Ｍｏｏｎｅｙ，Ｏｇｄｅｎ等回帰、係数算出。</a:t>
            </a:r>
            <a:r>
              <a:rPr lang="ja-JP" altLang="en-US" sz="1200" b="1" dirty="0">
                <a:solidFill>
                  <a:prstClr val="white">
                    <a:lumMod val="50000"/>
                  </a:prstClr>
                </a:solidFill>
                <a:latin typeface="Calibri"/>
                <a:ea typeface="ＭＳ Ｐゴシック" panose="020B0600070205080204" pitchFamily="50" charset="-128"/>
              </a:rPr>
              <a:t>　２５万円～複数割あり</a:t>
            </a:r>
            <a:endParaRPr lang="ja-JP" altLang="en-US" sz="1350" b="1" dirty="0">
              <a:solidFill>
                <a:prstClr val="white">
                  <a:lumMod val="50000"/>
                </a:prstClr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03E64A0-EF4B-2280-14DF-30EF25A55079}"/>
              </a:ext>
            </a:extLst>
          </p:cNvPr>
          <p:cNvSpPr txBox="1"/>
          <p:nvPr/>
        </p:nvSpPr>
        <p:spPr>
          <a:xfrm>
            <a:off x="4147494" y="2333992"/>
            <a:ext cx="3641343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・エネルギー関数の真実、注意すべき点</a:t>
            </a:r>
            <a:endParaRPr lang="en-US" altLang="ja-JP" sz="13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685800"/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・ゴムの解析への適用方法</a:t>
            </a:r>
            <a:endParaRPr lang="en-US" altLang="ja-JP" sz="135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685800"/>
            <a:r>
              <a:rPr lang="ja-JP" altLang="en-US" sz="135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・線形解析での間違えやすい点、その他サポート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5FA77E-629E-126A-6846-DD56126F9664}"/>
              </a:ext>
            </a:extLst>
          </p:cNvPr>
          <p:cNvSpPr txBox="1"/>
          <p:nvPr/>
        </p:nvSpPr>
        <p:spPr>
          <a:xfrm>
            <a:off x="5755888" y="906236"/>
            <a:ext cx="4775480" cy="2769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ja-JP" altLang="en-US" sz="1200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１９９１年から同志社大学で坂口教授のもとで研究スタート、今も勉強中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5A35156A-101B-52C2-E1B5-C532B70206CA}"/>
              </a:ext>
            </a:extLst>
          </p:cNvPr>
          <p:cNvSpPr/>
          <p:nvPr/>
        </p:nvSpPr>
        <p:spPr>
          <a:xfrm>
            <a:off x="1856496" y="5908136"/>
            <a:ext cx="4023480" cy="467161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solidFill>
                  <a:srgbClr val="003399"/>
                </a:solidFill>
                <a:latin typeface="Calibri"/>
                <a:ea typeface="ＭＳ Ｐゴシック" panose="020B0600070205080204" pitchFamily="50" charset="-128"/>
              </a:rPr>
              <a:t>１９９１年　同志社大学からスタート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417F62F-0ACB-E098-695B-4539EE591050}"/>
              </a:ext>
            </a:extLst>
          </p:cNvPr>
          <p:cNvSpPr/>
          <p:nvPr/>
        </p:nvSpPr>
        <p:spPr>
          <a:xfrm>
            <a:off x="5372955" y="6256145"/>
            <a:ext cx="4467461" cy="465331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solidFill>
                  <a:srgbClr val="003399"/>
                </a:solidFill>
                <a:latin typeface="Calibri"/>
                <a:ea typeface="ＭＳ Ｐゴシック" panose="020B0600070205080204" pitchFamily="50" charset="-128"/>
              </a:rPr>
              <a:t>朝から晩まで御所の前で・・・祇園・・・</a:t>
            </a:r>
          </a:p>
        </p:txBody>
      </p:sp>
    </p:spTree>
    <p:extLst>
      <p:ext uri="{BB962C8B-B14F-4D97-AF65-F5344CB8AC3E}">
        <p14:creationId xmlns:p14="http://schemas.microsoft.com/office/powerpoint/2010/main" val="167377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13" grpId="0" animBg="1"/>
      <p:bldP spid="7" grpId="0"/>
      <p:bldP spid="19" grpId="0" animBg="1"/>
      <p:bldP spid="9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0A25E8F5-7305-746C-FCDD-B6D5D25F16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261195"/>
            <a:ext cx="5941268" cy="7095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9D7CAA22-97F1-0F09-A117-D1EEDBFAF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9093" y="1520118"/>
            <a:ext cx="8182535" cy="1138657"/>
          </a:xfrm>
        </p:spPr>
        <p:txBody>
          <a:bodyPr>
            <a:noAutofit/>
          </a:bodyPr>
          <a:lstStyle/>
          <a:p>
            <a:pPr algn="l"/>
            <a:r>
              <a:rPr lang="ja-JP" altLang="en-US" sz="2700" dirty="0"/>
              <a:t>公共試験場を利用して</a:t>
            </a:r>
            <a:br>
              <a:rPr lang="en-US" altLang="ja-JP" sz="2700" dirty="0"/>
            </a:br>
            <a:r>
              <a:rPr lang="ja-JP" altLang="en-US" sz="2700" dirty="0"/>
              <a:t>　</a:t>
            </a:r>
            <a:r>
              <a:rPr lang="ja-JP" altLang="en-US" sz="2700" b="1" dirty="0"/>
              <a:t>ゴムの解析用ひずみエネルギーを構築</a:t>
            </a:r>
            <a:r>
              <a:rPr lang="ja-JP" altLang="en-US" sz="2700" dirty="0"/>
              <a:t>しませんか。</a:t>
            </a:r>
            <a:br>
              <a:rPr lang="en-US" altLang="ja-JP" sz="2700" dirty="0"/>
            </a:br>
            <a:r>
              <a:rPr lang="en-US" altLang="ja-JP" sz="600" dirty="0"/>
              <a:t> </a:t>
            </a:r>
            <a:br>
              <a:rPr lang="en-US" altLang="ja-JP" sz="2700" dirty="0"/>
            </a:br>
            <a:r>
              <a:rPr lang="ja-JP" altLang="en-US" sz="1800" b="1" dirty="0"/>
              <a:t>　　　　　</a:t>
            </a:r>
            <a:r>
              <a:rPr lang="en-US" altLang="ja-JP" sz="1800" b="1" dirty="0"/>
              <a:t>- </a:t>
            </a:r>
            <a:r>
              <a:rPr lang="ja-JP" altLang="en-US" sz="1800" b="1" dirty="0"/>
              <a:t>候補日をいただければ調整します。１社４名様くらいまで </a:t>
            </a:r>
            <a:r>
              <a:rPr lang="en-US" altLang="ja-JP" sz="1800" b="1" dirty="0"/>
              <a:t>-</a:t>
            </a:r>
            <a:endParaRPr lang="ja-JP" altLang="en-US" sz="2700" b="1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4098FC7-E441-0106-B3B5-9AB8E270F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2322" y="2785710"/>
            <a:ext cx="5277653" cy="1757542"/>
          </a:xfrm>
        </p:spPr>
        <p:txBody>
          <a:bodyPr>
            <a:normAutofit/>
          </a:bodyPr>
          <a:lstStyle/>
          <a:p>
            <a:pPr algn="l"/>
            <a:r>
              <a:rPr lang="ja-JP" altLang="en-US" sz="1500" dirty="0"/>
              <a:t>１．富山県でご希望の日程で、６時間程度で修得できます。</a:t>
            </a:r>
            <a:endParaRPr lang="en-US" altLang="ja-JP" sz="1500" dirty="0"/>
          </a:p>
          <a:p>
            <a:pPr algn="l"/>
            <a:r>
              <a:rPr lang="ja-JP" altLang="en-US" sz="1500" dirty="0"/>
              <a:t>　　操作は簡単で、ひな型を使って回帰も簡単です。</a:t>
            </a:r>
            <a:endParaRPr lang="en-US" altLang="ja-JP" sz="1500" dirty="0"/>
          </a:p>
          <a:p>
            <a:pPr algn="l"/>
            <a:r>
              <a:rPr lang="ja-JP" altLang="en-US" sz="1275" dirty="0"/>
              <a:t>　　　　　　　　　　　　　　　　　　</a:t>
            </a:r>
            <a:r>
              <a:rPr lang="en-US" altLang="ja-JP" sz="1275" dirty="0"/>
              <a:t>※</a:t>
            </a:r>
            <a:r>
              <a:rPr lang="ja-JP" altLang="en-US" sz="1275" dirty="0"/>
              <a:t>ひな型販売もしています。</a:t>
            </a:r>
            <a:endParaRPr lang="en-US" altLang="ja-JP" sz="1275" dirty="0"/>
          </a:p>
          <a:p>
            <a:pPr algn="l"/>
            <a:r>
              <a:rPr lang="ja-JP" altLang="en-US" sz="1500" dirty="0"/>
              <a:t>２．公共試験場ですので、安価に、</a:t>
            </a:r>
            <a:r>
              <a:rPr lang="ja-JP" altLang="en-US" sz="1125" dirty="0"/>
              <a:t>（修得すれば）</a:t>
            </a:r>
            <a:r>
              <a:rPr lang="ja-JP" altLang="en-US" sz="1500" dirty="0"/>
              <a:t>いつでも</a:t>
            </a:r>
            <a:endParaRPr lang="en-US" altLang="ja-JP" sz="1500" dirty="0"/>
          </a:p>
          <a:p>
            <a:pPr algn="l"/>
            <a:r>
              <a:rPr lang="ja-JP" altLang="en-US" sz="1500" dirty="0"/>
              <a:t>　　　　　　　　　　　　　　　　　　ご利用いただけます。</a:t>
            </a:r>
            <a:endParaRPr lang="en-US" altLang="ja-JP" sz="1500" dirty="0"/>
          </a:p>
          <a:p>
            <a:pPr algn="l"/>
            <a:r>
              <a:rPr lang="ja-JP" altLang="en-US" sz="1500" dirty="0"/>
              <a:t>　　</a:t>
            </a:r>
            <a:r>
              <a:rPr lang="ja-JP" altLang="en-US" sz="1500" b="1" dirty="0"/>
              <a:t>アフターフォローも万全です、問い合わせ</a:t>
            </a:r>
            <a:r>
              <a:rPr lang="ja-JP" altLang="en-US" sz="1500" dirty="0"/>
              <a:t>に回答します。</a:t>
            </a:r>
          </a:p>
        </p:txBody>
      </p:sp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063C489D-4D9D-267D-CD02-DF37BF4F54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9974" y="2837679"/>
          <a:ext cx="3300280" cy="2903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7482960" imgH="6583680" progId="PBrush">
                  <p:embed/>
                </p:oleObj>
              </mc:Choice>
              <mc:Fallback>
                <p:oleObj name="Bitmap Image" r:id="rId3" imgW="7482960" imgH="6583680" progId="PBrush">
                  <p:embed/>
                  <p:pic>
                    <p:nvPicPr>
                      <p:cNvPr id="6" name="オブジェクト 5">
                        <a:extLst>
                          <a:ext uri="{FF2B5EF4-FFF2-40B4-BE49-F238E27FC236}">
                            <a16:creationId xmlns:a16="http://schemas.microsoft.com/office/drawing/2014/main" id="{063C489D-4D9D-267D-CD02-DF37BF4F54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39974" y="2837679"/>
                        <a:ext cx="3300280" cy="2903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B8B694-0D3A-97BE-1811-D9074C69E232}"/>
              </a:ext>
            </a:extLst>
          </p:cNvPr>
          <p:cNvSpPr txBox="1"/>
          <p:nvPr/>
        </p:nvSpPr>
        <p:spPr>
          <a:xfrm>
            <a:off x="7487655" y="5721348"/>
            <a:ext cx="327435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ja-JP" altLang="en-US" sz="10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  <a:hlinkClick r:id="rId5"/>
              </a:rPr>
              <a:t>富山県産業技術研究開発センター </a:t>
            </a:r>
            <a:r>
              <a:rPr lang="en-US" altLang="ja-JP" sz="10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  <a:hlinkClick r:id="rId5"/>
              </a:rPr>
              <a:t>(pref.toyama.jp)</a:t>
            </a:r>
            <a:endParaRPr lang="en-US" altLang="ja-JP" sz="1050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0" name="テキスト ボックス 28686">
            <a:extLst>
              <a:ext uri="{FF2B5EF4-FFF2-40B4-BE49-F238E27FC236}">
                <a16:creationId xmlns:a16="http://schemas.microsoft.com/office/drawing/2014/main" id="{E32FF206-3289-48A3-BEA4-8231BDF3C8FD}"/>
              </a:ext>
            </a:extLst>
          </p:cNvPr>
          <p:cNvSpPr txBox="1"/>
          <p:nvPr/>
        </p:nvSpPr>
        <p:spPr>
          <a:xfrm>
            <a:off x="1504965" y="5261195"/>
            <a:ext cx="2814638" cy="50006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 defTabSz="685800">
              <a:defRPr/>
            </a:pPr>
            <a:r>
              <a:rPr lang="ja-JP" altLang="en-US" sz="2100" kern="100" dirty="0">
                <a:ln w="445" cap="flat" cmpd="sng" algn="ctr">
                  <a:solidFill>
                    <a:srgbClr val="1D7DEE">
                      <a:alpha val="55000"/>
                    </a:srgbClr>
                  </a:solidFill>
                  <a:prstDash val="solid"/>
                  <a:round/>
                </a:ln>
                <a:solidFill>
                  <a:srgbClr val="FCFCFF"/>
                </a:solidFill>
                <a:effectLst>
                  <a:outerShdw blurRad="101600" dist="76200" dir="5400000" sx="0" sy="0">
                    <a:srgbClr val="4F81BD">
                      <a:satMod val="190000"/>
                      <a:tint val="100000"/>
                      <a:alpha val="74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/>
              </a:rPr>
              <a:t>寺子屋</a:t>
            </a:r>
            <a:r>
              <a:rPr lang="en-US" sz="2100" kern="100" dirty="0">
                <a:ln w="445" cap="flat" cmpd="sng" algn="ctr">
                  <a:solidFill>
                    <a:srgbClr val="1D7DEE">
                      <a:alpha val="55000"/>
                    </a:srgbClr>
                  </a:solidFill>
                  <a:prstDash val="solid"/>
                  <a:round/>
                </a:ln>
                <a:solidFill>
                  <a:srgbClr val="FCFCFF"/>
                </a:solidFill>
                <a:effectLst>
                  <a:outerShdw blurRad="101600" dist="76200" dir="5400000" sx="0" sy="0">
                    <a:srgbClr val="4F81BD">
                      <a:satMod val="190000"/>
                      <a:tint val="100000"/>
                      <a:alpha val="74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/>
              </a:rPr>
              <a:t>/CAE</a:t>
            </a:r>
            <a:r>
              <a:rPr lang="ja-JP" altLang="en-US" sz="2100" kern="100" dirty="0">
                <a:ln w="445" cap="flat" cmpd="sng" algn="ctr">
                  <a:solidFill>
                    <a:srgbClr val="1D7DEE">
                      <a:alpha val="55000"/>
                    </a:srgbClr>
                  </a:solidFill>
                  <a:prstDash val="solid"/>
                  <a:round/>
                </a:ln>
                <a:solidFill>
                  <a:srgbClr val="FCFCFF"/>
                </a:solidFill>
                <a:effectLst>
                  <a:outerShdw blurRad="101600" dist="76200" dir="5400000" sx="0" sy="0">
                    <a:srgbClr val="4F81BD">
                      <a:satMod val="190000"/>
                      <a:tint val="100000"/>
                      <a:alpha val="74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/>
              </a:rPr>
              <a:t>解援隊</a:t>
            </a:r>
            <a:endParaRPr lang="ja-JP" altLang="en-US" sz="788" kern="1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/>
            </a:endParaRPr>
          </a:p>
        </p:txBody>
      </p:sp>
      <p:sp>
        <p:nvSpPr>
          <p:cNvPr id="11" name="テキスト ボックス 28686">
            <a:extLst>
              <a:ext uri="{FF2B5EF4-FFF2-40B4-BE49-F238E27FC236}">
                <a16:creationId xmlns:a16="http://schemas.microsoft.com/office/drawing/2014/main" id="{94ED30E9-26C0-2B1D-29B4-F4C1CF461ED9}"/>
              </a:ext>
            </a:extLst>
          </p:cNvPr>
          <p:cNvSpPr txBox="1"/>
          <p:nvPr/>
        </p:nvSpPr>
        <p:spPr>
          <a:xfrm>
            <a:off x="5185839" y="5273817"/>
            <a:ext cx="1921175" cy="4208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 defTabSz="685800">
              <a:defRPr/>
            </a:pPr>
            <a:r>
              <a:rPr lang="ja-JP" altLang="en-US" sz="900" kern="100" dirty="0">
                <a:solidFill>
                  <a:srgbClr val="1F497D">
                    <a:lumMod val="40000"/>
                    <a:lumOff val="60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/>
              </a:rPr>
              <a:t>連絡先</a:t>
            </a:r>
            <a:r>
              <a:rPr lang="ja-JP" altLang="en-US" sz="900" kern="100" dirty="0">
                <a:solidFill>
                  <a:srgbClr val="1F497D">
                    <a:lumMod val="20000"/>
                    <a:lumOff val="80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/>
              </a:rPr>
              <a:t>　</a:t>
            </a:r>
            <a:r>
              <a:rPr lang="en-US" altLang="ja-JP" sz="900" kern="100" dirty="0">
                <a:solidFill>
                  <a:srgbClr val="1F497D">
                    <a:lumMod val="20000"/>
                    <a:lumOff val="80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/>
                <a:hlinkClick r:id="rId6"/>
              </a:rPr>
              <a:t>hagi@terakoya2018.com</a:t>
            </a:r>
            <a:endParaRPr lang="en-US" altLang="ja-JP" sz="900" kern="100" dirty="0">
              <a:solidFill>
                <a:srgbClr val="1F497D">
                  <a:lumMod val="20000"/>
                  <a:lumOff val="80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/>
            </a:endParaRPr>
          </a:p>
          <a:p>
            <a:pPr algn="just" defTabSz="685800">
              <a:defRPr/>
            </a:pPr>
            <a:r>
              <a:rPr lang="en-US" altLang="ja-JP" sz="900" kern="100" dirty="0">
                <a:solidFill>
                  <a:srgbClr val="1F497D">
                    <a:lumMod val="40000"/>
                    <a:lumOff val="60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/>
              </a:rPr>
              <a:t>                 </a:t>
            </a:r>
            <a:r>
              <a:rPr lang="ja-JP" altLang="en-US" sz="900" kern="100" dirty="0">
                <a:solidFill>
                  <a:srgbClr val="1F497D">
                    <a:lumMod val="40000"/>
                    <a:lumOff val="60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/>
              </a:rPr>
              <a:t>　　　　</a:t>
            </a:r>
            <a:r>
              <a:rPr lang="en-US" altLang="ja-JP" sz="900" kern="100" dirty="0">
                <a:solidFill>
                  <a:srgbClr val="1F497D">
                    <a:lumMod val="40000"/>
                    <a:lumOff val="60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/>
              </a:rPr>
              <a:t> 080-2230-8785</a:t>
            </a:r>
            <a:endParaRPr lang="ja-JP" altLang="en-US" sz="900" kern="100" dirty="0">
              <a:solidFill>
                <a:srgbClr val="1F497D">
                  <a:lumMod val="40000"/>
                  <a:lumOff val="60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596BB3A-23F3-DB83-ACBE-E021BBD01A20}"/>
              </a:ext>
            </a:extLst>
          </p:cNvPr>
          <p:cNvSpPr txBox="1"/>
          <p:nvPr/>
        </p:nvSpPr>
        <p:spPr>
          <a:xfrm>
            <a:off x="1829360" y="5582851"/>
            <a:ext cx="22143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altLang="ja-JP" sz="12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URL </a:t>
            </a:r>
            <a:r>
              <a:rPr lang="en-US" altLang="ja-JP" sz="12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hlinkClick r:id="rId7"/>
              </a:rPr>
              <a:t>https://terakoya2018.com</a:t>
            </a:r>
            <a:endParaRPr lang="ja-JP" altLang="en-US" sz="12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3" name="四角形: 角を丸くする 12">
            <a:hlinkClick r:id="rId8"/>
            <a:extLst>
              <a:ext uri="{FF2B5EF4-FFF2-40B4-BE49-F238E27FC236}">
                <a16:creationId xmlns:a16="http://schemas.microsoft.com/office/drawing/2014/main" id="{EBB7AB29-5A42-56C6-750D-A12651C02C19}"/>
              </a:ext>
            </a:extLst>
          </p:cNvPr>
          <p:cNvSpPr/>
          <p:nvPr/>
        </p:nvSpPr>
        <p:spPr>
          <a:xfrm>
            <a:off x="8114982" y="1341212"/>
            <a:ext cx="2425273" cy="4105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3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お問い合わせリンク</a:t>
            </a:r>
            <a:endParaRPr lang="en-US" altLang="ja-JP" sz="1350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algn="ctr" defTabSz="685800">
              <a:defRPr/>
            </a:pPr>
            <a:r>
              <a:rPr lang="en-US" altLang="ja-JP" sz="825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  <a:hlinkClick r:id="rId8"/>
              </a:rPr>
              <a:t>https://terakoya2018.com/question</a:t>
            </a:r>
            <a:endParaRPr lang="ja-JP" altLang="en-US" sz="825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C65D568-EB7A-7904-C974-64233723865D}"/>
              </a:ext>
            </a:extLst>
          </p:cNvPr>
          <p:cNvSpPr/>
          <p:nvPr/>
        </p:nvSpPr>
        <p:spPr>
          <a:xfrm>
            <a:off x="1642535" y="887255"/>
            <a:ext cx="3640667" cy="40168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ja-JP" altLang="en-US" sz="1500" b="1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材料定義をご自身で修得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5BEFBDD1-8E8A-76C6-6702-94755FD42FD5}"/>
              </a:ext>
            </a:extLst>
          </p:cNvPr>
          <p:cNvSpPr/>
          <p:nvPr/>
        </p:nvSpPr>
        <p:spPr>
          <a:xfrm>
            <a:off x="1651748" y="4606463"/>
            <a:ext cx="5366467" cy="579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ja-JP" altLang="en-US" sz="1500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現在、現役の試験機ですが何分、昭和生まれですので・・</a:t>
            </a:r>
            <a:endParaRPr lang="en-US" altLang="ja-JP" sz="1500" b="1" dirty="0">
              <a:solidFill>
                <a:srgbClr val="0000CC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685800"/>
            <a:r>
              <a:rPr lang="ja-JP" altLang="en-US" sz="1500" b="1" dirty="0">
                <a:solidFill>
                  <a:srgbClr val="0000CC"/>
                </a:solidFill>
                <a:latin typeface="Calibri"/>
                <a:ea typeface="ＭＳ Ｐゴシック" panose="020B0600070205080204" pitchFamily="50" charset="-128"/>
              </a:rPr>
              <a:t>　使えるうちに覚えましょう。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0B79D4D-872A-2D76-F34E-E9A2DEA60E66}"/>
              </a:ext>
            </a:extLst>
          </p:cNvPr>
          <p:cNvSpPr/>
          <p:nvPr/>
        </p:nvSpPr>
        <p:spPr>
          <a:xfrm>
            <a:off x="2368551" y="6016297"/>
            <a:ext cx="3526894" cy="36390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solidFill>
                  <a:srgbClr val="003399"/>
                </a:solidFill>
                <a:latin typeface="Calibri"/>
                <a:ea typeface="ＭＳ Ｐゴシック" panose="020B0600070205080204" pitchFamily="50" charset="-128"/>
              </a:rPr>
              <a:t>富山試験場へ（試験機はもらって・・）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1C61927E-21BC-7629-C34F-FB99889C4CC7}"/>
              </a:ext>
            </a:extLst>
          </p:cNvPr>
          <p:cNvSpPr/>
          <p:nvPr/>
        </p:nvSpPr>
        <p:spPr>
          <a:xfrm>
            <a:off x="5724207" y="6264458"/>
            <a:ext cx="4260225" cy="36390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solidFill>
                  <a:srgbClr val="003399"/>
                </a:solidFill>
                <a:latin typeface="Calibri"/>
                <a:ea typeface="ＭＳ Ｐゴシック" panose="020B0600070205080204" pitchFamily="50" charset="-128"/>
              </a:rPr>
              <a:t>試験場の環境、雪、ホテル・・・</a:t>
            </a:r>
          </a:p>
        </p:txBody>
      </p:sp>
    </p:spTree>
    <p:extLst>
      <p:ext uri="{BB962C8B-B14F-4D97-AF65-F5344CB8AC3E}">
        <p14:creationId xmlns:p14="http://schemas.microsoft.com/office/powerpoint/2010/main" val="236877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5" grpId="0" animBg="1"/>
      <p:bldP spid="8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74AECD-1F21-4F42-A486-9981AAC12E95}"/>
              </a:ext>
            </a:extLst>
          </p:cNvPr>
          <p:cNvSpPr txBox="1"/>
          <p:nvPr/>
        </p:nvSpPr>
        <p:spPr>
          <a:xfrm>
            <a:off x="5087888" y="6831835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F:\D Dir\0052</a:t>
            </a: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二軸試験機</a:t>
            </a:r>
            <a:r>
              <a:rPr lang="en-US" altLang="ja-JP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2022\</a:t>
            </a: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写真</a:t>
            </a:r>
            <a:r>
              <a:rPr lang="en-US" altLang="ja-JP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-</a:t>
            </a: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動画</a:t>
            </a:r>
            <a:r>
              <a:rPr lang="en-US" altLang="ja-JP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\</a:t>
            </a: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コマ送り画像用</a:t>
            </a:r>
            <a:r>
              <a:rPr lang="en-US" altLang="ja-JP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駒）</a:t>
            </a:r>
            <a:endParaRPr lang="en-US" altLang="ja-JP" sz="120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en-US" altLang="zh-TW" sz="1200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F:\D Dir\0052</a:t>
            </a:r>
            <a:r>
              <a:rPr lang="zh-TW" altLang="en-US" sz="1200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二軸試験機</a:t>
            </a:r>
            <a:r>
              <a:rPr lang="en-US" altLang="zh-TW" sz="1200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2022\</a:t>
            </a: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簡易二軸試験機</a:t>
            </a:r>
            <a:r>
              <a:rPr lang="en-US" altLang="ja-JP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スライドショー駒送りコマ）</a:t>
            </a:r>
            <a:r>
              <a:rPr lang="en-US" altLang="ja-JP" sz="1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.pptx</a:t>
            </a:r>
            <a:endParaRPr lang="ja-JP" altLang="en-US" sz="1200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F47A224-EBF1-489F-8412-477BEAE0F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420" y="811530"/>
            <a:ext cx="5471160" cy="523494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3481BC2-17DF-453C-911A-9571DA11D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420" y="811530"/>
            <a:ext cx="5471160" cy="523494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F843417-AAF9-4F86-AD55-C20A9A010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420" y="811530"/>
            <a:ext cx="5471160" cy="523494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525D500-FC14-4752-9C7A-F4267B350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610" y="811530"/>
            <a:ext cx="5478780" cy="523494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3105CB9-5B1B-47C8-9C52-787FDCBEC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610" y="811530"/>
            <a:ext cx="5478780" cy="523494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1A19F06D-FF0A-4810-9385-D225985071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610" y="811530"/>
            <a:ext cx="5478780" cy="52349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E88BD84F-923D-4F4E-BF1D-A3036EECA0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610" y="811530"/>
            <a:ext cx="5478780" cy="523494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4A6D07A-9B8D-487A-ADA2-75CAD40EFC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610" y="811530"/>
            <a:ext cx="5478780" cy="5234940"/>
          </a:xfrm>
          <a:prstGeom prst="rect">
            <a:avLst/>
          </a:prstGeom>
        </p:spPr>
      </p:pic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78C9ACF1-BB67-4F42-B70C-7D184CE36670}"/>
              </a:ext>
            </a:extLst>
          </p:cNvPr>
          <p:cNvSpPr/>
          <p:nvPr/>
        </p:nvSpPr>
        <p:spPr>
          <a:xfrm>
            <a:off x="8184232" y="162334"/>
            <a:ext cx="2232248" cy="4583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ja-JP" altLang="en-US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低画質</a:t>
            </a:r>
            <a:endParaRPr lang="en-US" altLang="ja-JP" dirty="0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0114E2D-6D43-45CE-B65E-58E386765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F80CAFD-946F-4EEE-A29E-6B23E0DFF986}" type="slidenum">
              <a:rPr lang="ja-JP" altLang="en-US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45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239F9604-01EF-4345-B44B-04D9BA08207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0789" y="1115887"/>
            <a:ext cx="10972800" cy="1558339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ja-JP" altLang="en-US" sz="2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材料定義の方法</a:t>
            </a:r>
            <a:r>
              <a:rPr lang="en-US" altLang="ja-JP" sz="2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-</a:t>
            </a:r>
            <a:r>
              <a:rPr lang="ja-JP" altLang="en-US" sz="2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ひずみエネルギー密度関数をいかに定義するか</a:t>
            </a:r>
            <a:endParaRPr lang="en-US" altLang="ja-JP" sz="24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274320" lvl="1" indent="0">
              <a:buNone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二軸試験からひずみエネルギー密度関数を定義できれば最良の方法であるが、残念ながら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274320" lvl="1" indent="0">
              <a:buNone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測定用の短冊（１辺長さ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30mm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）、二軸シート（□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75mm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）、シートすら用意できないお客様も多い。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274320" lvl="1" indent="0">
              <a:buNone/>
            </a:pPr>
            <a:r>
              <a:rPr lang="ja-JP" altLang="en-US" sz="1800" dirty="0"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よって、製品から定義する方法を記録する。</a:t>
            </a:r>
            <a:endParaRPr lang="en-US" altLang="ja-JP" sz="1800" dirty="0"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274320" lvl="1" indent="0">
              <a:buNone/>
            </a:pPr>
            <a:r>
              <a:rPr lang="ja-JP" altLang="en-US" sz="18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　　　　　　　　　　　　　　　　　　　　</a:t>
            </a:r>
            <a:r>
              <a:rPr lang="ja-JP" altLang="en-US" sz="1800" b="1" dirty="0">
                <a:solidFill>
                  <a:srgbClr val="0033C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　　　　　　　　　</a:t>
            </a:r>
            <a:r>
              <a:rPr lang="ja-JP" altLang="en-US" sz="1500" b="1" dirty="0">
                <a:solidFill>
                  <a:srgbClr val="0033C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二軸伸張試験からの定義は、最後に記載する。</a:t>
            </a:r>
            <a:endParaRPr lang="en-US" altLang="ja-JP" sz="1500" b="1" dirty="0">
              <a:solidFill>
                <a:srgbClr val="0033CC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274320" lvl="1" indent="0">
              <a:buNone/>
            </a:pPr>
            <a:endParaRPr lang="ja-JP" altLang="en-US" sz="1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274320" lvl="1" indent="0">
              <a:buNone/>
            </a:pPr>
            <a:endParaRPr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FA5EB19D-15C6-4E40-84FE-9D8DD17E8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材料試定義について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D2DF05-D270-498F-FC74-E72AF741E17E}"/>
              </a:ext>
            </a:extLst>
          </p:cNvPr>
          <p:cNvSpPr txBox="1"/>
          <p:nvPr/>
        </p:nvSpPr>
        <p:spPr>
          <a:xfrm>
            <a:off x="855406" y="2448232"/>
            <a:ext cx="11336594" cy="999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ひずみエネルギー密度関数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　定義については、様々な式が提唱されているが、高次になればカーブフィットを優位にするが、高次の式で５項程度で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 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定義することで優位差はない。同じ実験データからは同程度の実測の予測精度になる。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53B3B04-637A-598A-1C66-1B4BE2E14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9434" y="3506754"/>
            <a:ext cx="3949061" cy="99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　テンソル</a:t>
            </a:r>
            <a:r>
              <a:rPr kumimoji="1" lang="en-US" altLang="ja-JP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Ii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は、伸長比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λ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（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=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ひずみ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ε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＋１）で定義される。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itchFamily="50" charset="-128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　　　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Ｉ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１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=λ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１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+ 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 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+ 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３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　　　　      　　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［対角線効果］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　    Ｉ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=λ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１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 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+λ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３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+λ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３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１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　　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［面積効果］</a:t>
            </a:r>
            <a:endParaRPr kumimoji="1" lang="ja-JP" altLang="en-US" sz="12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itchFamily="50" charset="-128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　    Ｉ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３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=λ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１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λ</a:t>
            </a:r>
            <a:r>
              <a:rPr kumimoji="1" lang="ja-JP" alt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３</a:t>
            </a:r>
            <a:r>
              <a:rPr kumimoji="1" lang="ja-JP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２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＝１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 　　　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itchFamily="50" charset="-128"/>
                <a:cs typeface="+mn-cs"/>
              </a:rPr>
              <a:t>［体積効果：非圧縮性］</a:t>
            </a:r>
          </a:p>
        </p:txBody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53D34543-596D-B57A-C75C-0BD21A48A449}"/>
              </a:ext>
            </a:extLst>
          </p:cNvPr>
          <p:cNvSpPr txBox="1">
            <a:spLocks noChangeArrowheads="1"/>
          </p:cNvSpPr>
          <p:nvPr/>
        </p:nvSpPr>
        <p:spPr>
          <a:xfrm>
            <a:off x="1111046" y="3654186"/>
            <a:ext cx="6676104" cy="704767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rgbClr val="1E1E96"/>
              </a:buClr>
              <a:buSzPct val="76000"/>
              <a:buFont typeface="Wingdings" pitchFamily="2" charset="2"/>
              <a:buChar char="n"/>
              <a:defRPr kumimoji="1" sz="2600" kern="120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BIZ UDPゴシック" panose="020B0400000000000000" pitchFamily="50" charset="-128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rgbClr val="6464C8"/>
              </a:buClr>
              <a:buSzPct val="76000"/>
              <a:buFont typeface="Wingdings" pitchFamily="2" charset="2"/>
              <a:buChar char="l"/>
              <a:defRPr kumimoji="1" sz="2300" kern="120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BIZ UDPゴシック" panose="020B0400000000000000" pitchFamily="50" charset="-128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rgbClr val="9696C8"/>
              </a:buClr>
              <a:buSzPct val="76000"/>
              <a:buFont typeface="Wingdings 3"/>
              <a:buChar char="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BIZ UDPゴシック" panose="020B0400000000000000" pitchFamily="50" charset="-128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BIZ UDPゴシック" panose="020B0400000000000000" pitchFamily="50" charset="-128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1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BIZ UDPゴシック" panose="020B0400000000000000" pitchFamily="50" charset="-128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1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1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1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1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E1E96"/>
              </a:buClr>
              <a:buSzPct val="76000"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）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Neo-Hookean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モデル　　　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W=C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10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(I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-3)</a:t>
            </a:r>
          </a:p>
          <a:p>
            <a:pPr marL="257175" marR="0" lvl="0" indent="-257175" algn="l" defTabSz="6858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2</a:t>
            </a:r>
            <a:r>
              <a: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）</a:t>
            </a:r>
            <a:r>
              <a:rPr kumimoji="0" lang="en-US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Mooney-Rivlin</a:t>
            </a:r>
            <a:r>
              <a: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モデル　　　</a:t>
            </a:r>
            <a:r>
              <a:rPr kumimoji="0" lang="en-US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W=C</a:t>
            </a:r>
            <a:r>
              <a:rPr kumimoji="0" lang="en-US" altLang="ja-JP" sz="16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10</a:t>
            </a:r>
            <a:r>
              <a:rPr kumimoji="0" lang="en-US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(I</a:t>
            </a:r>
            <a:r>
              <a:rPr kumimoji="0" lang="en-US" altLang="ja-JP" sz="16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r>
            <a:r>
              <a:rPr kumimoji="0" lang="en-US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-3)</a:t>
            </a:r>
            <a:r>
              <a: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＋</a:t>
            </a:r>
            <a:r>
              <a:rPr kumimoji="0" lang="en-US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C</a:t>
            </a:r>
            <a:r>
              <a:rPr kumimoji="0" lang="en-US" altLang="ja-JP" sz="16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01</a:t>
            </a:r>
            <a:r>
              <a:rPr kumimoji="0" lang="en-US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(I</a:t>
            </a:r>
            <a:r>
              <a:rPr kumimoji="0" lang="en-US" altLang="ja-JP" sz="16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2</a:t>
            </a:r>
            <a:r>
              <a:rPr kumimoji="0" lang="en-US" altLang="ja-JP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-3)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E154F093-E465-B5D1-F557-15E458F03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053" y="4250173"/>
            <a:ext cx="7973959" cy="704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marL="257175" marR="0" lvl="0" indent="-257175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３）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Mooney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高次（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JGS)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式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257175" marR="0" lvl="0" indent="-257175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　　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W=C 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10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 (I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1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-3)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＋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C 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01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 (I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2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-3)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＋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C 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11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 (I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1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-3) (I</a:t>
            </a:r>
            <a:r>
              <a:rPr kumimoji="1" lang="ja-JP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２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-3)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＋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C 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20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 (I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1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-3) </a:t>
            </a:r>
            <a:r>
              <a:rPr kumimoji="1" lang="ja-JP" altLang="en-US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２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＋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C 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30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 (I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1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-3)</a:t>
            </a:r>
            <a:r>
              <a:rPr kumimoji="1" lang="ja-JP" altLang="en-US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３</a:t>
            </a: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D309E299-EEAE-C96A-1DC2-8E3155AF4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046" y="4932018"/>
            <a:ext cx="6115050" cy="1190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marL="257175" marR="0" lvl="0" indent="-257175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４）Ｏｇｄｅｎ</a:t>
            </a:r>
          </a:p>
          <a:p>
            <a:pPr marL="257175" marR="0" lvl="0" indent="-257175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　　 Ｗ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=Σ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　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λ</a:t>
            </a:r>
            <a:r>
              <a:rPr kumimoji="1" lang="ja-JP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１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+λ</a:t>
            </a:r>
            <a:r>
              <a:rPr kumimoji="1" lang="ja-JP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２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＋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λ</a:t>
            </a:r>
            <a:r>
              <a:rPr kumimoji="1" lang="ja-JP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３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－３）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257175" marR="0" lvl="0" indent="-257175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５）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Arruda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-Boyce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257175" marR="0" lvl="0" indent="-257175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DB947E7-E80E-009E-6848-2420041670DC}"/>
              </a:ext>
            </a:extLst>
          </p:cNvPr>
          <p:cNvGrpSpPr/>
          <p:nvPr/>
        </p:nvGrpSpPr>
        <p:grpSpPr>
          <a:xfrm>
            <a:off x="2464106" y="5075699"/>
            <a:ext cx="514350" cy="709522"/>
            <a:chOff x="2934986" y="4366227"/>
            <a:chExt cx="685800" cy="946029"/>
          </a:xfrm>
        </p:grpSpPr>
        <p:sp>
          <p:nvSpPr>
            <p:cNvPr id="23" name="Rectangle 5">
              <a:extLst>
                <a:ext uri="{FF2B5EF4-FFF2-40B4-BE49-F238E27FC236}">
                  <a16:creationId xmlns:a16="http://schemas.microsoft.com/office/drawing/2014/main" id="{7DADC877-4732-D3DA-322F-2E89773223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4986" y="4366227"/>
              <a:ext cx="685800" cy="533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9pPr>
            </a:lstStyle>
            <a:p>
              <a:pPr marL="257175" marR="0" lvl="0" indent="-257175" algn="l" defTabSz="6858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μ</a:t>
              </a:r>
              <a:r>
                <a:rPr kumimoji="1" lang="en-US" altLang="ja-JP" sz="12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i</a:t>
              </a:r>
              <a:endParaRPr kumimoji="1" lang="en-US" altLang="ja-JP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682417CA-6DEC-6722-BC2D-CF930F05A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4986" y="4778856"/>
              <a:ext cx="685800" cy="533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ＭＳ Ｐゴシック" pitchFamily="50" charset="-128"/>
                </a:defRPr>
              </a:lvl9pPr>
            </a:lstStyle>
            <a:p>
              <a:pPr marL="257175" marR="0" lvl="0" indent="-257175" algn="l" defTabSz="6858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α</a:t>
              </a:r>
              <a:r>
                <a:rPr kumimoji="1" lang="en-US" altLang="ja-JP" sz="12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i</a:t>
              </a:r>
              <a:endParaRPr kumimoji="1" lang="en-US" altLang="ja-JP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6" name="Line 8">
              <a:extLst>
                <a:ext uri="{FF2B5EF4-FFF2-40B4-BE49-F238E27FC236}">
                  <a16:creationId xmlns:a16="http://schemas.microsoft.com/office/drawing/2014/main" id="{B1A86F95-88EA-DAA8-BDFE-DD1414D4E7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9230" y="4764222"/>
              <a:ext cx="38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27" name="Rectangle 7">
            <a:extLst>
              <a:ext uri="{FF2B5EF4-FFF2-40B4-BE49-F238E27FC236}">
                <a16:creationId xmlns:a16="http://schemas.microsoft.com/office/drawing/2014/main" id="{308AC26E-2346-2211-D9A8-28B1398F6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296" y="5171574"/>
            <a:ext cx="343443" cy="304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marL="257175" marR="0" lvl="0" indent="-257175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α</a:t>
            </a:r>
            <a:r>
              <a:rPr kumimoji="1" lang="en-US" altLang="ja-JP" sz="105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i</a:t>
            </a:r>
            <a:endParaRPr kumimoji="1" lang="en-US" altLang="ja-JP" sz="105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E05B275A-3CBC-25BE-F373-A5BB028E9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687" y="5160586"/>
            <a:ext cx="380761" cy="304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marL="257175" marR="0" lvl="0" indent="-257175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α</a:t>
            </a:r>
            <a:r>
              <a:rPr kumimoji="1" lang="en-US" altLang="ja-JP" sz="105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i</a:t>
            </a:r>
            <a:endParaRPr kumimoji="1" lang="en-US" altLang="ja-JP" sz="105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474D0E24-F57A-658B-66B0-260E5AE3B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8180" y="5161261"/>
            <a:ext cx="299862" cy="22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marL="257175" marR="0" lvl="0" indent="-257175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α</a:t>
            </a:r>
            <a:r>
              <a:rPr kumimoji="1" lang="en-US" altLang="ja-JP" sz="105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i</a:t>
            </a:r>
            <a:endParaRPr kumimoji="1" lang="en-US" altLang="ja-JP" sz="105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103426" name="Picture 2">
            <a:extLst>
              <a:ext uri="{FF2B5EF4-FFF2-40B4-BE49-F238E27FC236}">
                <a16:creationId xmlns:a16="http://schemas.microsoft.com/office/drawing/2014/main" id="{EA24180A-4A83-8E38-3B25-9F6445AAC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462" y="4559139"/>
            <a:ext cx="2094649" cy="165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C5C5129C-D021-2E04-2CF0-8A07C923F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295" y="5766952"/>
            <a:ext cx="6133139" cy="65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AE998D2-6DF7-F354-4BFB-F99954E1F8AC}"/>
              </a:ext>
            </a:extLst>
          </p:cNvPr>
          <p:cNvSpPr txBox="1"/>
          <p:nvPr/>
        </p:nvSpPr>
        <p:spPr>
          <a:xfrm>
            <a:off x="11051305" y="5609726"/>
            <a:ext cx="452284" cy="284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λ</a:t>
            </a:r>
            <a:r>
              <a:rPr kumimoji="1" lang="ja-JP" altLang="en-US" sz="1100" b="0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１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0A2A186-857C-8B2F-4171-3441775A7199}"/>
              </a:ext>
            </a:extLst>
          </p:cNvPr>
          <p:cNvSpPr txBox="1"/>
          <p:nvPr/>
        </p:nvSpPr>
        <p:spPr>
          <a:xfrm>
            <a:off x="9639006" y="5960649"/>
            <a:ext cx="452284" cy="284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λ</a:t>
            </a:r>
            <a:r>
              <a:rPr kumimoji="1" lang="en-US" altLang="ja-JP" sz="1100" b="0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2</a:t>
            </a:r>
            <a:endParaRPr kumimoji="1" lang="ja-JP" altLang="en-US" sz="1100" b="0" i="0" u="none" strike="noStrike" kern="1200" cap="none" spc="0" normalizeH="0" baseline="-2500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E792F66-6F8F-08D3-B673-25DEF1CC9124}"/>
              </a:ext>
            </a:extLst>
          </p:cNvPr>
          <p:cNvSpPr txBox="1"/>
          <p:nvPr/>
        </p:nvSpPr>
        <p:spPr>
          <a:xfrm>
            <a:off x="9971313" y="4546343"/>
            <a:ext cx="452284" cy="284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λ</a:t>
            </a:r>
            <a:r>
              <a:rPr kumimoji="1" lang="en-US" altLang="ja-JP" sz="1100" b="0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3</a:t>
            </a:r>
            <a:endParaRPr kumimoji="1" lang="ja-JP" altLang="en-US" sz="1100" b="0" i="0" u="none" strike="noStrike" kern="1200" cap="none" spc="0" normalizeH="0" baseline="-2500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999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31B3650-4384-4D96-97D2-C31492B34845}"/>
              </a:ext>
            </a:extLst>
          </p:cNvPr>
          <p:cNvSpPr txBox="1"/>
          <p:nvPr/>
        </p:nvSpPr>
        <p:spPr>
          <a:xfrm>
            <a:off x="2006241" y="994412"/>
            <a:ext cx="58179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ゴムは、そのままのヤング率で定義しませんが</a:t>
            </a:r>
            <a:endParaRPr lang="en-US" altLang="ja-JP" sz="1400" b="1" dirty="0">
              <a:solidFill>
                <a:prstClr val="black"/>
              </a:solidFill>
              <a:latin typeface="Gill Sans MT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8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　</a:t>
            </a:r>
            <a:endParaRPr lang="en-US" altLang="ja-JP" sz="800" dirty="0">
              <a:solidFill>
                <a:prstClr val="black"/>
              </a:solidFill>
              <a:latin typeface="Gill Sans MT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14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　　　　　　</a:t>
            </a:r>
            <a:r>
              <a:rPr lang="ja-JP" altLang="en-US" sz="1600" b="1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ヤング率</a:t>
            </a:r>
            <a:r>
              <a:rPr lang="en-US" altLang="ja-JP" sz="1600" b="1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E</a:t>
            </a:r>
            <a:r>
              <a:rPr lang="ja-JP" altLang="en-US" sz="1600" b="1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＝６</a:t>
            </a:r>
            <a:r>
              <a:rPr lang="en-US" altLang="ja-JP" sz="1600" b="1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×C10</a:t>
            </a:r>
            <a:r>
              <a:rPr lang="ja-JP" altLang="en-US" sz="1600" b="1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　の関係から</a:t>
            </a:r>
            <a:endParaRPr lang="en-US" altLang="ja-JP" sz="1600" b="1" dirty="0">
              <a:solidFill>
                <a:prstClr val="black"/>
              </a:solidFill>
              <a:latin typeface="Gill Sans MT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1600" b="1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　　　　　　　</a:t>
            </a:r>
            <a:r>
              <a:rPr lang="ja-JP" altLang="en-US" sz="11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最も簡単なネオフック関数</a:t>
            </a:r>
            <a:r>
              <a:rPr lang="ja-JP" altLang="en-US" sz="14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　</a:t>
            </a:r>
            <a:r>
              <a:rPr lang="en-US" altLang="ja-JP" sz="16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W=C10</a:t>
            </a:r>
            <a:r>
              <a:rPr lang="ja-JP" altLang="en-US" sz="16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（</a:t>
            </a:r>
            <a:r>
              <a:rPr lang="en-US" altLang="ja-JP" sz="16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I1-3)</a:t>
            </a:r>
            <a:r>
              <a:rPr lang="ja-JP" altLang="en-US" sz="16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　</a:t>
            </a:r>
            <a:r>
              <a:rPr lang="ja-JP" altLang="en-US" sz="14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で表される。</a:t>
            </a:r>
            <a:endParaRPr lang="en-US" altLang="ja-JP" sz="1400" dirty="0">
              <a:solidFill>
                <a:prstClr val="black"/>
              </a:solidFill>
              <a:latin typeface="Gill Sans MT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8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　</a:t>
            </a:r>
            <a:endParaRPr lang="en-US" altLang="ja-JP" sz="800" dirty="0">
              <a:solidFill>
                <a:prstClr val="black"/>
              </a:solidFill>
              <a:latin typeface="Gill Sans MT"/>
              <a:ea typeface="ＭＳ Ｐゴシック" panose="020B0600070205080204" pitchFamily="50" charset="-128"/>
            </a:endParaRPr>
          </a:p>
          <a:p>
            <a:pPr defTabSz="685800">
              <a:defRPr/>
            </a:pPr>
            <a:r>
              <a:rPr lang="ja-JP" altLang="en-US" sz="14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　単軸試験から</a:t>
            </a:r>
            <a:r>
              <a:rPr lang="ja-JP" altLang="en-US" sz="1600" dirty="0">
                <a:solidFill>
                  <a:srgbClr val="0070C0"/>
                </a:solidFill>
                <a:latin typeface="Gill Sans MT"/>
                <a:ea typeface="ＭＳ Ｐゴシック" panose="020B0600070205080204" pitchFamily="50" charset="-128"/>
              </a:rPr>
              <a:t>正確なヤング率を求めること</a:t>
            </a:r>
            <a:r>
              <a:rPr lang="ja-JP" altLang="en-US" sz="1600" dirty="0">
                <a:solidFill>
                  <a:prstClr val="black"/>
                </a:solidFill>
                <a:latin typeface="Gill Sans MT"/>
                <a:ea typeface="ＭＳ Ｐゴシック" panose="020B0600070205080204" pitchFamily="50" charset="-128"/>
              </a:rPr>
              <a:t>。</a:t>
            </a:r>
            <a:endParaRPr lang="en-US" altLang="ja-JP" sz="1600" dirty="0">
              <a:solidFill>
                <a:prstClr val="black"/>
              </a:solidFill>
              <a:latin typeface="Gill Sans MT"/>
              <a:ea typeface="ＭＳ Ｐゴシック" panose="020B0600070205080204" pitchFamily="50" charset="-128"/>
            </a:endParaRPr>
          </a:p>
        </p:txBody>
      </p:sp>
      <p:pic>
        <p:nvPicPr>
          <p:cNvPr id="21" name="図 20" descr="Image9.png">
            <a:extLst>
              <a:ext uri="{FF2B5EF4-FFF2-40B4-BE49-F238E27FC236}">
                <a16:creationId xmlns:a16="http://schemas.microsoft.com/office/drawing/2014/main" id="{DD144589-3E03-4DE6-97BC-54F5B459A30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9560" y="1422039"/>
            <a:ext cx="1977918" cy="1080120"/>
          </a:xfrm>
          <a:prstGeom prst="rect">
            <a:avLst/>
          </a:prstGeom>
        </p:spPr>
      </p:pic>
      <p:pic>
        <p:nvPicPr>
          <p:cNvPr id="22" name="コンテンツ プレースホルダ 3" descr="Image7.png">
            <a:extLst>
              <a:ext uri="{FF2B5EF4-FFF2-40B4-BE49-F238E27FC236}">
                <a16:creationId xmlns:a16="http://schemas.microsoft.com/office/drawing/2014/main" id="{36C0312D-8084-461B-AEA0-AC361918D74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935204" y="1660104"/>
            <a:ext cx="1339050" cy="72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右矢印 24">
            <a:extLst>
              <a:ext uri="{FF2B5EF4-FFF2-40B4-BE49-F238E27FC236}">
                <a16:creationId xmlns:a16="http://schemas.microsoft.com/office/drawing/2014/main" id="{E024CAC0-BCD9-478F-8BCC-10019AE02CA6}"/>
              </a:ext>
            </a:extLst>
          </p:cNvPr>
          <p:cNvSpPr/>
          <p:nvPr/>
        </p:nvSpPr>
        <p:spPr>
          <a:xfrm>
            <a:off x="8328133" y="2007231"/>
            <a:ext cx="254562" cy="246740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ja-JP" altLang="en-US" sz="1350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B5F6783-7CC6-4574-B717-E357E913896C}"/>
              </a:ext>
            </a:extLst>
          </p:cNvPr>
          <p:cNvSpPr txBox="1"/>
          <p:nvPr/>
        </p:nvSpPr>
        <p:spPr>
          <a:xfrm>
            <a:off x="7009241" y="1344559"/>
            <a:ext cx="116025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ja-JP" altLang="en-US" sz="1350" u="sng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短冊試験</a:t>
            </a: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00ED4DEC-DC0A-45D6-93F2-B1E3AD0EB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2470247"/>
            <a:ext cx="3850734" cy="258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角丸四角形 19">
            <a:extLst>
              <a:ext uri="{FF2B5EF4-FFF2-40B4-BE49-F238E27FC236}">
                <a16:creationId xmlns:a16="http://schemas.microsoft.com/office/drawing/2014/main" id="{53C17244-8D5D-4A1F-9542-812D5D2D6F45}"/>
              </a:ext>
            </a:extLst>
          </p:cNvPr>
          <p:cNvSpPr/>
          <p:nvPr/>
        </p:nvSpPr>
        <p:spPr>
          <a:xfrm>
            <a:off x="6574432" y="3412262"/>
            <a:ext cx="3798384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6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１回目と２回目は大きく異なり、</a:t>
            </a:r>
            <a:endParaRPr lang="en-US" altLang="ja-JP" sz="16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6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２回目と３回目は少し異なります。</a:t>
            </a:r>
            <a:endParaRPr lang="en-US" altLang="ja-JP" sz="16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endParaRPr lang="en-US" altLang="ja-JP" sz="900" dirty="0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600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３回目以降はほぼ重なります。</a:t>
            </a:r>
            <a:endParaRPr lang="en-US" altLang="ja-JP" sz="1600" dirty="0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7" name="角丸四角形吹き出し 24">
            <a:extLst>
              <a:ext uri="{FF2B5EF4-FFF2-40B4-BE49-F238E27FC236}">
                <a16:creationId xmlns:a16="http://schemas.microsoft.com/office/drawing/2014/main" id="{914D524E-977E-43F4-BF17-DFC357284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3519" y="2528248"/>
            <a:ext cx="1051644" cy="425976"/>
          </a:xfrm>
          <a:prstGeom prst="wedgeRoundRectCallout">
            <a:avLst>
              <a:gd name="adj1" fmla="val -62924"/>
              <a:gd name="adj2" fmla="val 162017"/>
              <a:gd name="adj3" fmla="val 16667"/>
            </a:avLst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２、３回目データ</a:t>
            </a:r>
            <a:endParaRPr lang="en-US" altLang="ja-JP" sz="9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ほぼ同等</a:t>
            </a:r>
          </a:p>
        </p:txBody>
      </p:sp>
      <p:sp>
        <p:nvSpPr>
          <p:cNvPr id="28" name="角丸四角形吹き出し 24">
            <a:extLst>
              <a:ext uri="{FF2B5EF4-FFF2-40B4-BE49-F238E27FC236}">
                <a16:creationId xmlns:a16="http://schemas.microsoft.com/office/drawing/2014/main" id="{94FF7C91-8F11-41C6-9682-2363A3105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6545" y="3164995"/>
            <a:ext cx="819632" cy="278936"/>
          </a:xfrm>
          <a:prstGeom prst="wedgeRoundRectCallout">
            <a:avLst>
              <a:gd name="adj1" fmla="val 40326"/>
              <a:gd name="adj2" fmla="val 109487"/>
              <a:gd name="adj3" fmla="val 16667"/>
            </a:avLst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１回目データ</a:t>
            </a:r>
            <a:endParaRPr lang="en-US" altLang="ja-JP" sz="9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9" name="角丸四角形 13">
            <a:extLst>
              <a:ext uri="{FF2B5EF4-FFF2-40B4-BE49-F238E27FC236}">
                <a16:creationId xmlns:a16="http://schemas.microsoft.com/office/drawing/2014/main" id="{73632895-1BE8-4A83-8DAC-A16655A349B1}"/>
              </a:ext>
            </a:extLst>
          </p:cNvPr>
          <p:cNvSpPr/>
          <p:nvPr/>
        </p:nvSpPr>
        <p:spPr>
          <a:xfrm>
            <a:off x="557047" y="5197896"/>
            <a:ext cx="11414235" cy="111421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4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ゴムの３回の伸張データは、上記のように安定性から　“</a:t>
            </a:r>
            <a:r>
              <a:rPr lang="ja-JP" altLang="en-US" sz="16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３回目のデータと</a:t>
            </a:r>
            <a:r>
              <a:rPr lang="en-US" altLang="ja-JP" sz="16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JIS</a:t>
            </a:r>
            <a:r>
              <a:rPr lang="ja-JP" altLang="en-US" sz="16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では規定”しています。</a:t>
            </a:r>
            <a:endParaRPr lang="en-US" altLang="ja-JP" sz="16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sz="16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しかし、それだけでは解析に使うことが難しいです。</a:t>
            </a:r>
            <a:r>
              <a:rPr lang="en-US" altLang="ja-JP" sz="16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</a:t>
            </a:r>
            <a:r>
              <a:rPr lang="en-US" altLang="ja-JP" sz="16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JIS</a:t>
            </a:r>
            <a:r>
              <a:rPr lang="ja-JP" altLang="en-US" sz="16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は解析用に定義されていません。</a:t>
            </a:r>
            <a:endParaRPr lang="en-US" altLang="ja-JP" sz="1600" dirty="0">
              <a:solidFill>
                <a:srgbClr val="C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685800">
              <a:defRPr/>
            </a:pPr>
            <a:r>
              <a:rPr lang="ja-JP" altLang="en-US" b="1" dirty="0">
                <a:solidFill>
                  <a:srgbClr val="0000CC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シールのように１階で組付けてしまうものは１回目、防振ゴムのように繰り返し使用するものは３回目特性を使用。</a:t>
            </a:r>
            <a:endParaRPr lang="en-US" altLang="ja-JP" b="1" dirty="0">
              <a:solidFill>
                <a:srgbClr val="0000CC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E595BD10-DAE0-4AE3-B510-A1F679C96683}"/>
              </a:ext>
            </a:extLst>
          </p:cNvPr>
          <p:cNvSpPr txBox="1">
            <a:spLocks/>
          </p:cNvSpPr>
          <p:nvPr/>
        </p:nvSpPr>
        <p:spPr>
          <a:xfrm>
            <a:off x="1981200" y="396794"/>
            <a:ext cx="8229600" cy="511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>
                <a:solidFill>
                  <a:schemeClr val="tx1"/>
                </a:solidFill>
                <a:latin typeface="Yu Gothic Medium" panose="020B0500000000000000" pitchFamily="50" charset="-128"/>
                <a:ea typeface="Yu Gothic Medium" panose="020B0500000000000000" pitchFamily="50" charset="-128"/>
                <a:cs typeface="+mj-cs"/>
              </a:defRPr>
            </a:lvl1pPr>
          </a:lstStyle>
          <a:p>
            <a:pPr algn="ctr">
              <a:defRPr/>
            </a:pPr>
            <a:r>
              <a:rPr lang="ja-JP" altLang="en-US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１．ゴム特性の基本知識</a:t>
            </a:r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4D4582A-B7B0-43D3-A3C9-164AC1C29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F80CAFD-946F-4EEE-A29E-6B23E0DFF986}" type="slidenum">
              <a:rPr lang="ja-JP" altLang="en-US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4</a:t>
            </a:fld>
            <a:endParaRPr lang="ja-JP" alt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882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F9F951E9-EC75-4419-936A-BB4149996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7305" y="2832974"/>
            <a:ext cx="2687021" cy="1649116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31B3650-4384-4D96-97D2-C31492B34845}"/>
              </a:ext>
            </a:extLst>
          </p:cNvPr>
          <p:cNvSpPr txBox="1"/>
          <p:nvPr/>
        </p:nvSpPr>
        <p:spPr>
          <a:xfrm>
            <a:off x="177441" y="1170456"/>
            <a:ext cx="58179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ゴムは、そのままのヤング率で定義しませんが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　</a:t>
            </a: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　　　　　　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ヤング率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E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＝６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×C10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　の関係から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　　　　　　　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最も簡単なネオフック関数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W=C10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（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I1-3)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で表される。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　</a:t>
            </a: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　単軸試験から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正確なヤング率を求めること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ＭＳ Ｐゴシック" panose="020B0600070205080204" pitchFamily="50" charset="-128"/>
                <a:cs typeface="+mn-cs"/>
              </a:rPr>
              <a:t>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21" name="図 20" descr="Image9.png">
            <a:extLst>
              <a:ext uri="{FF2B5EF4-FFF2-40B4-BE49-F238E27FC236}">
                <a16:creationId xmlns:a16="http://schemas.microsoft.com/office/drawing/2014/main" id="{DD144589-3E03-4DE6-97BC-54F5B459A3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65" y="3086763"/>
            <a:ext cx="1977918" cy="1080120"/>
          </a:xfrm>
          <a:prstGeom prst="rect">
            <a:avLst/>
          </a:prstGeom>
        </p:spPr>
      </p:pic>
      <p:pic>
        <p:nvPicPr>
          <p:cNvPr id="22" name="コンテンツ プレースホルダ 3" descr="Image7.png">
            <a:extLst>
              <a:ext uri="{FF2B5EF4-FFF2-40B4-BE49-F238E27FC236}">
                <a16:creationId xmlns:a16="http://schemas.microsoft.com/office/drawing/2014/main" id="{36C0312D-8084-461B-AEA0-AC361918D74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680155" y="2099621"/>
            <a:ext cx="1339050" cy="72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右矢印 24">
            <a:extLst>
              <a:ext uri="{FF2B5EF4-FFF2-40B4-BE49-F238E27FC236}">
                <a16:creationId xmlns:a16="http://schemas.microsoft.com/office/drawing/2014/main" id="{E024CAC0-BCD9-478F-8BCC-10019AE02CA6}"/>
              </a:ext>
            </a:extLst>
          </p:cNvPr>
          <p:cNvSpPr/>
          <p:nvPr/>
        </p:nvSpPr>
        <p:spPr>
          <a:xfrm rot="2640382">
            <a:off x="5803323" y="2774968"/>
            <a:ext cx="254562" cy="246740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B5F6783-7CC6-4574-B717-E357E913896C}"/>
              </a:ext>
            </a:extLst>
          </p:cNvPr>
          <p:cNvSpPr txBox="1"/>
          <p:nvPr/>
        </p:nvSpPr>
        <p:spPr>
          <a:xfrm>
            <a:off x="5233666" y="1767916"/>
            <a:ext cx="116025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5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短冊試験</a:t>
            </a: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00ED4DEC-DC0A-45D6-93F2-B1E3AD0EB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68" y="2646291"/>
            <a:ext cx="3850734" cy="258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角丸四角形 19">
            <a:extLst>
              <a:ext uri="{FF2B5EF4-FFF2-40B4-BE49-F238E27FC236}">
                <a16:creationId xmlns:a16="http://schemas.microsoft.com/office/drawing/2014/main" id="{53C17244-8D5D-4A1F-9542-812D5D2D6F45}"/>
              </a:ext>
            </a:extLst>
          </p:cNvPr>
          <p:cNvSpPr/>
          <p:nvPr/>
        </p:nvSpPr>
        <p:spPr>
          <a:xfrm>
            <a:off x="3966155" y="4308640"/>
            <a:ext cx="3504798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１回目と２回目は大きく異なり、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２回目と３回目は少し異なります。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9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３回目以降はほぼ重なります。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7" name="角丸四角形吹き出し 24">
            <a:extLst>
              <a:ext uri="{FF2B5EF4-FFF2-40B4-BE49-F238E27FC236}">
                <a16:creationId xmlns:a16="http://schemas.microsoft.com/office/drawing/2014/main" id="{914D524E-977E-43F4-BF17-DFC357284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4719" y="2704292"/>
            <a:ext cx="1051644" cy="425976"/>
          </a:xfrm>
          <a:prstGeom prst="wedgeRoundRectCallout">
            <a:avLst>
              <a:gd name="adj1" fmla="val -62924"/>
              <a:gd name="adj2" fmla="val 162017"/>
              <a:gd name="adj3" fmla="val 16667"/>
            </a:avLst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２、３回目データ</a:t>
            </a:r>
            <a:endParaRPr kumimoji="1" lang="en-US" altLang="ja-JP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ほぼ同等</a:t>
            </a:r>
          </a:p>
        </p:txBody>
      </p:sp>
      <p:sp>
        <p:nvSpPr>
          <p:cNvPr id="28" name="角丸四角形吹き出し 24">
            <a:extLst>
              <a:ext uri="{FF2B5EF4-FFF2-40B4-BE49-F238E27FC236}">
                <a16:creationId xmlns:a16="http://schemas.microsoft.com/office/drawing/2014/main" id="{94FF7C91-8F11-41C6-9682-2363A3105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745" y="3341039"/>
            <a:ext cx="819632" cy="278936"/>
          </a:xfrm>
          <a:prstGeom prst="wedgeRoundRectCallout">
            <a:avLst>
              <a:gd name="adj1" fmla="val 40326"/>
              <a:gd name="adj2" fmla="val 109487"/>
              <a:gd name="adj3" fmla="val 16667"/>
            </a:avLst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１回目データ</a:t>
            </a:r>
            <a:endParaRPr kumimoji="1" lang="en-US" altLang="ja-JP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9" name="角丸四角形 13">
            <a:extLst>
              <a:ext uri="{FF2B5EF4-FFF2-40B4-BE49-F238E27FC236}">
                <a16:creationId xmlns:a16="http://schemas.microsoft.com/office/drawing/2014/main" id="{73632895-1BE8-4A83-8DAC-A16655A349B1}"/>
              </a:ext>
            </a:extLst>
          </p:cNvPr>
          <p:cNvSpPr/>
          <p:nvPr/>
        </p:nvSpPr>
        <p:spPr>
          <a:xfrm>
            <a:off x="1953569" y="5517547"/>
            <a:ext cx="8284862" cy="7945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ゴムの３回の伸張データは、上記のように安定性から　“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３回目のデータと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JIS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では規定”しています。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しかし、それだけでは解析に使うことが難しいです。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/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JIS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は解析用に定義されていません。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E595BD10-DAE0-4AE3-B510-A1F679C96683}"/>
              </a:ext>
            </a:extLst>
          </p:cNvPr>
          <p:cNvSpPr txBox="1">
            <a:spLocks/>
          </p:cNvSpPr>
          <p:nvPr/>
        </p:nvSpPr>
        <p:spPr>
          <a:xfrm>
            <a:off x="1272205" y="261918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>
                <a:solidFill>
                  <a:schemeClr val="tx1"/>
                </a:solidFill>
                <a:latin typeface="Yu Gothic Medium" panose="020B0500000000000000" pitchFamily="50" charset="-128"/>
                <a:ea typeface="Yu Gothic Medium" panose="020B0500000000000000" pitchFamily="50" charset="-128"/>
                <a:cs typeface="+mj-cs"/>
              </a:defRPr>
            </a:lvl1pPr>
          </a:lstStyle>
          <a:p>
            <a:r>
              <a:rPr kumimoji="1" lang="ja-JP" altLang="en-US" dirty="0"/>
              <a:t>２．測定時にへたりを考慮する必要がある。</a:t>
            </a:r>
            <a:endParaRPr kumimoji="1" lang="en-US" altLang="ja-JP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5F8626F-2CDF-4A8E-BC83-A7998CAF1D22}"/>
              </a:ext>
            </a:extLst>
          </p:cNvPr>
          <p:cNvSpPr txBox="1"/>
          <p:nvPr/>
        </p:nvSpPr>
        <p:spPr>
          <a:xfrm>
            <a:off x="7533658" y="878580"/>
            <a:ext cx="3134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メイリオ" pitchFamily="50" charset="-128"/>
              </a:rPr>
              <a:t>単軸試験手順：重要ポイント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14D866-F0EE-4460-B46A-E538CACBEECF}"/>
              </a:ext>
            </a:extLst>
          </p:cNvPr>
          <p:cNvSpPr/>
          <p:nvPr/>
        </p:nvSpPr>
        <p:spPr>
          <a:xfrm>
            <a:off x="8252937" y="1570539"/>
            <a:ext cx="756084" cy="2700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35BF126-789C-45F0-8B6C-2D83AF524203}"/>
              </a:ext>
            </a:extLst>
          </p:cNvPr>
          <p:cNvSpPr/>
          <p:nvPr/>
        </p:nvSpPr>
        <p:spPr>
          <a:xfrm>
            <a:off x="8252937" y="2650659"/>
            <a:ext cx="756084" cy="2700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4EC8E5-0CE4-4B61-AA9B-797697C38EA7}"/>
              </a:ext>
            </a:extLst>
          </p:cNvPr>
          <p:cNvSpPr/>
          <p:nvPr/>
        </p:nvSpPr>
        <p:spPr>
          <a:xfrm>
            <a:off x="8576973" y="1840569"/>
            <a:ext cx="108012" cy="81009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下矢印 23">
            <a:extLst>
              <a:ext uri="{FF2B5EF4-FFF2-40B4-BE49-F238E27FC236}">
                <a16:creationId xmlns:a16="http://schemas.microsoft.com/office/drawing/2014/main" id="{981F2CDA-CCD3-415E-9D24-9289F46D4038}"/>
              </a:ext>
            </a:extLst>
          </p:cNvPr>
          <p:cNvSpPr/>
          <p:nvPr/>
        </p:nvSpPr>
        <p:spPr>
          <a:xfrm flipV="1">
            <a:off x="8468961" y="1294285"/>
            <a:ext cx="324036" cy="243027"/>
          </a:xfrm>
          <a:prstGeom prst="down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7886441-7AD5-4218-B93C-6C32A6071C53}"/>
              </a:ext>
            </a:extLst>
          </p:cNvPr>
          <p:cNvCxnSpPr/>
          <p:nvPr/>
        </p:nvCxnSpPr>
        <p:spPr>
          <a:xfrm flipH="1" flipV="1">
            <a:off x="8630979" y="2245615"/>
            <a:ext cx="378042" cy="81009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454E425-02EE-42D8-85F1-33F04A2A99B2}"/>
              </a:ext>
            </a:extLst>
          </p:cNvPr>
          <p:cNvSpPr txBox="1"/>
          <p:nvPr/>
        </p:nvSpPr>
        <p:spPr>
          <a:xfrm>
            <a:off x="9027063" y="2277981"/>
            <a:ext cx="11027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短冊</a:t>
            </a:r>
            <a:endParaRPr kumimoji="1" lang="en-US" altLang="ja-JP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</a:t>
            </a:r>
            <a:r>
              <a:rPr kumimoji="1" lang="en-US" altLang="ja-JP" sz="8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※</a:t>
            </a:r>
            <a:r>
              <a:rPr kumimoji="1" lang="ja-JP" altLang="en-US" sz="8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ダンベルより</a:t>
            </a:r>
            <a:endParaRPr kumimoji="1" lang="en-US" altLang="ja-JP" sz="8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　　短冊推奨</a:t>
            </a: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FEDFF759-DC34-4DF6-B687-D206E1E8BA56}"/>
              </a:ext>
            </a:extLst>
          </p:cNvPr>
          <p:cNvCxnSpPr/>
          <p:nvPr/>
        </p:nvCxnSpPr>
        <p:spPr>
          <a:xfrm flipV="1">
            <a:off x="8397346" y="1832334"/>
            <a:ext cx="0" cy="8100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DD02A29-AF9C-4892-AFB2-096CBC02BC84}"/>
              </a:ext>
            </a:extLst>
          </p:cNvPr>
          <p:cNvSpPr txBox="1"/>
          <p:nvPr/>
        </p:nvSpPr>
        <p:spPr>
          <a:xfrm>
            <a:off x="8202473" y="2147619"/>
            <a:ext cx="2888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A</a:t>
            </a:r>
            <a:endParaRPr kumimoji="1" lang="ja-JP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14DA1B3-09EA-4EA0-842C-41DB1B6670AD}"/>
              </a:ext>
            </a:extLst>
          </p:cNvPr>
          <p:cNvCxnSpPr>
            <a:cxnSpLocks/>
          </p:cNvCxnSpPr>
          <p:nvPr/>
        </p:nvCxnSpPr>
        <p:spPr>
          <a:xfrm>
            <a:off x="9593358" y="2424618"/>
            <a:ext cx="946223" cy="27698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80930071-C479-4365-90F7-DB333E1FA2CD}"/>
              </a:ext>
            </a:extLst>
          </p:cNvPr>
          <p:cNvGrpSpPr/>
          <p:nvPr/>
        </p:nvGrpSpPr>
        <p:grpSpPr>
          <a:xfrm>
            <a:off x="10249857" y="1665966"/>
            <a:ext cx="418280" cy="1264855"/>
            <a:chOff x="3790038" y="1905851"/>
            <a:chExt cx="557706" cy="1686473"/>
          </a:xfrm>
        </p:grpSpPr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CCE00DDC-AFEB-4C45-8A81-E111E2F354CE}"/>
                </a:ext>
              </a:extLst>
            </p:cNvPr>
            <p:cNvGrpSpPr/>
            <p:nvPr/>
          </p:nvGrpSpPr>
          <p:grpSpPr>
            <a:xfrm>
              <a:off x="3790038" y="1905851"/>
              <a:ext cx="557706" cy="1686473"/>
              <a:chOff x="3790038" y="1905851"/>
              <a:chExt cx="557706" cy="1686473"/>
            </a:xfrm>
          </p:grpSpPr>
          <p:sp>
            <p:nvSpPr>
              <p:cNvPr id="32" name="フリーフォーム 34">
                <a:extLst>
                  <a:ext uri="{FF2B5EF4-FFF2-40B4-BE49-F238E27FC236}">
                    <a16:creationId xmlns:a16="http://schemas.microsoft.com/office/drawing/2014/main" id="{335F6DBF-ACC3-4B15-AD6E-D34A44EB6DFC}"/>
                  </a:ext>
                </a:extLst>
              </p:cNvPr>
              <p:cNvSpPr/>
              <p:nvPr/>
            </p:nvSpPr>
            <p:spPr>
              <a:xfrm>
                <a:off x="3944180" y="2110154"/>
                <a:ext cx="269043" cy="1252024"/>
              </a:xfrm>
              <a:custGeom>
                <a:avLst/>
                <a:gdLst>
                  <a:gd name="connsiteX0" fmla="*/ 8842 w 269043"/>
                  <a:gd name="connsiteY0" fmla="*/ 0 h 1252024"/>
                  <a:gd name="connsiteX1" fmla="*/ 22909 w 269043"/>
                  <a:gd name="connsiteY1" fmla="*/ 253218 h 1252024"/>
                  <a:gd name="connsiteX2" fmla="*/ 205789 w 269043"/>
                  <a:gd name="connsiteY2" fmla="*/ 492369 h 1252024"/>
                  <a:gd name="connsiteX3" fmla="*/ 262060 w 269043"/>
                  <a:gd name="connsiteY3" fmla="*/ 731520 h 1252024"/>
                  <a:gd name="connsiteX4" fmla="*/ 65112 w 269043"/>
                  <a:gd name="connsiteY4" fmla="*/ 1012874 h 1252024"/>
                  <a:gd name="connsiteX5" fmla="*/ 65112 w 269043"/>
                  <a:gd name="connsiteY5" fmla="*/ 1252024 h 1252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9043" h="1252024">
                    <a:moveTo>
                      <a:pt x="8842" y="0"/>
                    </a:moveTo>
                    <a:cubicBezTo>
                      <a:pt x="-537" y="85578"/>
                      <a:pt x="-9915" y="171157"/>
                      <a:pt x="22909" y="253218"/>
                    </a:cubicBezTo>
                    <a:cubicBezTo>
                      <a:pt x="55733" y="335279"/>
                      <a:pt x="165931" y="412652"/>
                      <a:pt x="205789" y="492369"/>
                    </a:cubicBezTo>
                    <a:cubicBezTo>
                      <a:pt x="245647" y="572086"/>
                      <a:pt x="285506" y="644769"/>
                      <a:pt x="262060" y="731520"/>
                    </a:cubicBezTo>
                    <a:cubicBezTo>
                      <a:pt x="238614" y="818271"/>
                      <a:pt x="97937" y="926123"/>
                      <a:pt x="65112" y="1012874"/>
                    </a:cubicBezTo>
                    <a:cubicBezTo>
                      <a:pt x="32287" y="1099625"/>
                      <a:pt x="48699" y="1175824"/>
                      <a:pt x="65112" y="1252024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33" name="フリーフォーム 35">
                <a:extLst>
                  <a:ext uri="{FF2B5EF4-FFF2-40B4-BE49-F238E27FC236}">
                    <a16:creationId xmlns:a16="http://schemas.microsoft.com/office/drawing/2014/main" id="{562C4CA0-CAD1-408B-9E9A-1D4A60C0A9F3}"/>
                  </a:ext>
                </a:extLst>
              </p:cNvPr>
              <p:cNvSpPr/>
              <p:nvPr/>
            </p:nvSpPr>
            <p:spPr>
              <a:xfrm>
                <a:off x="4078701" y="2110154"/>
                <a:ext cx="269043" cy="1252024"/>
              </a:xfrm>
              <a:custGeom>
                <a:avLst/>
                <a:gdLst>
                  <a:gd name="connsiteX0" fmla="*/ 8842 w 269043"/>
                  <a:gd name="connsiteY0" fmla="*/ 0 h 1252024"/>
                  <a:gd name="connsiteX1" fmla="*/ 22909 w 269043"/>
                  <a:gd name="connsiteY1" fmla="*/ 253218 h 1252024"/>
                  <a:gd name="connsiteX2" fmla="*/ 205789 w 269043"/>
                  <a:gd name="connsiteY2" fmla="*/ 492369 h 1252024"/>
                  <a:gd name="connsiteX3" fmla="*/ 262060 w 269043"/>
                  <a:gd name="connsiteY3" fmla="*/ 731520 h 1252024"/>
                  <a:gd name="connsiteX4" fmla="*/ 65112 w 269043"/>
                  <a:gd name="connsiteY4" fmla="*/ 1012874 h 1252024"/>
                  <a:gd name="connsiteX5" fmla="*/ 65112 w 269043"/>
                  <a:gd name="connsiteY5" fmla="*/ 1252024 h 1252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9043" h="1252024">
                    <a:moveTo>
                      <a:pt x="8842" y="0"/>
                    </a:moveTo>
                    <a:cubicBezTo>
                      <a:pt x="-537" y="85578"/>
                      <a:pt x="-9915" y="171157"/>
                      <a:pt x="22909" y="253218"/>
                    </a:cubicBezTo>
                    <a:cubicBezTo>
                      <a:pt x="55733" y="335279"/>
                      <a:pt x="165931" y="412652"/>
                      <a:pt x="205789" y="492369"/>
                    </a:cubicBezTo>
                    <a:cubicBezTo>
                      <a:pt x="245647" y="572086"/>
                      <a:pt x="285506" y="644769"/>
                      <a:pt x="262060" y="731520"/>
                    </a:cubicBezTo>
                    <a:cubicBezTo>
                      <a:pt x="238614" y="818271"/>
                      <a:pt x="97937" y="926123"/>
                      <a:pt x="65112" y="1012874"/>
                    </a:cubicBezTo>
                    <a:cubicBezTo>
                      <a:pt x="32287" y="1099625"/>
                      <a:pt x="48699" y="1175824"/>
                      <a:pt x="65112" y="1252024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836AA51D-673A-4D7E-A67E-3AD63EEB0909}"/>
                  </a:ext>
                </a:extLst>
              </p:cNvPr>
              <p:cNvSpPr/>
              <p:nvPr/>
            </p:nvSpPr>
            <p:spPr>
              <a:xfrm>
                <a:off x="3790038" y="1905851"/>
                <a:ext cx="154142" cy="42038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A30C1448-A2BD-40F7-BE57-C16433178F2E}"/>
                  </a:ext>
                </a:extLst>
              </p:cNvPr>
              <p:cNvSpPr/>
              <p:nvPr/>
            </p:nvSpPr>
            <p:spPr>
              <a:xfrm>
                <a:off x="4078701" y="1916832"/>
                <a:ext cx="154142" cy="42038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CE7E1A85-5139-4BE1-82CF-0B05569ABEC2}"/>
                  </a:ext>
                </a:extLst>
              </p:cNvPr>
              <p:cNvSpPr/>
              <p:nvPr/>
            </p:nvSpPr>
            <p:spPr>
              <a:xfrm>
                <a:off x="3846308" y="3171943"/>
                <a:ext cx="154142" cy="42038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37" name="正方形/長方形 36">
                <a:extLst>
                  <a:ext uri="{FF2B5EF4-FFF2-40B4-BE49-F238E27FC236}">
                    <a16:creationId xmlns:a16="http://schemas.microsoft.com/office/drawing/2014/main" id="{846F9699-371A-4899-B54E-2FFFE886DD09}"/>
                  </a:ext>
                </a:extLst>
              </p:cNvPr>
              <p:cNvSpPr/>
              <p:nvPr/>
            </p:nvSpPr>
            <p:spPr>
              <a:xfrm>
                <a:off x="4136152" y="3171943"/>
                <a:ext cx="154142" cy="42038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endParaRPr>
              </a:p>
            </p:txBody>
          </p:sp>
        </p:grpSp>
        <p:cxnSp>
          <p:nvCxnSpPr>
            <p:cNvPr id="30" name="直線コネクタ 29">
              <a:extLst>
                <a:ext uri="{FF2B5EF4-FFF2-40B4-BE49-F238E27FC236}">
                  <a16:creationId xmlns:a16="http://schemas.microsoft.com/office/drawing/2014/main" id="{196A25D4-7FA0-4572-933D-FF38CD0CE822}"/>
                </a:ext>
              </a:extLst>
            </p:cNvPr>
            <p:cNvCxnSpPr>
              <a:stCxn id="32" idx="0"/>
              <a:endCxn id="33" idx="0"/>
            </p:cNvCxnSpPr>
            <p:nvPr/>
          </p:nvCxnSpPr>
          <p:spPr>
            <a:xfrm>
              <a:off x="3953022" y="2110154"/>
              <a:ext cx="1345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6EA16131-EAC5-4295-A7C5-39B339DD24FF}"/>
                </a:ext>
              </a:extLst>
            </p:cNvPr>
            <p:cNvCxnSpPr/>
            <p:nvPr/>
          </p:nvCxnSpPr>
          <p:spPr>
            <a:xfrm>
              <a:off x="3995936" y="3429000"/>
              <a:ext cx="1345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D6410D1D-942E-49BA-955A-7E6E49AAB285}"/>
              </a:ext>
            </a:extLst>
          </p:cNvPr>
          <p:cNvCxnSpPr/>
          <p:nvPr/>
        </p:nvCxnSpPr>
        <p:spPr>
          <a:xfrm flipV="1">
            <a:off x="10794246" y="1989488"/>
            <a:ext cx="0" cy="62577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A074B24-CDA1-42E4-A202-3585D2B29ADD}"/>
              </a:ext>
            </a:extLst>
          </p:cNvPr>
          <p:cNvSpPr txBox="1"/>
          <p:nvPr/>
        </p:nvSpPr>
        <p:spPr>
          <a:xfrm>
            <a:off x="10809327" y="2175317"/>
            <a:ext cx="2888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A</a:t>
            </a:r>
            <a:endParaRPr kumimoji="1" lang="ja-JP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CC9CB6C9-C405-411A-94E3-45FD6048696B}"/>
              </a:ext>
            </a:extLst>
          </p:cNvPr>
          <p:cNvCxnSpPr/>
          <p:nvPr/>
        </p:nvCxnSpPr>
        <p:spPr>
          <a:xfrm>
            <a:off x="10545260" y="1989486"/>
            <a:ext cx="285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E20B1E83-60F0-4489-A223-A59D3AAB6CC7}"/>
              </a:ext>
            </a:extLst>
          </p:cNvPr>
          <p:cNvCxnSpPr/>
          <p:nvPr/>
        </p:nvCxnSpPr>
        <p:spPr>
          <a:xfrm>
            <a:off x="10567246" y="2615258"/>
            <a:ext cx="285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2">
            <a:extLst>
              <a:ext uri="{FF2B5EF4-FFF2-40B4-BE49-F238E27FC236}">
                <a16:creationId xmlns:a16="http://schemas.microsoft.com/office/drawing/2014/main" id="{3F71A36D-63D3-42F4-A33B-C91C912FD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685" y="3249570"/>
            <a:ext cx="1890210" cy="142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吹き出し: 角を丸めた四角形 46">
            <a:extLst>
              <a:ext uri="{FF2B5EF4-FFF2-40B4-BE49-F238E27FC236}">
                <a16:creationId xmlns:a16="http://schemas.microsoft.com/office/drawing/2014/main" id="{DE3C4F72-1C45-41A2-99A6-0F8350C2B942}"/>
              </a:ext>
            </a:extLst>
          </p:cNvPr>
          <p:cNvSpPr/>
          <p:nvPr/>
        </p:nvSpPr>
        <p:spPr bwMode="auto">
          <a:xfrm>
            <a:off x="7463978" y="3075501"/>
            <a:ext cx="1158898" cy="437672"/>
          </a:xfrm>
          <a:prstGeom prst="wedgeRoundRectCallout">
            <a:avLst>
              <a:gd name="adj1" fmla="val 4984"/>
              <a:gd name="adj2" fmla="val 24722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へたりから　　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負の反力検出</a:t>
            </a:r>
          </a:p>
        </p:txBody>
      </p:sp>
      <p:pic>
        <p:nvPicPr>
          <p:cNvPr id="48" name="図 47">
            <a:extLst>
              <a:ext uri="{FF2B5EF4-FFF2-40B4-BE49-F238E27FC236}">
                <a16:creationId xmlns:a16="http://schemas.microsoft.com/office/drawing/2014/main" id="{8B8E5F16-24D8-4B31-ADB8-C0B76DCBC3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2311" y="4699529"/>
            <a:ext cx="1330921" cy="768255"/>
          </a:xfrm>
          <a:prstGeom prst="rect">
            <a:avLst/>
          </a:prstGeom>
        </p:spPr>
      </p:pic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62BDDD82-6615-4869-AC9A-51ABC5308523}"/>
              </a:ext>
            </a:extLst>
          </p:cNvPr>
          <p:cNvSpPr/>
          <p:nvPr/>
        </p:nvSpPr>
        <p:spPr bwMode="auto">
          <a:xfrm>
            <a:off x="9892083" y="4116408"/>
            <a:ext cx="720080" cy="365681"/>
          </a:xfrm>
          <a:prstGeom prst="round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D15A9D1D-185F-41E1-816E-7505ADAA1A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8714">
            <a:off x="9860636" y="4686936"/>
            <a:ext cx="701336" cy="420107"/>
          </a:xfrm>
          <a:prstGeom prst="rect">
            <a:avLst/>
          </a:prstGeom>
        </p:spPr>
      </p:pic>
      <p:sp>
        <p:nvSpPr>
          <p:cNvPr id="14" name="吹き出し: 角を丸めた四角形 13">
            <a:extLst>
              <a:ext uri="{FF2B5EF4-FFF2-40B4-BE49-F238E27FC236}">
                <a16:creationId xmlns:a16="http://schemas.microsoft.com/office/drawing/2014/main" id="{608D9F5E-C5FB-E45B-39D1-3ED971D53850}"/>
              </a:ext>
            </a:extLst>
          </p:cNvPr>
          <p:cNvSpPr/>
          <p:nvPr/>
        </p:nvSpPr>
        <p:spPr bwMode="auto">
          <a:xfrm>
            <a:off x="10906847" y="4565438"/>
            <a:ext cx="1158898" cy="437672"/>
          </a:xfrm>
          <a:prstGeom prst="wedgeRoundRectCallout">
            <a:avLst>
              <a:gd name="adj1" fmla="val -66028"/>
              <a:gd name="adj2" fmla="val 14276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ゼロ点が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明確でない</a:t>
            </a:r>
          </a:p>
        </p:txBody>
      </p:sp>
    </p:spTree>
    <p:extLst>
      <p:ext uri="{BB962C8B-B14F-4D97-AF65-F5344CB8AC3E}">
        <p14:creationId xmlns:p14="http://schemas.microsoft.com/office/powerpoint/2010/main" val="3131303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6B401F-90EF-40C0-A7AC-910DF10BA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656" y="1026210"/>
            <a:ext cx="8229600" cy="418892"/>
          </a:xfrm>
        </p:spPr>
        <p:txBody>
          <a:bodyPr>
            <a:normAutofit/>
          </a:bodyPr>
          <a:lstStyle/>
          <a:p>
            <a:r>
              <a:rPr lang="ja-JP" altLang="en-US" sz="2000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単軸試験の課題　</a:t>
            </a:r>
            <a:r>
              <a:rPr lang="en-US" altLang="ja-JP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- </a:t>
            </a:r>
            <a:r>
              <a:rPr lang="ja-JP" altLang="en-US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形状依存について </a:t>
            </a:r>
            <a:r>
              <a:rPr lang="en-US" altLang="ja-JP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-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35809D-EE15-4FED-9596-067C5BFA4B4E}"/>
              </a:ext>
            </a:extLst>
          </p:cNvPr>
          <p:cNvSpPr txBox="1"/>
          <p:nvPr/>
        </p:nvSpPr>
        <p:spPr>
          <a:xfrm>
            <a:off x="958693" y="1496921"/>
            <a:ext cx="8829174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材料力学から</a:t>
            </a:r>
            <a:endParaRPr lang="en-US" altLang="ja-JP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</a:t>
            </a:r>
            <a:r>
              <a:rPr lang="ja-JP" altLang="en-US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ヤング率</a:t>
            </a:r>
            <a:r>
              <a:rPr lang="en-US" altLang="ja-JP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E</a:t>
            </a:r>
            <a:r>
              <a:rPr lang="ja-JP" altLang="en-US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=</a:t>
            </a:r>
            <a:r>
              <a:rPr lang="ja-JP" altLang="en-US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応力</a:t>
            </a:r>
            <a:r>
              <a:rPr lang="en-US" altLang="ja-JP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σ</a:t>
            </a:r>
            <a:r>
              <a:rPr lang="ja-JP" altLang="en-US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／ひずみ</a:t>
            </a:r>
            <a:r>
              <a:rPr lang="en-US" altLang="ja-JP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ε</a:t>
            </a:r>
            <a:endParaRPr lang="en-US" altLang="ja-JP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750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endParaRPr lang="en-US" altLang="ja-JP" sz="75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応力とひずみの関係の基本式　</a:t>
            </a:r>
            <a:endParaRPr lang="en-US" altLang="ja-JP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</a:t>
            </a:r>
            <a:r>
              <a:rPr lang="ja-JP" altLang="en-US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果たしてそうでしょうか？　　非線形性も考慮しないといけませんが</a:t>
            </a:r>
          </a:p>
        </p:txBody>
      </p:sp>
      <p:pic>
        <p:nvPicPr>
          <p:cNvPr id="4" name="Picture 4" descr="C:\My Documents\変形.bmp">
            <a:extLst>
              <a:ext uri="{FF2B5EF4-FFF2-40B4-BE49-F238E27FC236}">
                <a16:creationId xmlns:a16="http://schemas.microsoft.com/office/drawing/2014/main" id="{167A4C62-2164-49DC-B441-A09B88130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833" y="1348170"/>
            <a:ext cx="2893715" cy="102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D1F1796-101A-4025-A4C9-33127A34AEB4}"/>
              </a:ext>
            </a:extLst>
          </p:cNvPr>
          <p:cNvSpPr txBox="1"/>
          <p:nvPr/>
        </p:nvSpPr>
        <p:spPr>
          <a:xfrm>
            <a:off x="695977" y="4527308"/>
            <a:ext cx="105194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350" b="1" u="sng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ダンベル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2CB9975-4F90-42C9-B9EA-54FAED6AEE32}"/>
              </a:ext>
            </a:extLst>
          </p:cNvPr>
          <p:cNvSpPr txBox="1"/>
          <p:nvPr/>
        </p:nvSpPr>
        <p:spPr>
          <a:xfrm>
            <a:off x="5463715" y="2968068"/>
            <a:ext cx="10256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350" b="1" u="sng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ディスク</a:t>
            </a:r>
          </a:p>
        </p:txBody>
      </p:sp>
      <p:sp>
        <p:nvSpPr>
          <p:cNvPr id="17" name="角丸四角形 19">
            <a:extLst>
              <a:ext uri="{FF2B5EF4-FFF2-40B4-BE49-F238E27FC236}">
                <a16:creationId xmlns:a16="http://schemas.microsoft.com/office/drawing/2014/main" id="{B869B5C7-C705-47F4-B358-991C49BC6434}"/>
              </a:ext>
            </a:extLst>
          </p:cNvPr>
          <p:cNvSpPr/>
          <p:nvPr/>
        </p:nvSpPr>
        <p:spPr>
          <a:xfrm>
            <a:off x="387105" y="6162561"/>
            <a:ext cx="10847431" cy="60196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ja-JP" altLang="en-US" sz="16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試験片によって</a:t>
            </a:r>
            <a:r>
              <a:rPr lang="ja-JP" altLang="en-US" sz="1600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見かけ上（同じ材料でも測定から得られる）ヤング率が異なり</a:t>
            </a:r>
            <a:r>
              <a:rPr lang="ja-JP" altLang="en-US" sz="16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ります。</a:t>
            </a:r>
            <a:endParaRPr lang="en-US" altLang="ja-JP" sz="1600" b="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 defTabSz="685800">
              <a:defRPr/>
            </a:pPr>
            <a:r>
              <a:rPr lang="ja-JP" altLang="en-US" sz="16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本当のヤング率が測定できません。短冊がお勧めです。</a:t>
            </a:r>
            <a:endParaRPr lang="en-US" altLang="ja-JP" sz="1600" b="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86A593CD-F37C-491E-BDC2-0177CE798943}"/>
              </a:ext>
            </a:extLst>
          </p:cNvPr>
          <p:cNvSpPr/>
          <p:nvPr/>
        </p:nvSpPr>
        <p:spPr bwMode="auto">
          <a:xfrm>
            <a:off x="10102641" y="1294881"/>
            <a:ext cx="1793598" cy="5040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>
              <a:defRPr/>
            </a:pPr>
            <a:r>
              <a:rPr lang="ja-JP" altLang="en-US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形状率依存性</a:t>
            </a:r>
          </a:p>
        </p:txBody>
      </p:sp>
      <p:sp>
        <p:nvSpPr>
          <p:cNvPr id="20" name="タイトル 1">
            <a:extLst>
              <a:ext uri="{FF2B5EF4-FFF2-40B4-BE49-F238E27FC236}">
                <a16:creationId xmlns:a16="http://schemas.microsoft.com/office/drawing/2014/main" id="{0198AC05-7BDF-4B9D-AE94-4C79A1B92C49}"/>
              </a:ext>
            </a:extLst>
          </p:cNvPr>
          <p:cNvSpPr txBox="1">
            <a:spLocks/>
          </p:cNvSpPr>
          <p:nvPr/>
        </p:nvSpPr>
        <p:spPr>
          <a:xfrm>
            <a:off x="599090" y="463754"/>
            <a:ext cx="11403724" cy="444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>
                <a:solidFill>
                  <a:schemeClr val="tx1"/>
                </a:solidFill>
                <a:latin typeface="Yu Gothic Medium" panose="020B0500000000000000" pitchFamily="50" charset="-128"/>
                <a:ea typeface="Yu Gothic Medium" panose="020B0500000000000000" pitchFamily="50" charset="-128"/>
                <a:cs typeface="+mj-cs"/>
              </a:defRPr>
            </a:lvl1pPr>
          </a:lstStyle>
          <a:p>
            <a:r>
              <a:rPr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３</a:t>
            </a:r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．測定用テストピース（</a:t>
            </a:r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TP)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を</a:t>
            </a:r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選ばないと、本当の剛性は求められない。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D2A4082-A15F-4044-82A4-612EE9D7E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F80CAFD-946F-4EEE-A29E-6B23E0DFF986}" type="slidenum">
              <a:rPr lang="ja-JP" altLang="en-US">
                <a:solidFill>
                  <a:prstClr val="black">
                    <a:lumMod val="75000"/>
                    <a:lumOff val="25000"/>
                  </a:prst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pPr/>
              <a:t>6</a:t>
            </a:fld>
            <a:endParaRPr lang="ja-JP" altLang="en-US" dirty="0">
              <a:solidFill>
                <a:prstClr val="black">
                  <a:lumMod val="75000"/>
                  <a:lumOff val="25000"/>
                </a:prst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18" name="図 17" descr="Image6.png">
            <a:extLst>
              <a:ext uri="{FF2B5EF4-FFF2-40B4-BE49-F238E27FC236}">
                <a16:creationId xmlns:a16="http://schemas.microsoft.com/office/drawing/2014/main" id="{23601651-0C8C-6CE0-F84D-72CC6E0F90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1612" y="3167120"/>
            <a:ext cx="2251275" cy="1377694"/>
          </a:xfrm>
          <a:prstGeom prst="rect">
            <a:avLst/>
          </a:prstGeom>
        </p:spPr>
      </p:pic>
      <p:pic>
        <p:nvPicPr>
          <p:cNvPr id="19" name="図 18" descr="Image9.png">
            <a:extLst>
              <a:ext uri="{FF2B5EF4-FFF2-40B4-BE49-F238E27FC236}">
                <a16:creationId xmlns:a16="http://schemas.microsoft.com/office/drawing/2014/main" id="{1FB470D8-406E-C954-C94E-1E83B600D9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46279" y="4735712"/>
            <a:ext cx="2391798" cy="1306136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9C95B2F-42B7-C5C1-07A1-AC57A9BFE52B}"/>
              </a:ext>
            </a:extLst>
          </p:cNvPr>
          <p:cNvSpPr txBox="1"/>
          <p:nvPr/>
        </p:nvSpPr>
        <p:spPr>
          <a:xfrm>
            <a:off x="1505615" y="4214900"/>
            <a:ext cx="225127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結果ヤング率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1.27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　（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1.27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倍）</a:t>
            </a:r>
          </a:p>
        </p:txBody>
      </p:sp>
      <p:sp>
        <p:nvSpPr>
          <p:cNvPr id="11" name="角丸四角形 25">
            <a:extLst>
              <a:ext uri="{FF2B5EF4-FFF2-40B4-BE49-F238E27FC236}">
                <a16:creationId xmlns:a16="http://schemas.microsoft.com/office/drawing/2014/main" id="{569C1ABE-3C3E-8D9E-4136-1088A914A267}"/>
              </a:ext>
            </a:extLst>
          </p:cNvPr>
          <p:cNvSpPr/>
          <p:nvPr/>
        </p:nvSpPr>
        <p:spPr>
          <a:xfrm>
            <a:off x="556656" y="2989311"/>
            <a:ext cx="1330593" cy="4187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引っ張りで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F4612E1-6C5D-EBB6-A8E1-FBBDF0E85317}"/>
              </a:ext>
            </a:extLst>
          </p:cNvPr>
          <p:cNvSpPr txBox="1"/>
          <p:nvPr/>
        </p:nvSpPr>
        <p:spPr>
          <a:xfrm>
            <a:off x="3575097" y="5497597"/>
            <a:ext cx="209117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結果ヤング率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0.98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　（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0.98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倍）</a:t>
            </a:r>
          </a:p>
        </p:txBody>
      </p:sp>
      <p:pic>
        <p:nvPicPr>
          <p:cNvPr id="24" name="Picture 4" descr="C:\My Documents\a検討中\ゴム講習会\ＴＰ形状による見かけヤング率の違い\ディスク直径１０ｍｍ－１.bmp">
            <a:extLst>
              <a:ext uri="{FF2B5EF4-FFF2-40B4-BE49-F238E27FC236}">
                <a16:creationId xmlns:a16="http://schemas.microsoft.com/office/drawing/2014/main" id="{35F1941A-CDE4-BF4A-B8A0-48564C8E9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82405" y="4590380"/>
            <a:ext cx="904262" cy="898465"/>
          </a:xfrm>
          <a:prstGeom prst="rect">
            <a:avLst/>
          </a:prstGeom>
          <a:noFill/>
        </p:spPr>
      </p:pic>
      <p:pic>
        <p:nvPicPr>
          <p:cNvPr id="12" name="Picture 10" descr="C:\My Documents\a検討中\ゴム講習会\ＴＰ形状による見かけヤング率の違い\ディスク直径１８ｍｍ.bmp">
            <a:extLst>
              <a:ext uri="{FF2B5EF4-FFF2-40B4-BE49-F238E27FC236}">
                <a16:creationId xmlns:a16="http://schemas.microsoft.com/office/drawing/2014/main" id="{04869CC3-C1C8-9331-E90A-4108D4F01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2085" y="4267072"/>
            <a:ext cx="1317945" cy="800988"/>
          </a:xfrm>
          <a:prstGeom prst="rect">
            <a:avLst/>
          </a:prstGeom>
          <a:noFill/>
        </p:spPr>
      </p:pic>
      <p:pic>
        <p:nvPicPr>
          <p:cNvPr id="13" name="Picture 19" descr="C:\My Documents\mail_box、資料送付先\anm_disk100.bmp">
            <a:extLst>
              <a:ext uri="{FF2B5EF4-FFF2-40B4-BE49-F238E27FC236}">
                <a16:creationId xmlns:a16="http://schemas.microsoft.com/office/drawing/2014/main" id="{FE362108-F3CE-35DC-A98D-781BB9BB4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4234" y="3647818"/>
            <a:ext cx="1435548" cy="1141936"/>
          </a:xfrm>
          <a:prstGeom prst="rect">
            <a:avLst/>
          </a:prstGeom>
          <a:noFill/>
        </p:spPr>
      </p:pic>
      <p:sp>
        <p:nvSpPr>
          <p:cNvPr id="14" name="Rectangle 7">
            <a:extLst>
              <a:ext uri="{FF2B5EF4-FFF2-40B4-BE49-F238E27FC236}">
                <a16:creationId xmlns:a16="http://schemas.microsoft.com/office/drawing/2014/main" id="{0CF6AE18-1775-20B1-B9BB-82CC65747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4586" y="3355105"/>
            <a:ext cx="1639429" cy="26839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Φ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１８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×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ｈ２６ｍｍ</a:t>
            </a:r>
            <a:r>
              <a:rPr kumimoji="1" lang="ja-JP" altLang="en-US" sz="11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３</a:t>
            </a: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03288194-5552-083C-6CA3-E2944F618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952" y="3870702"/>
            <a:ext cx="1855555" cy="24883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Φ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２９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×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ｈ１２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.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７ｍｍ</a:t>
            </a:r>
            <a:r>
              <a:rPr kumimoji="1" lang="ja-JP" altLang="en-US" sz="11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３</a:t>
            </a:r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B1699BD3-0665-64CE-4722-171F66EB1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0045" y="4287347"/>
            <a:ext cx="1925211" cy="22284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Φ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１０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×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ｈ１０ｍｍ</a:t>
            </a:r>
            <a:r>
              <a:rPr kumimoji="1" lang="ja-JP" altLang="en-US" sz="11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３</a:t>
            </a: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id="{614DF239-1D56-0D56-E876-69E48F561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2352" y="3302753"/>
            <a:ext cx="1643631" cy="26337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Φ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４０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×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ｈ１５ｍｍ</a:t>
            </a:r>
            <a:r>
              <a:rPr kumimoji="1" lang="ja-JP" altLang="en-US" sz="11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３</a:t>
            </a:r>
          </a:p>
        </p:txBody>
      </p:sp>
      <p:sp>
        <p:nvSpPr>
          <p:cNvPr id="34" name="Rectangle 12">
            <a:extLst>
              <a:ext uri="{FF2B5EF4-FFF2-40B4-BE49-F238E27FC236}">
                <a16:creationId xmlns:a16="http://schemas.microsoft.com/office/drawing/2014/main" id="{212444FF-5616-1370-67EF-B7648C7DA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3740" y="5162985"/>
            <a:ext cx="1317945" cy="2633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E=1.19N/mm</a:t>
            </a:r>
            <a:r>
              <a:rPr kumimoji="1" lang="en-US" altLang="ja-JP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2</a:t>
            </a:r>
          </a:p>
        </p:txBody>
      </p:sp>
      <p:sp>
        <p:nvSpPr>
          <p:cNvPr id="35" name="Rectangle 13">
            <a:extLst>
              <a:ext uri="{FF2B5EF4-FFF2-40B4-BE49-F238E27FC236}">
                <a16:creationId xmlns:a16="http://schemas.microsoft.com/office/drawing/2014/main" id="{C5C15EE0-C7D5-58B9-3631-6408EF981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7792" y="4829027"/>
            <a:ext cx="1456711" cy="22284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E=1.16N/mm</a:t>
            </a:r>
            <a:r>
              <a:rPr kumimoji="1" lang="en-US" altLang="ja-JP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2</a:t>
            </a: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F1D31A0B-5BF7-3CD4-51AF-F76171119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7311" y="5594941"/>
            <a:ext cx="1317945" cy="2633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E=0.95N/mm</a:t>
            </a:r>
            <a:r>
              <a:rPr kumimoji="1" lang="en-US" altLang="ja-JP" sz="1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2</a:t>
            </a:r>
          </a:p>
        </p:txBody>
      </p:sp>
      <p:sp>
        <p:nvSpPr>
          <p:cNvPr id="37" name="角丸四角形 26">
            <a:extLst>
              <a:ext uri="{FF2B5EF4-FFF2-40B4-BE49-F238E27FC236}">
                <a16:creationId xmlns:a16="http://schemas.microsoft.com/office/drawing/2014/main" id="{620DB84B-48DB-39C3-BF54-FCE6EE0EBB92}"/>
              </a:ext>
            </a:extLst>
          </p:cNvPr>
          <p:cNvSpPr/>
          <p:nvPr/>
        </p:nvSpPr>
        <p:spPr>
          <a:xfrm>
            <a:off x="4338077" y="2831766"/>
            <a:ext cx="966920" cy="4187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圧縮で</a:t>
            </a:r>
          </a:p>
        </p:txBody>
      </p:sp>
      <p:pic>
        <p:nvPicPr>
          <p:cNvPr id="38" name="Picture 5" descr="C:\My Documents\a検討中\ゴム講習会\ＴＰ形状による見かけヤング率の違い\ディスク直径１８ｍｍ.bmp">
            <a:extLst>
              <a:ext uri="{FF2B5EF4-FFF2-40B4-BE49-F238E27FC236}">
                <a16:creationId xmlns:a16="http://schemas.microsoft.com/office/drawing/2014/main" id="{8A894BAF-6CE2-C772-F444-64F4098E0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89980" y="3648285"/>
            <a:ext cx="947469" cy="1023451"/>
          </a:xfrm>
          <a:prstGeom prst="rect">
            <a:avLst/>
          </a:prstGeom>
          <a:noFill/>
        </p:spPr>
      </p:pic>
      <p:sp>
        <p:nvSpPr>
          <p:cNvPr id="39" name="Rectangle 11">
            <a:extLst>
              <a:ext uri="{FF2B5EF4-FFF2-40B4-BE49-F238E27FC236}">
                <a16:creationId xmlns:a16="http://schemas.microsoft.com/office/drawing/2014/main" id="{38C7EDD8-42D0-3D35-2A49-282714812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7708" y="4623883"/>
            <a:ext cx="1317944" cy="234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E=0.79N/mm</a:t>
            </a:r>
            <a:r>
              <a:rPr kumimoji="1" lang="en-US" altLang="ja-JP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2</a:t>
            </a:r>
          </a:p>
        </p:txBody>
      </p:sp>
      <p:sp>
        <p:nvSpPr>
          <p:cNvPr id="15" name="角丸四角形 4">
            <a:extLst>
              <a:ext uri="{FF2B5EF4-FFF2-40B4-BE49-F238E27FC236}">
                <a16:creationId xmlns:a16="http://schemas.microsoft.com/office/drawing/2014/main" id="{2F23F469-F388-65A6-976A-102EACC398C9}"/>
              </a:ext>
            </a:extLst>
          </p:cNvPr>
          <p:cNvSpPr/>
          <p:nvPr/>
        </p:nvSpPr>
        <p:spPr>
          <a:xfrm>
            <a:off x="9306148" y="2585223"/>
            <a:ext cx="2740395" cy="365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ヤング率１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.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０の材料で解析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5F99E63-8E24-40E4-8666-B123BF8A2122}"/>
              </a:ext>
            </a:extLst>
          </p:cNvPr>
          <p:cNvSpPr txBox="1"/>
          <p:nvPr/>
        </p:nvSpPr>
        <p:spPr>
          <a:xfrm>
            <a:off x="1741338" y="5860556"/>
            <a:ext cx="7036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350" b="1" u="sng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短冊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C497056-89B2-9233-7ED1-08825422135C}"/>
              </a:ext>
            </a:extLst>
          </p:cNvPr>
          <p:cNvSpPr/>
          <p:nvPr/>
        </p:nvSpPr>
        <p:spPr>
          <a:xfrm>
            <a:off x="7460167" y="77592"/>
            <a:ext cx="4352452" cy="3343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rgbClr val="0000FF"/>
                </a:solidFill>
              </a:rPr>
              <a:t>非線形性をどうとらえるかヒントをお送りします。</a:t>
            </a:r>
          </a:p>
        </p:txBody>
      </p:sp>
    </p:spTree>
    <p:extLst>
      <p:ext uri="{BB962C8B-B14F-4D97-AF65-F5344CB8AC3E}">
        <p14:creationId xmlns:p14="http://schemas.microsoft.com/office/powerpoint/2010/main" val="1602005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581E6856-D476-38C4-13F9-6259766A4D8B}"/>
              </a:ext>
            </a:extLst>
          </p:cNvPr>
          <p:cNvSpPr/>
          <p:nvPr/>
        </p:nvSpPr>
        <p:spPr>
          <a:xfrm>
            <a:off x="8513695" y="1268937"/>
            <a:ext cx="3441651" cy="5247956"/>
          </a:xfrm>
          <a:prstGeom prst="roundRect">
            <a:avLst>
              <a:gd name="adj" fmla="val 8180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テキスト ボックス 2">
            <a:extLst>
              <a:ext uri="{FF2B5EF4-FFF2-40B4-BE49-F238E27FC236}">
                <a16:creationId xmlns:a16="http://schemas.microsoft.com/office/drawing/2014/main" id="{6133FCCE-F9E6-405E-B2FA-4863B852A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221" y="396778"/>
            <a:ext cx="83032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製品から材料定義も可能、お試しデータもご用意</a:t>
            </a:r>
          </a:p>
        </p:txBody>
      </p:sp>
      <p:pic>
        <p:nvPicPr>
          <p:cNvPr id="3" name="Picture 7" descr="C:\My Documents\a検討中\NWC講習会04603\シールの画像\SEAL0.bmp">
            <a:extLst>
              <a:ext uri="{FF2B5EF4-FFF2-40B4-BE49-F238E27FC236}">
                <a16:creationId xmlns:a16="http://schemas.microsoft.com/office/drawing/2014/main" id="{01051B03-991C-41AB-BBB2-0E3FAF34C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61" y="2199407"/>
            <a:ext cx="1800225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5CEB409-8DC3-4CB0-91ED-EBEA76E1F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294" y="1981102"/>
            <a:ext cx="1716088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4E328A4-3ECF-4570-98D0-6D8270448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957" y="3417789"/>
            <a:ext cx="12446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角丸四角形 7">
            <a:extLst>
              <a:ext uri="{FF2B5EF4-FFF2-40B4-BE49-F238E27FC236}">
                <a16:creationId xmlns:a16="http://schemas.microsoft.com/office/drawing/2014/main" id="{4310FEAF-1D0C-43D4-96CE-190491683DEE}"/>
              </a:ext>
            </a:extLst>
          </p:cNvPr>
          <p:cNvSpPr/>
          <p:nvPr/>
        </p:nvSpPr>
        <p:spPr>
          <a:xfrm>
            <a:off x="3284294" y="3449539"/>
            <a:ext cx="858838" cy="225425"/>
          </a:xfrm>
          <a:prstGeom prst="roundRect">
            <a:avLst/>
          </a:prstGeom>
          <a:noFill/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7" name="図 8">
            <a:extLst>
              <a:ext uri="{FF2B5EF4-FFF2-40B4-BE49-F238E27FC236}">
                <a16:creationId xmlns:a16="http://schemas.microsoft.com/office/drawing/2014/main" id="{29495930-669A-4FC1-B5CC-FEC161CB69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57" y="3613051"/>
            <a:ext cx="690562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テキスト ボックス 10">
            <a:extLst>
              <a:ext uri="{FF2B5EF4-FFF2-40B4-BE49-F238E27FC236}">
                <a16:creationId xmlns:a16="http://schemas.microsoft.com/office/drawing/2014/main" id="{D3F9E9FC-A79C-4180-AD13-F731C8138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7620" y="3867052"/>
            <a:ext cx="13890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面圧分布</a:t>
            </a:r>
          </a:p>
        </p:txBody>
      </p:sp>
      <p:sp>
        <p:nvSpPr>
          <p:cNvPr id="10" name="右矢印 11">
            <a:extLst>
              <a:ext uri="{FF2B5EF4-FFF2-40B4-BE49-F238E27FC236}">
                <a16:creationId xmlns:a16="http://schemas.microsoft.com/office/drawing/2014/main" id="{5BAE279F-61D5-41F1-8BB7-49E14D14A0C1}"/>
              </a:ext>
            </a:extLst>
          </p:cNvPr>
          <p:cNvSpPr/>
          <p:nvPr/>
        </p:nvSpPr>
        <p:spPr>
          <a:xfrm>
            <a:off x="2276523" y="2762970"/>
            <a:ext cx="863600" cy="576263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角丸四角形 12">
            <a:extLst>
              <a:ext uri="{FF2B5EF4-FFF2-40B4-BE49-F238E27FC236}">
                <a16:creationId xmlns:a16="http://schemas.microsoft.com/office/drawing/2014/main" id="{A9A3E7BA-FA97-4425-A2F9-772182C8A04B}"/>
              </a:ext>
            </a:extLst>
          </p:cNvPr>
          <p:cNvSpPr/>
          <p:nvPr/>
        </p:nvSpPr>
        <p:spPr>
          <a:xfrm>
            <a:off x="1933623" y="2296244"/>
            <a:ext cx="1314450" cy="42545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解析条件</a:t>
            </a:r>
          </a:p>
        </p:txBody>
      </p:sp>
      <p:sp>
        <p:nvSpPr>
          <p:cNvPr id="12" name="角丸四角形 15">
            <a:extLst>
              <a:ext uri="{FF2B5EF4-FFF2-40B4-BE49-F238E27FC236}">
                <a16:creationId xmlns:a16="http://schemas.microsoft.com/office/drawing/2014/main" id="{9AF6F982-F89F-4B31-B4C0-511101507BEC}"/>
              </a:ext>
            </a:extLst>
          </p:cNvPr>
          <p:cNvSpPr/>
          <p:nvPr/>
        </p:nvSpPr>
        <p:spPr>
          <a:xfrm>
            <a:off x="1619298" y="3493219"/>
            <a:ext cx="1314450" cy="42545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材料定義</a:t>
            </a:r>
          </a:p>
        </p:txBody>
      </p:sp>
      <p:sp>
        <p:nvSpPr>
          <p:cNvPr id="13" name="角丸四角形吹き出し 13">
            <a:extLst>
              <a:ext uri="{FF2B5EF4-FFF2-40B4-BE49-F238E27FC236}">
                <a16:creationId xmlns:a16="http://schemas.microsoft.com/office/drawing/2014/main" id="{525E620D-1D84-48A7-A53D-B2A1A3FFED6D}"/>
              </a:ext>
            </a:extLst>
          </p:cNvPr>
          <p:cNvSpPr/>
          <p:nvPr/>
        </p:nvSpPr>
        <p:spPr>
          <a:xfrm>
            <a:off x="143161" y="872120"/>
            <a:ext cx="3031825" cy="363677"/>
          </a:xfrm>
          <a:prstGeom prst="wedgeRoundRectCallout">
            <a:avLst>
              <a:gd name="adj1" fmla="val -8172"/>
              <a:gd name="adj2" fmla="val 82502"/>
              <a:gd name="adj3" fmla="val 16667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シート、短冊が入手できない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F59A752-593A-4B8D-AA3C-65B41CC2C4D3}"/>
              </a:ext>
            </a:extLst>
          </p:cNvPr>
          <p:cNvSpPr/>
          <p:nvPr/>
        </p:nvSpPr>
        <p:spPr>
          <a:xfrm>
            <a:off x="6157550" y="1281672"/>
            <a:ext cx="1871662" cy="6551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製品試験</a:t>
            </a:r>
          </a:p>
        </p:txBody>
      </p:sp>
      <p:sp>
        <p:nvSpPr>
          <p:cNvPr id="15" name="テキスト ボックス 19">
            <a:extLst>
              <a:ext uri="{FF2B5EF4-FFF2-40B4-BE49-F238E27FC236}">
                <a16:creationId xmlns:a16="http://schemas.microsoft.com/office/drawing/2014/main" id="{20810964-6657-4300-BC7A-E7EB2E714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5251" y="1851584"/>
            <a:ext cx="504825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＋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F43CCC6-FB8B-4131-ACE2-15E6D4DC091D}"/>
              </a:ext>
            </a:extLst>
          </p:cNvPr>
          <p:cNvSpPr/>
          <p:nvPr/>
        </p:nvSpPr>
        <p:spPr>
          <a:xfrm>
            <a:off x="6181363" y="2356409"/>
            <a:ext cx="1871663" cy="5916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解析</a:t>
            </a:r>
          </a:p>
        </p:txBody>
      </p:sp>
      <p:sp>
        <p:nvSpPr>
          <p:cNvPr id="17" name="テキスト ボックス 23">
            <a:extLst>
              <a:ext uri="{FF2B5EF4-FFF2-40B4-BE49-F238E27FC236}">
                <a16:creationId xmlns:a16="http://schemas.microsoft.com/office/drawing/2014/main" id="{F78E2E87-4BEE-40C4-BBD9-4BE007DC1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562" y="3100947"/>
            <a:ext cx="503238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＋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C6303B5-3822-48C5-9DDB-C67A70782C9C}"/>
              </a:ext>
            </a:extLst>
          </p:cNvPr>
          <p:cNvSpPr/>
          <p:nvPr/>
        </p:nvSpPr>
        <p:spPr>
          <a:xfrm>
            <a:off x="6155774" y="3513526"/>
            <a:ext cx="1871663" cy="8302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材料データベース</a:t>
            </a:r>
          </a:p>
        </p:txBody>
      </p:sp>
      <p:sp>
        <p:nvSpPr>
          <p:cNvPr id="19" name="下矢印 20">
            <a:extLst>
              <a:ext uri="{FF2B5EF4-FFF2-40B4-BE49-F238E27FC236}">
                <a16:creationId xmlns:a16="http://schemas.microsoft.com/office/drawing/2014/main" id="{E4A210A0-2AD5-493B-8250-365F9A1AF28B}"/>
              </a:ext>
            </a:extLst>
          </p:cNvPr>
          <p:cNvSpPr/>
          <p:nvPr/>
        </p:nvSpPr>
        <p:spPr>
          <a:xfrm>
            <a:off x="6848476" y="4435372"/>
            <a:ext cx="544513" cy="431800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061A149-0276-4C8B-AF7F-2B35FBA12E27}"/>
              </a:ext>
            </a:extLst>
          </p:cNvPr>
          <p:cNvSpPr/>
          <p:nvPr/>
        </p:nvSpPr>
        <p:spPr>
          <a:xfrm>
            <a:off x="6121105" y="4957831"/>
            <a:ext cx="2160587" cy="8302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解析用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パラメータ</a:t>
            </a:r>
          </a:p>
        </p:txBody>
      </p:sp>
      <p:sp>
        <p:nvSpPr>
          <p:cNvPr id="21" name="テキスト ボックス 21">
            <a:extLst>
              <a:ext uri="{FF2B5EF4-FFF2-40B4-BE49-F238E27FC236}">
                <a16:creationId xmlns:a16="http://schemas.microsoft.com/office/drawing/2014/main" id="{E0051274-B62A-4F0A-9E54-C87F3D200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435372"/>
            <a:ext cx="23764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推定　　　　構築</a:t>
            </a:r>
          </a:p>
        </p:txBody>
      </p:sp>
      <p:sp>
        <p:nvSpPr>
          <p:cNvPr id="22" name="右矢印 1">
            <a:extLst>
              <a:ext uri="{FF2B5EF4-FFF2-40B4-BE49-F238E27FC236}">
                <a16:creationId xmlns:a16="http://schemas.microsoft.com/office/drawing/2014/main" id="{3E421A7C-9BFE-486C-8428-8C914C0F696E}"/>
              </a:ext>
            </a:extLst>
          </p:cNvPr>
          <p:cNvSpPr/>
          <p:nvPr/>
        </p:nvSpPr>
        <p:spPr>
          <a:xfrm>
            <a:off x="5079451" y="2721694"/>
            <a:ext cx="504825" cy="591632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30E92F1-A94A-476A-8CBE-086C626592A8}"/>
              </a:ext>
            </a:extLst>
          </p:cNvPr>
          <p:cNvCxnSpPr/>
          <p:nvPr/>
        </p:nvCxnSpPr>
        <p:spPr>
          <a:xfrm>
            <a:off x="2578085" y="4629390"/>
            <a:ext cx="0" cy="18669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0CBACB35-9B0B-49A0-B8AA-5421D252051F}"/>
              </a:ext>
            </a:extLst>
          </p:cNvPr>
          <p:cNvCxnSpPr/>
          <p:nvPr/>
        </p:nvCxnSpPr>
        <p:spPr>
          <a:xfrm>
            <a:off x="2578086" y="6496290"/>
            <a:ext cx="32908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16">
            <a:extLst>
              <a:ext uri="{FF2B5EF4-FFF2-40B4-BE49-F238E27FC236}">
                <a16:creationId xmlns:a16="http://schemas.microsoft.com/office/drawing/2014/main" id="{786161C3-5148-487E-8092-F5F386C42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585" y="6496291"/>
            <a:ext cx="15541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圧縮量</a:t>
            </a:r>
          </a:p>
        </p:txBody>
      </p:sp>
      <p:sp>
        <p:nvSpPr>
          <p:cNvPr id="26" name="テキスト ボックス 17">
            <a:extLst>
              <a:ext uri="{FF2B5EF4-FFF2-40B4-BE49-F238E27FC236}">
                <a16:creationId xmlns:a16="http://schemas.microsoft.com/office/drawing/2014/main" id="{7F1C4CF7-9714-4AB7-AE8C-62B5059944F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766079" y="5119134"/>
            <a:ext cx="1190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反力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2217428-012B-441E-8F12-6232519F5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4986" y="4167428"/>
            <a:ext cx="20970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圧縮反力予測</a:t>
            </a:r>
          </a:p>
        </p:txBody>
      </p:sp>
      <p:pic>
        <p:nvPicPr>
          <p:cNvPr id="28" name="Picture 7" descr="C:\My Documents\a検討中\NWC講習会04603\シールの画像\SEAL0.bmp">
            <a:extLst>
              <a:ext uri="{FF2B5EF4-FFF2-40B4-BE49-F238E27FC236}">
                <a16:creationId xmlns:a16="http://schemas.microsoft.com/office/drawing/2014/main" id="{5750670B-E7C3-49E6-98AE-75EFB541F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286" y="5056428"/>
            <a:ext cx="892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EBC7384-A06B-470E-AAFB-FAF10866DB27}"/>
              </a:ext>
            </a:extLst>
          </p:cNvPr>
          <p:cNvCxnSpPr/>
          <p:nvPr/>
        </p:nvCxnSpPr>
        <p:spPr>
          <a:xfrm>
            <a:off x="3035285" y="5816840"/>
            <a:ext cx="620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5BA54932-D104-4E50-B60C-07ACFEBE0C4E}"/>
              </a:ext>
            </a:extLst>
          </p:cNvPr>
          <p:cNvCxnSpPr/>
          <p:nvPr/>
        </p:nvCxnSpPr>
        <p:spPr>
          <a:xfrm flipV="1">
            <a:off x="2860660" y="5072302"/>
            <a:ext cx="13636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下矢印 45">
            <a:extLst>
              <a:ext uri="{FF2B5EF4-FFF2-40B4-BE49-F238E27FC236}">
                <a16:creationId xmlns:a16="http://schemas.microsoft.com/office/drawing/2014/main" id="{6283D106-AF8F-4C8A-9BFC-8FB44CDA61B5}"/>
              </a:ext>
            </a:extLst>
          </p:cNvPr>
          <p:cNvSpPr/>
          <p:nvPr/>
        </p:nvSpPr>
        <p:spPr>
          <a:xfrm>
            <a:off x="3035286" y="4843703"/>
            <a:ext cx="814387" cy="212725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2" name="フリーフォーム 46">
            <a:extLst>
              <a:ext uri="{FF2B5EF4-FFF2-40B4-BE49-F238E27FC236}">
                <a16:creationId xmlns:a16="http://schemas.microsoft.com/office/drawing/2014/main" id="{5CB5F87A-4D79-48BD-9B6D-BCE5E1CD5DC6}"/>
              </a:ext>
            </a:extLst>
          </p:cNvPr>
          <p:cNvSpPr/>
          <p:nvPr/>
        </p:nvSpPr>
        <p:spPr>
          <a:xfrm>
            <a:off x="2584436" y="4398408"/>
            <a:ext cx="3152775" cy="2097882"/>
          </a:xfrm>
          <a:custGeom>
            <a:avLst/>
            <a:gdLst>
              <a:gd name="connsiteX0" fmla="*/ 0 w 3153104"/>
              <a:gd name="connsiteY0" fmla="*/ 1608083 h 1608083"/>
              <a:gd name="connsiteX1" fmla="*/ 1529255 w 3153104"/>
              <a:gd name="connsiteY1" fmla="*/ 1229710 h 1608083"/>
              <a:gd name="connsiteX2" fmla="*/ 2254469 w 3153104"/>
              <a:gd name="connsiteY2" fmla="*/ 914400 h 1608083"/>
              <a:gd name="connsiteX3" fmla="*/ 3153104 w 3153104"/>
              <a:gd name="connsiteY3" fmla="*/ 0 h 1608083"/>
              <a:gd name="connsiteX4" fmla="*/ 3153104 w 3153104"/>
              <a:gd name="connsiteY4" fmla="*/ 0 h 160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3104" h="1608083">
                <a:moveTo>
                  <a:pt x="0" y="1608083"/>
                </a:moveTo>
                <a:cubicBezTo>
                  <a:pt x="576755" y="1476703"/>
                  <a:pt x="1153510" y="1345324"/>
                  <a:pt x="1529255" y="1229710"/>
                </a:cubicBezTo>
                <a:cubicBezTo>
                  <a:pt x="1905000" y="1114096"/>
                  <a:pt x="1983828" y="1119352"/>
                  <a:pt x="2254469" y="914400"/>
                </a:cubicBezTo>
                <a:cubicBezTo>
                  <a:pt x="2525110" y="709448"/>
                  <a:pt x="3153104" y="0"/>
                  <a:pt x="3153104" y="0"/>
                </a:cubicBezTo>
                <a:lnTo>
                  <a:pt x="3153104" y="0"/>
                </a:lnTo>
              </a:path>
            </a:pathLst>
          </a:custGeom>
          <a:noFill/>
          <a:ln w="127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3" name="フリーフォーム 47">
            <a:extLst>
              <a:ext uri="{FF2B5EF4-FFF2-40B4-BE49-F238E27FC236}">
                <a16:creationId xmlns:a16="http://schemas.microsoft.com/office/drawing/2014/main" id="{D34BB515-119F-4C4A-84C8-F153F77A9A0F}"/>
              </a:ext>
            </a:extLst>
          </p:cNvPr>
          <p:cNvSpPr/>
          <p:nvPr/>
        </p:nvSpPr>
        <p:spPr>
          <a:xfrm>
            <a:off x="2578085" y="5169140"/>
            <a:ext cx="3154362" cy="1306512"/>
          </a:xfrm>
          <a:custGeom>
            <a:avLst/>
            <a:gdLst>
              <a:gd name="connsiteX0" fmla="*/ 0 w 3153104"/>
              <a:gd name="connsiteY0" fmla="*/ 1608083 h 1608083"/>
              <a:gd name="connsiteX1" fmla="*/ 1529255 w 3153104"/>
              <a:gd name="connsiteY1" fmla="*/ 1229710 h 1608083"/>
              <a:gd name="connsiteX2" fmla="*/ 2254469 w 3153104"/>
              <a:gd name="connsiteY2" fmla="*/ 914400 h 1608083"/>
              <a:gd name="connsiteX3" fmla="*/ 3153104 w 3153104"/>
              <a:gd name="connsiteY3" fmla="*/ 0 h 1608083"/>
              <a:gd name="connsiteX4" fmla="*/ 3153104 w 3153104"/>
              <a:gd name="connsiteY4" fmla="*/ 0 h 160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3104" h="1608083">
                <a:moveTo>
                  <a:pt x="0" y="1608083"/>
                </a:moveTo>
                <a:cubicBezTo>
                  <a:pt x="576755" y="1476703"/>
                  <a:pt x="1153510" y="1345324"/>
                  <a:pt x="1529255" y="1229710"/>
                </a:cubicBezTo>
                <a:cubicBezTo>
                  <a:pt x="1905000" y="1114096"/>
                  <a:pt x="1983828" y="1119352"/>
                  <a:pt x="2254469" y="914400"/>
                </a:cubicBezTo>
                <a:cubicBezTo>
                  <a:pt x="2525110" y="709448"/>
                  <a:pt x="3153104" y="0"/>
                  <a:pt x="3153104" y="0"/>
                </a:cubicBezTo>
                <a:lnTo>
                  <a:pt x="3153104" y="0"/>
                </a:lnTo>
              </a:path>
            </a:pathLst>
          </a:cu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4" name="角丸四角形吹き出し 48">
            <a:extLst>
              <a:ext uri="{FF2B5EF4-FFF2-40B4-BE49-F238E27FC236}">
                <a16:creationId xmlns:a16="http://schemas.microsoft.com/office/drawing/2014/main" id="{FED70778-926E-440C-8F25-DAE49EB00775}"/>
              </a:ext>
            </a:extLst>
          </p:cNvPr>
          <p:cNvSpPr/>
          <p:nvPr/>
        </p:nvSpPr>
        <p:spPr>
          <a:xfrm>
            <a:off x="4550232" y="4733668"/>
            <a:ext cx="667865" cy="334653"/>
          </a:xfrm>
          <a:prstGeom prst="wedgeRoundRectCallout">
            <a:avLst>
              <a:gd name="adj1" fmla="val 36603"/>
              <a:gd name="adj2" fmla="val 100582"/>
              <a:gd name="adj3" fmla="val 16667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実測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5" name="角丸四角形吹き出し 49">
            <a:extLst>
              <a:ext uri="{FF2B5EF4-FFF2-40B4-BE49-F238E27FC236}">
                <a16:creationId xmlns:a16="http://schemas.microsoft.com/office/drawing/2014/main" id="{615E8551-CDD8-4E02-AEDD-C39F3536A4DA}"/>
              </a:ext>
            </a:extLst>
          </p:cNvPr>
          <p:cNvSpPr/>
          <p:nvPr/>
        </p:nvSpPr>
        <p:spPr>
          <a:xfrm>
            <a:off x="5345029" y="5945428"/>
            <a:ext cx="1187519" cy="496242"/>
          </a:xfrm>
          <a:prstGeom prst="wedgeRoundRectCallout">
            <a:avLst>
              <a:gd name="adj1" fmla="val -49848"/>
              <a:gd name="adj2" fmla="val -134905"/>
              <a:gd name="adj3" fmla="val 16667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C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10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=1.0</a:t>
            </a:r>
            <a:r>
              <a:rPr kumimoji="1" lang="ja-JP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での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解析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5086DFC7-9C40-4117-9C65-8AF6D6D72571}"/>
              </a:ext>
            </a:extLst>
          </p:cNvPr>
          <p:cNvCxnSpPr/>
          <p:nvPr/>
        </p:nvCxnSpPr>
        <p:spPr>
          <a:xfrm>
            <a:off x="4224322" y="5548552"/>
            <a:ext cx="0" cy="700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スライド番号プレースホルダー 36">
            <a:extLst>
              <a:ext uri="{FF2B5EF4-FFF2-40B4-BE49-F238E27FC236}">
                <a16:creationId xmlns:a16="http://schemas.microsoft.com/office/drawing/2014/main" id="{868CB3B3-A5CF-45CF-B01B-7368F1171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44030" y="6030620"/>
            <a:ext cx="1165920" cy="202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0CAFD-946F-4EEE-A29E-6B23E0DFF986}" type="slidenum"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graphicFrame>
        <p:nvGraphicFramePr>
          <p:cNvPr id="38" name="オブジェクト 37">
            <a:extLst>
              <a:ext uri="{FF2B5EF4-FFF2-40B4-BE49-F238E27FC236}">
                <a16:creationId xmlns:a16="http://schemas.microsoft.com/office/drawing/2014/main" id="{48015A05-0B65-3A2A-50F6-58EBADAA7B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33773" y="1609240"/>
          <a:ext cx="3091879" cy="2270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7" imgW="2438280" imgH="1790640" progId="PBrush">
                  <p:embed/>
                </p:oleObj>
              </mc:Choice>
              <mc:Fallback>
                <p:oleObj name="Bitmap Image" r:id="rId7" imgW="2438280" imgH="1790640" progId="PBrush">
                  <p:embed/>
                  <p:pic>
                    <p:nvPicPr>
                      <p:cNvPr id="38" name="オブジェクト 37">
                        <a:extLst>
                          <a:ext uri="{FF2B5EF4-FFF2-40B4-BE49-F238E27FC236}">
                            <a16:creationId xmlns:a16="http://schemas.microsoft.com/office/drawing/2014/main" id="{48015A05-0B65-3A2A-50F6-58EBADAA7B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733773" y="1609240"/>
                        <a:ext cx="3091879" cy="2270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7B37629-7166-9524-BDDB-F363C100AF1F}"/>
              </a:ext>
            </a:extLst>
          </p:cNvPr>
          <p:cNvSpPr txBox="1"/>
          <p:nvPr/>
        </p:nvSpPr>
        <p:spPr>
          <a:xfrm>
            <a:off x="0" y="1313583"/>
            <a:ext cx="1619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製品測定から</a:t>
            </a: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A01E66A0-E01B-C3FE-3FD8-DB7DCDC5B330}"/>
              </a:ext>
            </a:extLst>
          </p:cNvPr>
          <p:cNvSpPr/>
          <p:nvPr/>
        </p:nvSpPr>
        <p:spPr>
          <a:xfrm>
            <a:off x="1620872" y="1445980"/>
            <a:ext cx="2228802" cy="4350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シールの解析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723A62D-F63E-19CA-CECE-18F956698EA7}"/>
              </a:ext>
            </a:extLst>
          </p:cNvPr>
          <p:cNvSpPr txBox="1"/>
          <p:nvPr/>
        </p:nvSpPr>
        <p:spPr>
          <a:xfrm>
            <a:off x="8691750" y="1069743"/>
            <a:ext cx="25378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サンプルデータの提供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484B69A-EA2E-82B1-4EE0-2F9E68AA4B3C}"/>
              </a:ext>
            </a:extLst>
          </p:cNvPr>
          <p:cNvSpPr txBox="1"/>
          <p:nvPr/>
        </p:nvSpPr>
        <p:spPr>
          <a:xfrm>
            <a:off x="8596608" y="4079033"/>
            <a:ext cx="3513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１）短冊測定からデータ特定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２）手掛かりない場合、お試し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　　　無料サンプルの提供も。</a:t>
            </a:r>
          </a:p>
        </p:txBody>
      </p:sp>
      <p:sp>
        <p:nvSpPr>
          <p:cNvPr id="45" name="テキスト ボックス 28686">
            <a:extLst>
              <a:ext uri="{FF2B5EF4-FFF2-40B4-BE49-F238E27FC236}">
                <a16:creationId xmlns:a16="http://schemas.microsoft.com/office/drawing/2014/main" id="{120485CA-4B6F-7BF0-591A-F94DF431EA7C}"/>
              </a:ext>
            </a:extLst>
          </p:cNvPr>
          <p:cNvSpPr txBox="1"/>
          <p:nvPr/>
        </p:nvSpPr>
        <p:spPr>
          <a:xfrm>
            <a:off x="8661866" y="5710182"/>
            <a:ext cx="2902074" cy="37504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25" b="1" i="0" u="none" strike="noStrike" kern="100" cap="none" spc="0" normalizeH="0" baseline="0" noProof="0" dirty="0">
                <a:ln w="445" cap="flat" cmpd="sng" algn="ctr">
                  <a:solidFill>
                    <a:srgbClr val="1D7DEE">
                      <a:alpha val="55000"/>
                    </a:srgbClr>
                  </a:solidFill>
                  <a:prstDash val="solid"/>
                  <a:round/>
                </a:ln>
                <a:solidFill>
                  <a:srgbClr val="00B0F0"/>
                </a:solidFill>
                <a:effectLst>
                  <a:outerShdw blurRad="101600" dist="76200" dir="5400000" sx="0" sy="0">
                    <a:srgbClr val="4F81BD">
                      <a:satMod val="190000"/>
                      <a:tint val="100000"/>
                      <a:alpha val="74000"/>
                    </a:srgbClr>
                  </a:outerShdw>
                </a:effectLst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/>
              </a:rPr>
              <a:t>寺子屋</a:t>
            </a:r>
            <a:r>
              <a:rPr kumimoji="1" lang="en-US" sz="2025" b="1" i="0" u="none" strike="noStrike" kern="100" cap="none" spc="0" normalizeH="0" baseline="0" noProof="0" dirty="0">
                <a:ln w="445" cap="flat" cmpd="sng" algn="ctr">
                  <a:solidFill>
                    <a:srgbClr val="1D7DEE">
                      <a:alpha val="55000"/>
                    </a:srgbClr>
                  </a:solidFill>
                  <a:prstDash val="solid"/>
                  <a:round/>
                </a:ln>
                <a:solidFill>
                  <a:srgbClr val="00B0F0"/>
                </a:solidFill>
                <a:effectLst>
                  <a:outerShdw blurRad="101600" dist="76200" dir="5400000" sx="0" sy="0">
                    <a:srgbClr val="4F81BD">
                      <a:satMod val="190000"/>
                      <a:tint val="100000"/>
                      <a:alpha val="74000"/>
                    </a:srgbClr>
                  </a:outerShdw>
                </a:effectLst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/>
              </a:rPr>
              <a:t>/CAE</a:t>
            </a:r>
            <a:r>
              <a:rPr kumimoji="1" lang="ja-JP" altLang="en-US" sz="2025" b="1" i="0" u="none" strike="noStrike" kern="100" cap="none" spc="0" normalizeH="0" baseline="0" noProof="0" dirty="0">
                <a:ln w="445" cap="flat" cmpd="sng" algn="ctr">
                  <a:solidFill>
                    <a:srgbClr val="1D7DEE">
                      <a:alpha val="55000"/>
                    </a:srgbClr>
                  </a:solidFill>
                  <a:prstDash val="solid"/>
                  <a:round/>
                </a:ln>
                <a:solidFill>
                  <a:srgbClr val="00B0F0"/>
                </a:solidFill>
                <a:effectLst>
                  <a:outerShdw blurRad="101600" dist="76200" dir="5400000" sx="0" sy="0">
                    <a:srgbClr val="4F81BD">
                      <a:satMod val="190000"/>
                      <a:tint val="100000"/>
                      <a:alpha val="74000"/>
                    </a:srgbClr>
                  </a:outerShdw>
                </a:effectLst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/>
              </a:rPr>
              <a:t>解援隊</a:t>
            </a:r>
            <a:endParaRPr kumimoji="1" lang="ja-JP" altLang="en-US" sz="675" b="0" i="0" u="none" strike="noStrike" kern="1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Times New Roman"/>
            </a:endParaRPr>
          </a:p>
        </p:txBody>
      </p:sp>
      <p:sp>
        <p:nvSpPr>
          <p:cNvPr id="47" name="テキスト ボックス 28686">
            <a:extLst>
              <a:ext uri="{FF2B5EF4-FFF2-40B4-BE49-F238E27FC236}">
                <a16:creationId xmlns:a16="http://schemas.microsoft.com/office/drawing/2014/main" id="{2FDD5547-1061-4AB0-87EA-AD92EFF576F5}"/>
              </a:ext>
            </a:extLst>
          </p:cNvPr>
          <p:cNvSpPr txBox="1"/>
          <p:nvPr/>
        </p:nvSpPr>
        <p:spPr>
          <a:xfrm>
            <a:off x="8843059" y="6017954"/>
            <a:ext cx="2873306" cy="22740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/>
              </a:rPr>
              <a:t>連絡先</a:t>
            </a:r>
            <a:r>
              <a:rPr kumimoji="1" lang="ja-JP" altLang="en-US" sz="1400" b="0" i="0" u="none" strike="noStrike" kern="100" cap="none" spc="0" normalizeH="0" baseline="0" noProof="0" dirty="0">
                <a:ln>
                  <a:noFill/>
                </a:ln>
                <a:solidFill>
                  <a:srgbClr val="1F497D">
                    <a:lumMod val="40000"/>
                    <a:lumOff val="60000"/>
                  </a:srgb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/>
              </a:rPr>
              <a:t>　</a:t>
            </a:r>
            <a:r>
              <a:rPr kumimoji="1" lang="en-US" altLang="ja-JP" sz="1400" b="0" i="0" u="none" strike="noStrike" kern="100" cap="none" spc="0" normalizeH="0" baseline="0" noProof="0" dirty="0">
                <a:ln>
                  <a:noFill/>
                </a:ln>
                <a:solidFill>
                  <a:srgbClr val="1F497D">
                    <a:lumMod val="40000"/>
                    <a:lumOff val="60000"/>
                  </a:srgb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/>
                <a:hlinkClick r:id="rId9"/>
              </a:rPr>
              <a:t>hagi@terakoya2018.com</a:t>
            </a:r>
            <a:endParaRPr kumimoji="1" lang="en-US" altLang="ja-JP" sz="1400" b="0" i="0" u="none" strike="noStrike" kern="100" cap="none" spc="0" normalizeH="0" baseline="0" noProof="0" dirty="0">
              <a:ln>
                <a:noFill/>
              </a:ln>
              <a:solidFill>
                <a:srgbClr val="1F497D">
                  <a:lumMod val="40000"/>
                  <a:lumOff val="60000"/>
                </a:srgbClr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Times New Roman"/>
            </a:endParaRPr>
          </a:p>
          <a:p>
            <a:pPr marL="0" marR="0" lvl="0" indent="0" algn="just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00" cap="none" spc="0" normalizeH="0" baseline="0" noProof="0" dirty="0">
                <a:ln>
                  <a:noFill/>
                </a:ln>
                <a:solidFill>
                  <a:srgbClr val="1F497D">
                    <a:lumMod val="40000"/>
                    <a:lumOff val="60000"/>
                  </a:srgb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/>
              </a:rPr>
              <a:t>                 </a:t>
            </a:r>
            <a:r>
              <a:rPr kumimoji="1" lang="ja-JP" altLang="en-US" sz="1400" b="0" i="0" u="none" strike="noStrike" kern="100" cap="none" spc="0" normalizeH="0" baseline="0" noProof="0" dirty="0">
                <a:ln>
                  <a:noFill/>
                </a:ln>
                <a:solidFill>
                  <a:srgbClr val="1F497D">
                    <a:lumMod val="40000"/>
                    <a:lumOff val="60000"/>
                  </a:srgb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/>
              </a:rPr>
              <a:t>　　　　</a:t>
            </a:r>
          </a:p>
        </p:txBody>
      </p:sp>
      <p:graphicFrame>
        <p:nvGraphicFramePr>
          <p:cNvPr id="49" name="表 48">
            <a:extLst>
              <a:ext uri="{FF2B5EF4-FFF2-40B4-BE49-F238E27FC236}">
                <a16:creationId xmlns:a16="http://schemas.microsoft.com/office/drawing/2014/main" id="{E76602BB-A759-6D3E-9DFE-EAE6460491D3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8767950" y="4905766"/>
          <a:ext cx="5485640" cy="568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357">
                  <a:extLst>
                    <a:ext uri="{9D8B030D-6E8A-4147-A177-3AD203B41FA5}">
                      <a16:colId xmlns:a16="http://schemas.microsoft.com/office/drawing/2014/main" val="3856385398"/>
                    </a:ext>
                  </a:extLst>
                </a:gridCol>
                <a:gridCol w="927021">
                  <a:extLst>
                    <a:ext uri="{9D8B030D-6E8A-4147-A177-3AD203B41FA5}">
                      <a16:colId xmlns:a16="http://schemas.microsoft.com/office/drawing/2014/main" val="2336224646"/>
                    </a:ext>
                  </a:extLst>
                </a:gridCol>
                <a:gridCol w="960675">
                  <a:extLst>
                    <a:ext uri="{9D8B030D-6E8A-4147-A177-3AD203B41FA5}">
                      <a16:colId xmlns:a16="http://schemas.microsoft.com/office/drawing/2014/main" val="2743579031"/>
                    </a:ext>
                  </a:extLst>
                </a:gridCol>
                <a:gridCol w="1008095">
                  <a:extLst>
                    <a:ext uri="{9D8B030D-6E8A-4147-A177-3AD203B41FA5}">
                      <a16:colId xmlns:a16="http://schemas.microsoft.com/office/drawing/2014/main" val="524578913"/>
                    </a:ext>
                  </a:extLst>
                </a:gridCol>
                <a:gridCol w="1021865">
                  <a:extLst>
                    <a:ext uri="{9D8B030D-6E8A-4147-A177-3AD203B41FA5}">
                      <a16:colId xmlns:a16="http://schemas.microsoft.com/office/drawing/2014/main" val="871562836"/>
                    </a:ext>
                  </a:extLst>
                </a:gridCol>
                <a:gridCol w="1009627">
                  <a:extLst>
                    <a:ext uri="{9D8B030D-6E8A-4147-A177-3AD203B41FA5}">
                      <a16:colId xmlns:a16="http://schemas.microsoft.com/office/drawing/2014/main" val="1363276616"/>
                    </a:ext>
                  </a:extLst>
                </a:gridCol>
              </a:tblGrid>
              <a:tr h="3243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せん断</a:t>
                      </a:r>
                      <a:endParaRPr kumimoji="1" lang="en-US" altLang="ja-JP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弾性率</a:t>
                      </a: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C10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C01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C11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C20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C30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323740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9.500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2.8654E-01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3.3348E-02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-4.5506E-03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-2.3474E-02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4.6577E-03</a:t>
                      </a:r>
                      <a:endParaRPr kumimoji="1" lang="ja-JP" alt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1603" marR="101603" marT="50802" marB="50802" anchor="ctr">
                    <a:lnL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1625336"/>
                  </a:ext>
                </a:extLst>
              </a:tr>
            </a:tbl>
          </a:graphicData>
        </a:graphic>
      </p:graphicFrame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94BEFD17-5D30-C99C-4AC9-DC9F82FC4218}"/>
              </a:ext>
            </a:extLst>
          </p:cNvPr>
          <p:cNvCxnSpPr/>
          <p:nvPr/>
        </p:nvCxnSpPr>
        <p:spPr>
          <a:xfrm>
            <a:off x="8661866" y="5664440"/>
            <a:ext cx="31637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106CFA5F-A00A-1BB5-7778-88C07CE9ABED}"/>
              </a:ext>
            </a:extLst>
          </p:cNvPr>
          <p:cNvSpPr/>
          <p:nvPr/>
        </p:nvSpPr>
        <p:spPr>
          <a:xfrm>
            <a:off x="111631" y="52550"/>
            <a:ext cx="4407071" cy="336578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0000CC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ただし製品しか入手できないお客様も</a:t>
            </a:r>
          </a:p>
        </p:txBody>
      </p:sp>
    </p:spTree>
    <p:extLst>
      <p:ext uri="{BB962C8B-B14F-4D97-AF65-F5344CB8AC3E}">
        <p14:creationId xmlns:p14="http://schemas.microsoft.com/office/powerpoint/2010/main" val="384129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5F1F6-D276-C550-8AAE-250B2F538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E62654A3-65E0-D2DB-7609-71873772E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942" y="4042594"/>
            <a:ext cx="4608830" cy="2198437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D9353A2-5165-E656-170E-C1EFCFE1C165}"/>
              </a:ext>
            </a:extLst>
          </p:cNvPr>
          <p:cNvSpPr/>
          <p:nvPr/>
        </p:nvSpPr>
        <p:spPr>
          <a:xfrm>
            <a:off x="696686" y="5778835"/>
            <a:ext cx="11038114" cy="5557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O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リングからの定義はひな型を利用すること測定結果に６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.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７分の６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.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０を乗ずることでＤＢから定義可能。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F63BE1E-3C31-F4A0-904E-3CB9B9A7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5202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37E20A-8617-4852-96B1-B9BF6B3B3959}" type="slidenum"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游ゴシック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游ゴシック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F7F201-0A6E-6AAF-C271-E1ECBDC6594B}"/>
              </a:ext>
            </a:extLst>
          </p:cNvPr>
          <p:cNvSpPr txBox="1"/>
          <p:nvPr/>
        </p:nvSpPr>
        <p:spPr>
          <a:xfrm>
            <a:off x="541547" y="498921"/>
            <a:ext cx="8764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１）製品からの算出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・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O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リングから定義　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64920B5-EADD-4FAC-8675-3CA11D4DF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19" y="1422251"/>
            <a:ext cx="3633162" cy="178893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5E3175E-0D69-408C-A1F1-81806CA1A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119" y="2533953"/>
            <a:ext cx="3639033" cy="179009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73E579C-2C5D-467B-8656-02EA4434D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2301721" y="3423466"/>
            <a:ext cx="1699260" cy="1057080"/>
          </a:xfrm>
          <a:prstGeom prst="rect">
            <a:avLst/>
          </a:prstGeom>
        </p:spPr>
      </p:pic>
      <p:sp>
        <p:nvSpPr>
          <p:cNvPr id="6" name="矢印: 右 5">
            <a:extLst>
              <a:ext uri="{FF2B5EF4-FFF2-40B4-BE49-F238E27FC236}">
                <a16:creationId xmlns:a16="http://schemas.microsoft.com/office/drawing/2014/main" id="{0CBC0046-2408-AAB3-3A98-E680B27DC845}"/>
              </a:ext>
            </a:extLst>
          </p:cNvPr>
          <p:cNvSpPr/>
          <p:nvPr/>
        </p:nvSpPr>
        <p:spPr>
          <a:xfrm rot="1772168">
            <a:off x="2895118" y="2376984"/>
            <a:ext cx="366241" cy="438259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/>
              <a:ea typeface="游ゴシック"/>
              <a:cs typeface="+mn-cs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E89F0E1-BDD7-9BF0-7BB0-68F53A7605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3142" y="1225129"/>
            <a:ext cx="4171539" cy="2741967"/>
          </a:xfrm>
          <a:prstGeom prst="rect">
            <a:avLst/>
          </a:prstGeom>
        </p:spPr>
      </p:pic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D156CF54-8089-C7F0-F3D5-702E43B65D0B}"/>
              </a:ext>
            </a:extLst>
          </p:cNvPr>
          <p:cNvGraphicFramePr>
            <a:graphicFrameLocks noGrp="1"/>
          </p:cNvGraphicFramePr>
          <p:nvPr/>
        </p:nvGraphicFramePr>
        <p:xfrm>
          <a:off x="6981192" y="3789212"/>
          <a:ext cx="723900" cy="640080"/>
        </p:xfrm>
        <a:graphic>
          <a:graphicData uri="http://schemas.openxmlformats.org/drawingml/2006/table">
            <a:tbl>
              <a:tblPr/>
              <a:tblGrid>
                <a:gridCol w="723900">
                  <a:extLst>
                    <a:ext uri="{9D8B030D-6E8A-4147-A177-3AD203B41FA5}">
                      <a16:colId xmlns:a16="http://schemas.microsoft.com/office/drawing/2014/main" val="394562675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ヤング率</a:t>
                      </a:r>
                      <a:b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[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Mpa]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25225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6.18E+00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07558"/>
                  </a:ext>
                </a:extLst>
              </a:tr>
            </a:tbl>
          </a:graphicData>
        </a:graphic>
      </p:graphicFrame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69A8C8E-8311-BC6F-4A49-1209CA0EFB11}"/>
              </a:ext>
            </a:extLst>
          </p:cNvPr>
          <p:cNvSpPr/>
          <p:nvPr/>
        </p:nvSpPr>
        <p:spPr>
          <a:xfrm>
            <a:off x="4988560" y="4408972"/>
            <a:ext cx="2405382" cy="427188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ヤング率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6.0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での解析結果は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/>
              <a:ea typeface="游ゴシック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ひずみ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1.0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で等価になる。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ECB8A87-9A57-DB66-1929-1FD4EDD0E2B1}"/>
              </a:ext>
            </a:extLst>
          </p:cNvPr>
          <p:cNvSpPr txBox="1"/>
          <p:nvPr/>
        </p:nvSpPr>
        <p:spPr>
          <a:xfrm>
            <a:off x="5096954" y="4881504"/>
            <a:ext cx="2405382" cy="4308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※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通常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0.1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で算出するが、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0.1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時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6.7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/>
                <a:ea typeface="游ゴシック"/>
                <a:cs typeface="+mn-cs"/>
              </a:rPr>
              <a:t>　　１割程度高めに出る。</a:t>
            </a:r>
          </a:p>
        </p:txBody>
      </p:sp>
      <p:sp>
        <p:nvSpPr>
          <p:cNvPr id="17" name="角丸四角形 4">
            <a:extLst>
              <a:ext uri="{FF2B5EF4-FFF2-40B4-BE49-F238E27FC236}">
                <a16:creationId xmlns:a16="http://schemas.microsoft.com/office/drawing/2014/main" id="{613500B2-CE36-2CB6-2CD5-808324445CFD}"/>
              </a:ext>
            </a:extLst>
          </p:cNvPr>
          <p:cNvSpPr/>
          <p:nvPr/>
        </p:nvSpPr>
        <p:spPr>
          <a:xfrm>
            <a:off x="9297802" y="419316"/>
            <a:ext cx="2740395" cy="365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ヤング率１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.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０の材料で解析</a:t>
            </a:r>
          </a:p>
        </p:txBody>
      </p:sp>
    </p:spTree>
    <p:extLst>
      <p:ext uri="{BB962C8B-B14F-4D97-AF65-F5344CB8AC3E}">
        <p14:creationId xmlns:p14="http://schemas.microsoft.com/office/powerpoint/2010/main" val="408866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38386942-324E-C57B-6A5A-1295B0AEDB6A}"/>
              </a:ext>
            </a:extLst>
          </p:cNvPr>
          <p:cNvGrpSpPr/>
          <p:nvPr/>
        </p:nvGrpSpPr>
        <p:grpSpPr>
          <a:xfrm>
            <a:off x="612712" y="3051984"/>
            <a:ext cx="3163543" cy="2627958"/>
            <a:chOff x="612712" y="3051984"/>
            <a:chExt cx="3163543" cy="2627958"/>
          </a:xfrm>
        </p:grpSpPr>
        <p:pic>
          <p:nvPicPr>
            <p:cNvPr id="12" name="Picture 14" descr="C:\My Documents\mail_box、資料送付先\r_seal107.bmp">
              <a:extLst>
                <a:ext uri="{FF2B5EF4-FFF2-40B4-BE49-F238E27FC236}">
                  <a16:creationId xmlns:a16="http://schemas.microsoft.com/office/drawing/2014/main" id="{427AB1AF-FFAB-C558-06AF-F8DDC6AC8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647" y="3051984"/>
              <a:ext cx="2880608" cy="2567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EFD7D5AB-1C11-2382-3D60-8E3659DC12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64335" y="4729154"/>
              <a:ext cx="6096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endParaRPr>
            </a:p>
          </p:txBody>
        </p:sp>
        <p:sp>
          <p:nvSpPr>
            <p:cNvPr id="14" name="Line 16">
              <a:extLst>
                <a:ext uri="{FF2B5EF4-FFF2-40B4-BE49-F238E27FC236}">
                  <a16:creationId xmlns:a16="http://schemas.microsoft.com/office/drawing/2014/main" id="{18713EDC-740A-15FE-D4AF-C51734DF71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50791" y="4994142"/>
              <a:ext cx="1524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/>
                <a:cs typeface="+mn-cs"/>
              </a:endParaRPr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4886D2B4-461B-A289-F37A-380BBFABD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712" y="4614262"/>
              <a:ext cx="1017684" cy="45720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itchFamily="34" charset="0"/>
                  <a:ea typeface="ＭＳ Ｐゴシック"/>
                  <a:cs typeface="+mn-cs"/>
                </a:rPr>
                <a:t>金型形状</a:t>
              </a:r>
            </a:p>
          </p:txBody>
        </p:sp>
        <p:sp>
          <p:nvSpPr>
            <p:cNvPr id="16" name="Oval 18">
              <a:extLst>
                <a:ext uri="{FF2B5EF4-FFF2-40B4-BE49-F238E27FC236}">
                  <a16:creationId xmlns:a16="http://schemas.microsoft.com/office/drawing/2014/main" id="{912F4D42-F797-621E-8E00-9F10698242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9291" y="5222742"/>
              <a:ext cx="1143000" cy="45720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itchFamily="34" charset="0"/>
                  <a:ea typeface="ＭＳ Ｐゴシック"/>
                  <a:cs typeface="+mn-cs"/>
                </a:rPr>
                <a:t>製品形状</a:t>
              </a: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57CDFD28-FE23-8112-6B67-C4D0D6EE2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384" y="2449653"/>
            <a:ext cx="1325150" cy="1325150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B66E1AF5-AFCA-4DF9-B1C1-F537072839DC}"/>
              </a:ext>
            </a:extLst>
          </p:cNvPr>
          <p:cNvSpPr/>
          <p:nvPr/>
        </p:nvSpPr>
        <p:spPr>
          <a:xfrm>
            <a:off x="141514" y="5832534"/>
            <a:ext cx="4942115" cy="5557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次ページに示す熱履歴を考慮した解析を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O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リング同様に解析を行い材料定義が可能になる。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55DB6E0-CB5D-4827-95A8-42A13B76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5202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37E20A-8617-4852-96B1-B9BF6B3B3959}" type="slidenum"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游ゴシック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游ゴシック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F26768-1C12-E702-0C6E-2565E32D963E}"/>
              </a:ext>
            </a:extLst>
          </p:cNvPr>
          <p:cNvSpPr txBox="1"/>
          <p:nvPr/>
        </p:nvSpPr>
        <p:spPr>
          <a:xfrm>
            <a:off x="541547" y="498921"/>
            <a:ext cx="3333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１）製品からの算出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・シール形状　　　　　　　　　　　　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graphicFrame>
        <p:nvGraphicFramePr>
          <p:cNvPr id="9" name="Object 1104">
            <a:extLst>
              <a:ext uri="{FF2B5EF4-FFF2-40B4-BE49-F238E27FC236}">
                <a16:creationId xmlns:a16="http://schemas.microsoft.com/office/drawing/2014/main" id="{60EEA98D-1AFC-EE45-DF88-7A089F14A4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0076" y="1388228"/>
          <a:ext cx="2393525" cy="1723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ビットマップ イメージ" r:id="rId4" imgW="8411749" imgH="6058746" progId="Paint.Picture">
                  <p:embed/>
                </p:oleObj>
              </mc:Choice>
              <mc:Fallback>
                <p:oleObj name="ビットマップ イメージ" r:id="rId4" imgW="8411749" imgH="6058746" progId="Paint.Picture">
                  <p:embed/>
                  <p:pic>
                    <p:nvPicPr>
                      <p:cNvPr id="9" name="Object 1104">
                        <a:extLst>
                          <a:ext uri="{FF2B5EF4-FFF2-40B4-BE49-F238E27FC236}">
                            <a16:creationId xmlns:a16="http://schemas.microsoft.com/office/drawing/2014/main" id="{60EEA98D-1AFC-EE45-DF88-7A089F14A4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076" y="1388228"/>
                        <a:ext cx="2393525" cy="1723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AutoShape 1106">
            <a:extLst>
              <a:ext uri="{FF2B5EF4-FFF2-40B4-BE49-F238E27FC236}">
                <a16:creationId xmlns:a16="http://schemas.microsoft.com/office/drawing/2014/main" id="{424E9B02-4771-0670-6232-66C8BA894D38}"/>
              </a:ext>
            </a:extLst>
          </p:cNvPr>
          <p:cNvSpPr>
            <a:spLocks noChangeArrowheads="1"/>
          </p:cNvSpPr>
          <p:nvPr/>
        </p:nvSpPr>
        <p:spPr bwMode="auto">
          <a:xfrm rot="3417424">
            <a:off x="3291290" y="2347512"/>
            <a:ext cx="269464" cy="225519"/>
          </a:xfrm>
          <a:prstGeom prst="rightArrow">
            <a:avLst>
              <a:gd name="adj1" fmla="val 50000"/>
              <a:gd name="adj2" fmla="val 31250"/>
            </a:avLst>
          </a:prstGeom>
          <a:noFill/>
          <a:ln w="1587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Oval 1107">
            <a:extLst>
              <a:ext uri="{FF2B5EF4-FFF2-40B4-BE49-F238E27FC236}">
                <a16:creationId xmlns:a16="http://schemas.microsoft.com/office/drawing/2014/main" id="{A09DE711-663B-4B85-8759-BFEFE117F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7273" y="2138183"/>
            <a:ext cx="466328" cy="375051"/>
          </a:xfrm>
          <a:prstGeom prst="ellipse">
            <a:avLst/>
          </a:prstGeom>
          <a:noFill/>
          <a:ln w="15875">
            <a:solidFill>
              <a:srgbClr val="00B0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B9B9000-27F5-807F-05B5-A10758E601F6}"/>
              </a:ext>
            </a:extLst>
          </p:cNvPr>
          <p:cNvSpPr txBox="1"/>
          <p:nvPr/>
        </p:nvSpPr>
        <p:spPr>
          <a:xfrm>
            <a:off x="4713514" y="1099085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・その他の形状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：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必ずしもヤング率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E=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応力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σ/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ひずみ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ε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が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　　　　　　　　　　　　　　　　　　成り立たない場合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もあり、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短冊測定が良好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。　　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18" name="図 17" descr="Image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35939" y="1734254"/>
            <a:ext cx="2251275" cy="1377694"/>
          </a:xfrm>
          <a:prstGeom prst="rect">
            <a:avLst/>
          </a:prstGeom>
        </p:spPr>
      </p:pic>
      <p:pic>
        <p:nvPicPr>
          <p:cNvPr id="19" name="図 18" descr="Image9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91895" y="3575418"/>
            <a:ext cx="2391798" cy="1306136"/>
          </a:xfrm>
          <a:prstGeom prst="rect">
            <a:avLst/>
          </a:prstGeom>
        </p:spPr>
      </p:pic>
      <p:sp>
        <p:nvSpPr>
          <p:cNvPr id="20" name="テキスト ボックス 19"/>
          <p:cNvSpPr txBox="1"/>
          <p:nvPr/>
        </p:nvSpPr>
        <p:spPr>
          <a:xfrm>
            <a:off x="6279943" y="2782034"/>
            <a:ext cx="209117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結果ヤング率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1.27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　（見かけ上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1.27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倍）</a:t>
            </a:r>
          </a:p>
        </p:txBody>
      </p:sp>
      <p:sp>
        <p:nvSpPr>
          <p:cNvPr id="26" name="角丸四角形 25"/>
          <p:cNvSpPr/>
          <p:nvPr/>
        </p:nvSpPr>
        <p:spPr>
          <a:xfrm>
            <a:off x="5330983" y="1556445"/>
            <a:ext cx="1330593" cy="4187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引っ張りで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096000" y="4716780"/>
            <a:ext cx="209117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結果ヤング率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0.98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　（見かけ上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0.98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倍）</a:t>
            </a:r>
          </a:p>
        </p:txBody>
      </p:sp>
      <p:sp>
        <p:nvSpPr>
          <p:cNvPr id="23" name="角丸四角形 4"/>
          <p:cNvSpPr/>
          <p:nvPr/>
        </p:nvSpPr>
        <p:spPr>
          <a:xfrm>
            <a:off x="9297802" y="419316"/>
            <a:ext cx="2740395" cy="365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ヤング率１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.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０の材料で解析</a:t>
            </a:r>
          </a:p>
        </p:txBody>
      </p:sp>
      <p:pic>
        <p:nvPicPr>
          <p:cNvPr id="24" name="Picture 4" descr="C:\My Documents\a検討中\ゴム講習会\ＴＰ形状による見かけヤング率の違い\ディスク直径１０ｍｍ－１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75026" y="4433607"/>
            <a:ext cx="904262" cy="898465"/>
          </a:xfrm>
          <a:prstGeom prst="rect">
            <a:avLst/>
          </a:prstGeom>
          <a:noFill/>
        </p:spPr>
      </p:pic>
      <p:pic>
        <p:nvPicPr>
          <p:cNvPr id="27" name="Picture 10" descr="C:\My Documents\a検討中\ゴム講習会\ＴＰ形状による見かけヤング率の違い\ディスク直径１８ｍｍ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582951" y="2624465"/>
            <a:ext cx="1317945" cy="800988"/>
          </a:xfrm>
          <a:prstGeom prst="rect">
            <a:avLst/>
          </a:prstGeom>
          <a:noFill/>
        </p:spPr>
      </p:pic>
      <p:pic>
        <p:nvPicPr>
          <p:cNvPr id="28" name="Picture 19" descr="C:\My Documents\mail_box、資料送付先\anm_disk100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87929" y="4316050"/>
            <a:ext cx="1435548" cy="1141936"/>
          </a:xfrm>
          <a:prstGeom prst="rect">
            <a:avLst/>
          </a:prstGeom>
          <a:noFill/>
        </p:spPr>
      </p:pic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8222379" y="2258154"/>
            <a:ext cx="1639429" cy="26839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Φ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１８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×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ｈ２６ｍｍ</a:t>
            </a:r>
            <a:r>
              <a:rPr kumimoji="1" lang="ja-JP" altLang="en-US" sz="11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３</a:t>
            </a: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10140410" y="2258154"/>
            <a:ext cx="1659704" cy="26839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Φ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２９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×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ｈ１２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.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７ｍｍ</a:t>
            </a:r>
            <a:r>
              <a:rPr kumimoji="1" lang="ja-JP" altLang="en-US" sz="11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３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10208044" y="4074650"/>
            <a:ext cx="1435548" cy="2633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Φ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１０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×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ｈ１０ｍｍ</a:t>
            </a:r>
            <a:r>
              <a:rPr kumimoji="1" lang="ja-JP" altLang="en-US" sz="11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３</a:t>
            </a:r>
          </a:p>
        </p:txBody>
      </p:sp>
      <p:sp>
        <p:nvSpPr>
          <p:cNvPr id="32" name="Rectangle 8"/>
          <p:cNvSpPr>
            <a:spLocks noChangeArrowheads="1"/>
          </p:cNvSpPr>
          <p:nvPr/>
        </p:nvSpPr>
        <p:spPr bwMode="auto">
          <a:xfrm>
            <a:off x="8228094" y="4045101"/>
            <a:ext cx="1435549" cy="257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Φ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４０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×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ｈ１５ｍｍ</a:t>
            </a:r>
            <a:r>
              <a:rPr kumimoji="1" lang="ja-JP" altLang="en-US" sz="11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３</a:t>
            </a:r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10815310" y="3498479"/>
            <a:ext cx="1317945" cy="2633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E=1.19N/mm</a:t>
            </a:r>
            <a:r>
              <a:rPr kumimoji="1" lang="en-US" altLang="ja-JP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2</a:t>
            </a:r>
          </a:p>
        </p:txBody>
      </p:sp>
      <p:sp>
        <p:nvSpPr>
          <p:cNvPr id="35" name="Rectangle 13"/>
          <p:cNvSpPr>
            <a:spLocks noChangeArrowheads="1"/>
          </p:cNvSpPr>
          <p:nvPr/>
        </p:nvSpPr>
        <p:spPr bwMode="auto">
          <a:xfrm>
            <a:off x="9211507" y="5445362"/>
            <a:ext cx="1060990" cy="24521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E=1.16N/mm</a:t>
            </a:r>
            <a:r>
              <a:rPr kumimoji="1" lang="en-US" altLang="ja-JP" sz="1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2</a:t>
            </a:r>
          </a:p>
        </p:txBody>
      </p:sp>
      <p:sp>
        <p:nvSpPr>
          <p:cNvPr id="36" name="Rectangle 14"/>
          <p:cNvSpPr>
            <a:spLocks noChangeArrowheads="1"/>
          </p:cNvSpPr>
          <p:nvPr/>
        </p:nvSpPr>
        <p:spPr bwMode="auto">
          <a:xfrm>
            <a:off x="10815310" y="5451314"/>
            <a:ext cx="1317945" cy="2633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E=0.95N/mm</a:t>
            </a:r>
            <a:r>
              <a:rPr kumimoji="1" lang="en-US" altLang="ja-JP" sz="1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2</a:t>
            </a:r>
          </a:p>
        </p:txBody>
      </p:sp>
      <p:sp>
        <p:nvSpPr>
          <p:cNvPr id="37" name="角丸四角形 26"/>
          <p:cNvSpPr/>
          <p:nvPr/>
        </p:nvSpPr>
        <p:spPr>
          <a:xfrm>
            <a:off x="8075174" y="1774781"/>
            <a:ext cx="966920" cy="4187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圧縮で</a:t>
            </a:r>
          </a:p>
        </p:txBody>
      </p:sp>
      <p:pic>
        <p:nvPicPr>
          <p:cNvPr id="38" name="Picture 5" descr="C:\My Documents\a検討中\ゴム講習会\ＴＰ形状による見かけヤング率の違い\ディスク直径１８ｍｍ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37773" y="2551334"/>
            <a:ext cx="947469" cy="1023451"/>
          </a:xfrm>
          <a:prstGeom prst="rect">
            <a:avLst/>
          </a:prstGeom>
          <a:noFill/>
        </p:spPr>
      </p:pic>
      <p:sp>
        <p:nvSpPr>
          <p:cNvPr id="39" name="Rectangle 11"/>
          <p:cNvSpPr>
            <a:spLocks noChangeArrowheads="1"/>
          </p:cNvSpPr>
          <p:nvPr/>
        </p:nvSpPr>
        <p:spPr bwMode="auto">
          <a:xfrm>
            <a:off x="9211507" y="3526932"/>
            <a:ext cx="1141937" cy="2622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E=0.79N/mm</a:t>
            </a:r>
            <a:r>
              <a:rPr kumimoji="1" lang="en-US" altLang="ja-JP" sz="1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Yu Gothic UI Light" panose="020B0300000000000000" pitchFamily="50" charset="-128"/>
                <a:ea typeface="Yu Gothic UI Light" panose="020B0300000000000000" pitchFamily="50" charset="-128"/>
                <a:cs typeface="+mn-cs"/>
              </a:rPr>
              <a:t>2</a:t>
            </a: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0BAF5713-249C-5131-61AC-B4452847AD52}"/>
              </a:ext>
            </a:extLst>
          </p:cNvPr>
          <p:cNvSpPr/>
          <p:nvPr/>
        </p:nvSpPr>
        <p:spPr>
          <a:xfrm>
            <a:off x="5563153" y="6007259"/>
            <a:ext cx="6475044" cy="35657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見かけ上のヤング率に注意しながら解析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/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実測から定義を行う。</a:t>
            </a:r>
          </a:p>
        </p:txBody>
      </p:sp>
    </p:spTree>
    <p:extLst>
      <p:ext uri="{BB962C8B-B14F-4D97-AF65-F5344CB8AC3E}">
        <p14:creationId xmlns:p14="http://schemas.microsoft.com/office/powerpoint/2010/main" val="28405758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5|4.9|3.3|14.3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2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defRPr sz="1400" dirty="0" smtClean="0">
            <a:solidFill>
              <a:srgbClr val="0000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アース">
  <a:themeElements>
    <a:clrScheme name="アース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アース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アース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</a:spPr>
      <a:bodyPr rtlCol="0" anchor="ctr"/>
      <a:lstStyle>
        <a:defPPr algn="ctr">
          <a:defRPr kumimoji="1" dirty="0">
            <a:solidFill>
              <a:schemeClr val="tx1"/>
            </a:solidFill>
            <a:latin typeface="游ゴシック" panose="020B0400000000000000" pitchFamily="50" charset="-128"/>
            <a:ea typeface="游ゴシック" panose="020B0400000000000000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lnSpc>
            <a:spcPct val="120000"/>
          </a:lnSpc>
          <a:defRPr sz="2400" dirty="0">
            <a:solidFill>
              <a:schemeClr val="tx1">
                <a:lumMod val="65000"/>
                <a:lumOff val="35000"/>
              </a:schemeClr>
            </a:solidFill>
            <a:latin typeface="游ゴシック" panose="020B0400000000000000" pitchFamily="50" charset="-128"/>
            <a:ea typeface="游ゴシック" panose="020B0400000000000000" pitchFamily="50" charset="-128"/>
            <a:cs typeface="メイリオ" pitchFamily="50" charset="-128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アース">
  <a:themeElements>
    <a:clrScheme name="アース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ユーザー定義 8">
      <a:majorFont>
        <a:latin typeface="游ゴシック Light"/>
        <a:ea typeface="游ゴシック Light"/>
        <a:cs typeface=""/>
      </a:majorFont>
      <a:minorFont>
        <a:latin typeface="游ゴシック"/>
        <a:ea typeface="游ゴシック"/>
        <a:cs typeface=""/>
      </a:minorFont>
    </a:fontScheme>
    <a:fmtScheme name="アース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 kumimoji="1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1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defRPr sz="1400" dirty="0" smtClean="0">
            <a:solidFill>
              <a:srgbClr val="0000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defRPr sz="1400" dirty="0" smtClean="0">
            <a:solidFill>
              <a:srgbClr val="0000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2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defRPr sz="1400" dirty="0" smtClean="0">
            <a:solidFill>
              <a:srgbClr val="0000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3344</Words>
  <Application>Microsoft Office PowerPoint</Application>
  <PresentationFormat>ワイド画面</PresentationFormat>
  <Paragraphs>510</Paragraphs>
  <Slides>24</Slides>
  <Notes>3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16</vt:i4>
      </vt:variant>
      <vt:variant>
        <vt:lpstr>テーマ</vt:lpstr>
      </vt:variant>
      <vt:variant>
        <vt:i4>7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24</vt:i4>
      </vt:variant>
    </vt:vector>
  </HeadingPairs>
  <TitlesOfParts>
    <vt:vector size="49" baseType="lpstr">
      <vt:lpstr>BIZ UDPゴシック</vt:lpstr>
      <vt:lpstr>Meiryo UI</vt:lpstr>
      <vt:lpstr>ＭＳ Ｐゴシック</vt:lpstr>
      <vt:lpstr>Yu Gothic UI Light</vt:lpstr>
      <vt:lpstr>メイリオ</vt:lpstr>
      <vt:lpstr>游ゴシック</vt:lpstr>
      <vt:lpstr>游ゴシック Light</vt:lpstr>
      <vt:lpstr>Yu Gothic Medium</vt:lpstr>
      <vt:lpstr>Arial</vt:lpstr>
      <vt:lpstr>Calibri</vt:lpstr>
      <vt:lpstr>Century</vt:lpstr>
      <vt:lpstr>Gill Sans MT</vt:lpstr>
      <vt:lpstr>Tahoma</vt:lpstr>
      <vt:lpstr>Times New Roman</vt:lpstr>
      <vt:lpstr>Wingdings</vt:lpstr>
      <vt:lpstr>Wingdings 3</vt:lpstr>
      <vt:lpstr>Office テーマ</vt:lpstr>
      <vt:lpstr>12_Office ​​テーマ</vt:lpstr>
      <vt:lpstr>2_アース</vt:lpstr>
      <vt:lpstr>アース</vt:lpstr>
      <vt:lpstr>13_Office ​​テーマ</vt:lpstr>
      <vt:lpstr>3_Office ​​テーマ</vt:lpstr>
      <vt:lpstr>2_Office ​​テーマ</vt:lpstr>
      <vt:lpstr>Bitmap Image</vt:lpstr>
      <vt:lpstr>ビットマップ イメージ</vt:lpstr>
      <vt:lpstr>ゴムの解析の基本</vt:lpstr>
      <vt:lpstr>PowerPoint プレゼンテーション</vt:lpstr>
      <vt:lpstr>材料試定義について</vt:lpstr>
      <vt:lpstr>PowerPoint プレゼンテーション</vt:lpstr>
      <vt:lpstr>PowerPoint プレゼンテーション</vt:lpstr>
      <vt:lpstr>単軸試験の課題　- 形状依存について -</vt:lpstr>
      <vt:lpstr>PowerPoint プレゼンテーション</vt:lpstr>
      <vt:lpstr>PowerPoint プレゼンテーション</vt:lpstr>
      <vt:lpstr>PowerPoint プレゼンテーション</vt:lpstr>
      <vt:lpstr>2）シール設計方法基礎から解析を利用した形状定義</vt:lpstr>
      <vt:lpstr>ゴム製品の解析では、</vt:lpstr>
      <vt:lpstr>ゴムのＦＥＭ解析　基本フロー</vt:lpstr>
      <vt:lpstr>PowerPoint プレゼンテーション</vt:lpstr>
      <vt:lpstr>５．製品は、ほとんどが圧縮なのに　材料試験は、なぜ引張試験なのか？</vt:lpstr>
      <vt:lpstr>定義及び解析の注意点を守れば簡単に精度がアップする</vt:lpstr>
      <vt:lpstr>非圧縮性ゆえの変形図が同じになる（防舷材）</vt:lpstr>
      <vt:lpstr>エネルギー関数導出の落とし穴</vt:lpstr>
      <vt:lpstr>エネルギー関数導出の落とし穴 　　　　　一軸拘束二軸伸張（純せん断）など適正なデータから回帰すると</vt:lpstr>
      <vt:lpstr>エネルギー関数導出の落とし穴</vt:lpstr>
      <vt:lpstr>解析予測が実測とあ合わない３つの原因</vt:lpstr>
      <vt:lpstr>複合的要因</vt:lpstr>
      <vt:lpstr>PowerPoint プレゼンテーション</vt:lpstr>
      <vt:lpstr>公共試験場を利用して 　ゴムの解析用ひずみエネルギーを構築しませんか。   　　　　　- 候補日をいただければ調整します。１社４名様くらいまで -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光広 萩本</dc:creator>
  <cp:lastModifiedBy>光広 萩本</cp:lastModifiedBy>
  <cp:revision>4</cp:revision>
  <dcterms:created xsi:type="dcterms:W3CDTF">2025-03-19T00:25:05Z</dcterms:created>
  <dcterms:modified xsi:type="dcterms:W3CDTF">2026-07-12T01:59:20Z</dcterms:modified>
</cp:coreProperties>
</file>