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6" r:id="rId2"/>
    <p:sldId id="297" r:id="rId3"/>
    <p:sldId id="256" r:id="rId4"/>
    <p:sldId id="257" r:id="rId5"/>
    <p:sldId id="275" r:id="rId6"/>
    <p:sldId id="277" r:id="rId7"/>
    <p:sldId id="273" r:id="rId8"/>
    <p:sldId id="278" r:id="rId9"/>
    <p:sldId id="279" r:id="rId10"/>
    <p:sldId id="295" r:id="rId11"/>
    <p:sldId id="280" r:id="rId12"/>
    <p:sldId id="286" r:id="rId13"/>
    <p:sldId id="292" r:id="rId14"/>
    <p:sldId id="283" r:id="rId15"/>
    <p:sldId id="288" r:id="rId16"/>
    <p:sldId id="284" r:id="rId17"/>
    <p:sldId id="272" r:id="rId18"/>
    <p:sldId id="289" r:id="rId19"/>
    <p:sldId id="269" r:id="rId20"/>
    <p:sldId id="271" r:id="rId21"/>
    <p:sldId id="291" r:id="rId22"/>
    <p:sldId id="290" r:id="rId23"/>
    <p:sldId id="285" r:id="rId24"/>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8D2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4660"/>
  </p:normalViewPr>
  <p:slideViewPr>
    <p:cSldViewPr>
      <p:cViewPr varScale="1">
        <p:scale>
          <a:sx n="64" d="100"/>
          <a:sy n="64" d="100"/>
        </p:scale>
        <p:origin x="1690"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F6BFCDF9-BC1A-4856-B685-83C5083FC8B1}" type="datetimeFigureOut">
              <a:rPr kumimoji="1" lang="ja-JP" altLang="en-US" smtClean="0"/>
              <a:t>2025/8/6</a:t>
            </a:fld>
            <a:endParaRPr kumimoji="1" lang="ja-JP" altLang="en-US"/>
          </a:p>
        </p:txBody>
      </p:sp>
      <p:sp>
        <p:nvSpPr>
          <p:cNvPr id="4" name="スライド イメージ プレースホルダー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5D410D3C-1089-4F9E-8788-D9CA0BE810DF}" type="slidenum">
              <a:rPr kumimoji="1" lang="ja-JP" altLang="en-US" smtClean="0"/>
              <a:t>‹#›</a:t>
            </a:fld>
            <a:endParaRPr kumimoji="1" lang="ja-JP" altLang="en-US"/>
          </a:p>
        </p:txBody>
      </p:sp>
    </p:spTree>
    <p:extLst>
      <p:ext uri="{BB962C8B-B14F-4D97-AF65-F5344CB8AC3E}">
        <p14:creationId xmlns:p14="http://schemas.microsoft.com/office/powerpoint/2010/main" val="8519165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410D3C-1089-4F9E-8788-D9CA0BE810DF}" type="slidenum">
              <a:rPr kumimoji="1" lang="ja-JP" altLang="en-US" smtClean="0"/>
              <a:t>5</a:t>
            </a:fld>
            <a:endParaRPr kumimoji="1" lang="ja-JP" altLang="en-US"/>
          </a:p>
        </p:txBody>
      </p:sp>
    </p:spTree>
    <p:extLst>
      <p:ext uri="{BB962C8B-B14F-4D97-AF65-F5344CB8AC3E}">
        <p14:creationId xmlns:p14="http://schemas.microsoft.com/office/powerpoint/2010/main" val="106143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410D3C-1089-4F9E-8788-D9CA0BE810DF}" type="slidenum">
              <a:rPr kumimoji="1" lang="ja-JP" altLang="en-US" smtClean="0"/>
              <a:t>6</a:t>
            </a:fld>
            <a:endParaRPr kumimoji="1" lang="ja-JP" altLang="en-US"/>
          </a:p>
        </p:txBody>
      </p:sp>
    </p:spTree>
    <p:extLst>
      <p:ext uri="{BB962C8B-B14F-4D97-AF65-F5344CB8AC3E}">
        <p14:creationId xmlns:p14="http://schemas.microsoft.com/office/powerpoint/2010/main" val="389846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FD8741D-BC52-4591-A214-662752904726}" type="datetimeFigureOut">
              <a:rPr kumimoji="1" lang="ja-JP" altLang="en-US" smtClean="0"/>
              <a:t>2025/8/6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6E15BF-512E-4D8E-BD45-F97F41A5BF0C}" type="slidenum">
              <a:rPr kumimoji="1" lang="ja-JP" altLang="en-US" smtClean="0"/>
              <a:t>‹#›</a:t>
            </a:fld>
            <a:endParaRPr kumimoji="1" lang="ja-JP" altLang="en-US"/>
          </a:p>
        </p:txBody>
      </p:sp>
    </p:spTree>
    <p:extLst>
      <p:ext uri="{BB962C8B-B14F-4D97-AF65-F5344CB8AC3E}">
        <p14:creationId xmlns:p14="http://schemas.microsoft.com/office/powerpoint/2010/main" val="153931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D8741D-BC52-4591-A214-662752904726}" type="datetimeFigureOut">
              <a:rPr kumimoji="1" lang="ja-JP" altLang="en-US" smtClean="0"/>
              <a:t>2025/8/6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6E15BF-512E-4D8E-BD45-F97F41A5BF0C}" type="slidenum">
              <a:rPr kumimoji="1" lang="ja-JP" altLang="en-US" smtClean="0"/>
              <a:t>‹#›</a:t>
            </a:fld>
            <a:endParaRPr kumimoji="1" lang="ja-JP" altLang="en-US"/>
          </a:p>
        </p:txBody>
      </p:sp>
    </p:spTree>
    <p:extLst>
      <p:ext uri="{BB962C8B-B14F-4D97-AF65-F5344CB8AC3E}">
        <p14:creationId xmlns:p14="http://schemas.microsoft.com/office/powerpoint/2010/main" val="35817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D8741D-BC52-4591-A214-662752904726}" type="datetimeFigureOut">
              <a:rPr kumimoji="1" lang="ja-JP" altLang="en-US" smtClean="0"/>
              <a:t>2025/8/6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6E15BF-512E-4D8E-BD45-F97F41A5BF0C}" type="slidenum">
              <a:rPr kumimoji="1" lang="ja-JP" altLang="en-US" smtClean="0"/>
              <a:t>‹#›</a:t>
            </a:fld>
            <a:endParaRPr kumimoji="1" lang="ja-JP" altLang="en-US"/>
          </a:p>
        </p:txBody>
      </p:sp>
    </p:spTree>
    <p:extLst>
      <p:ext uri="{BB962C8B-B14F-4D97-AF65-F5344CB8AC3E}">
        <p14:creationId xmlns:p14="http://schemas.microsoft.com/office/powerpoint/2010/main" val="337516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D8741D-BC52-4591-A214-662752904726}" type="datetimeFigureOut">
              <a:rPr kumimoji="1" lang="ja-JP" altLang="en-US" smtClean="0"/>
              <a:t>2025/8/6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6E15BF-512E-4D8E-BD45-F97F41A5BF0C}" type="slidenum">
              <a:rPr kumimoji="1" lang="ja-JP" altLang="en-US" smtClean="0"/>
              <a:t>‹#›</a:t>
            </a:fld>
            <a:endParaRPr kumimoji="1" lang="ja-JP" altLang="en-US"/>
          </a:p>
        </p:txBody>
      </p:sp>
    </p:spTree>
    <p:extLst>
      <p:ext uri="{BB962C8B-B14F-4D97-AF65-F5344CB8AC3E}">
        <p14:creationId xmlns:p14="http://schemas.microsoft.com/office/powerpoint/2010/main" val="96816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FD8741D-BC52-4591-A214-662752904726}" type="datetimeFigureOut">
              <a:rPr kumimoji="1" lang="ja-JP" altLang="en-US" smtClean="0"/>
              <a:t>2025/8/6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6E15BF-512E-4D8E-BD45-F97F41A5BF0C}" type="slidenum">
              <a:rPr kumimoji="1" lang="ja-JP" altLang="en-US" smtClean="0"/>
              <a:t>‹#›</a:t>
            </a:fld>
            <a:endParaRPr kumimoji="1" lang="ja-JP" altLang="en-US"/>
          </a:p>
        </p:txBody>
      </p:sp>
    </p:spTree>
    <p:extLst>
      <p:ext uri="{BB962C8B-B14F-4D97-AF65-F5344CB8AC3E}">
        <p14:creationId xmlns:p14="http://schemas.microsoft.com/office/powerpoint/2010/main" val="60486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FD8741D-BC52-4591-A214-662752904726}" type="datetimeFigureOut">
              <a:rPr kumimoji="1" lang="ja-JP" altLang="en-US" smtClean="0"/>
              <a:t>2025/8/6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D6E15BF-512E-4D8E-BD45-F97F41A5BF0C}" type="slidenum">
              <a:rPr kumimoji="1" lang="ja-JP" altLang="en-US" smtClean="0"/>
              <a:t>‹#›</a:t>
            </a:fld>
            <a:endParaRPr kumimoji="1" lang="ja-JP" altLang="en-US"/>
          </a:p>
        </p:txBody>
      </p:sp>
    </p:spTree>
    <p:extLst>
      <p:ext uri="{BB962C8B-B14F-4D97-AF65-F5344CB8AC3E}">
        <p14:creationId xmlns:p14="http://schemas.microsoft.com/office/powerpoint/2010/main" val="338098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FD8741D-BC52-4591-A214-662752904726}" type="datetimeFigureOut">
              <a:rPr kumimoji="1" lang="ja-JP" altLang="en-US" smtClean="0"/>
              <a:t>2025/8/6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D6E15BF-512E-4D8E-BD45-F97F41A5BF0C}" type="slidenum">
              <a:rPr kumimoji="1" lang="ja-JP" altLang="en-US" smtClean="0"/>
              <a:t>‹#›</a:t>
            </a:fld>
            <a:endParaRPr kumimoji="1" lang="ja-JP" altLang="en-US"/>
          </a:p>
        </p:txBody>
      </p:sp>
    </p:spTree>
    <p:extLst>
      <p:ext uri="{BB962C8B-B14F-4D97-AF65-F5344CB8AC3E}">
        <p14:creationId xmlns:p14="http://schemas.microsoft.com/office/powerpoint/2010/main" val="32019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D8741D-BC52-4591-A214-662752904726}" type="datetimeFigureOut">
              <a:rPr kumimoji="1" lang="ja-JP" altLang="en-US" smtClean="0"/>
              <a:t>2025/8/6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D6E15BF-512E-4D8E-BD45-F97F41A5BF0C}" type="slidenum">
              <a:rPr kumimoji="1" lang="ja-JP" altLang="en-US" smtClean="0"/>
              <a:t>‹#›</a:t>
            </a:fld>
            <a:endParaRPr kumimoji="1" lang="ja-JP" altLang="en-US"/>
          </a:p>
        </p:txBody>
      </p:sp>
    </p:spTree>
    <p:extLst>
      <p:ext uri="{BB962C8B-B14F-4D97-AF65-F5344CB8AC3E}">
        <p14:creationId xmlns:p14="http://schemas.microsoft.com/office/powerpoint/2010/main" val="30794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FD8741D-BC52-4591-A214-662752904726}" type="datetimeFigureOut">
              <a:rPr kumimoji="1" lang="ja-JP" altLang="en-US" smtClean="0"/>
              <a:t>2025/8/6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D6E15BF-512E-4D8E-BD45-F97F41A5BF0C}" type="slidenum">
              <a:rPr kumimoji="1" lang="ja-JP" altLang="en-US" smtClean="0"/>
              <a:t>‹#›</a:t>
            </a:fld>
            <a:endParaRPr kumimoji="1" lang="ja-JP" altLang="en-US"/>
          </a:p>
        </p:txBody>
      </p:sp>
    </p:spTree>
    <p:extLst>
      <p:ext uri="{BB962C8B-B14F-4D97-AF65-F5344CB8AC3E}">
        <p14:creationId xmlns:p14="http://schemas.microsoft.com/office/powerpoint/2010/main" val="235509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FD8741D-BC52-4591-A214-662752904726}" type="datetimeFigureOut">
              <a:rPr kumimoji="1" lang="ja-JP" altLang="en-US" smtClean="0"/>
              <a:t>2025/8/6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D6E15BF-512E-4D8E-BD45-F97F41A5BF0C}" type="slidenum">
              <a:rPr kumimoji="1" lang="ja-JP" altLang="en-US" smtClean="0"/>
              <a:t>‹#›</a:t>
            </a:fld>
            <a:endParaRPr kumimoji="1" lang="ja-JP" altLang="en-US"/>
          </a:p>
        </p:txBody>
      </p:sp>
    </p:spTree>
    <p:extLst>
      <p:ext uri="{BB962C8B-B14F-4D97-AF65-F5344CB8AC3E}">
        <p14:creationId xmlns:p14="http://schemas.microsoft.com/office/powerpoint/2010/main" val="220345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FD8741D-BC52-4591-A214-662752904726}" type="datetimeFigureOut">
              <a:rPr kumimoji="1" lang="ja-JP" altLang="en-US" smtClean="0"/>
              <a:t>2025/8/6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D6E15BF-512E-4D8E-BD45-F97F41A5BF0C}" type="slidenum">
              <a:rPr kumimoji="1" lang="ja-JP" altLang="en-US" smtClean="0"/>
              <a:t>‹#›</a:t>
            </a:fld>
            <a:endParaRPr kumimoji="1" lang="ja-JP" altLang="en-US"/>
          </a:p>
        </p:txBody>
      </p:sp>
    </p:spTree>
    <p:extLst>
      <p:ext uri="{BB962C8B-B14F-4D97-AF65-F5344CB8AC3E}">
        <p14:creationId xmlns:p14="http://schemas.microsoft.com/office/powerpoint/2010/main" val="352912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8741D-BC52-4591-A214-662752904726}" type="datetimeFigureOut">
              <a:rPr kumimoji="1" lang="ja-JP" altLang="en-US" smtClean="0"/>
              <a:t>2025/8/6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15BF-512E-4D8E-BD45-F97F41A5BF0C}" type="slidenum">
              <a:rPr kumimoji="1" lang="ja-JP" altLang="en-US" smtClean="0"/>
              <a:t>‹#›</a:t>
            </a:fld>
            <a:endParaRPr kumimoji="1" lang="ja-JP" altLang="en-US"/>
          </a:p>
        </p:txBody>
      </p:sp>
    </p:spTree>
    <p:extLst>
      <p:ext uri="{BB962C8B-B14F-4D97-AF65-F5344CB8AC3E}">
        <p14:creationId xmlns:p14="http://schemas.microsoft.com/office/powerpoint/2010/main" val="647129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B13291A-E5A4-D003-D597-D84D2AF466FC}"/>
              </a:ext>
            </a:extLst>
          </p:cNvPr>
          <p:cNvSpPr/>
          <p:nvPr/>
        </p:nvSpPr>
        <p:spPr>
          <a:xfrm>
            <a:off x="1187624" y="620688"/>
            <a:ext cx="912612" cy="1803667"/>
          </a:xfrm>
          <a:prstGeom prst="rect">
            <a:avLst/>
          </a:prstGeom>
          <a:solidFill>
            <a:schemeClr val="accent1"/>
          </a:solidFill>
          <a:ln w="412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896949A7-6E8B-D058-8474-CB97F37E41AA}"/>
              </a:ext>
            </a:extLst>
          </p:cNvPr>
          <p:cNvGrpSpPr/>
          <p:nvPr/>
        </p:nvGrpSpPr>
        <p:grpSpPr>
          <a:xfrm>
            <a:off x="1003639" y="1152670"/>
            <a:ext cx="1303239" cy="491689"/>
            <a:chOff x="7730213" y="3135298"/>
            <a:chExt cx="1240814" cy="672684"/>
          </a:xfrm>
        </p:grpSpPr>
        <p:sp>
          <p:nvSpPr>
            <p:cNvPr id="4" name="正方形/長方形 3">
              <a:extLst>
                <a:ext uri="{FF2B5EF4-FFF2-40B4-BE49-F238E27FC236}">
                  <a16:creationId xmlns:a16="http://schemas.microsoft.com/office/drawing/2014/main" id="{59EF30F7-FC2C-F281-E47D-FD05F087A7F0}"/>
                </a:ext>
              </a:extLst>
            </p:cNvPr>
            <p:cNvSpPr/>
            <p:nvPr/>
          </p:nvSpPr>
          <p:spPr>
            <a:xfrm>
              <a:off x="7730214" y="3135298"/>
              <a:ext cx="1240813" cy="672684"/>
            </a:xfrm>
            <a:prstGeom prst="rect">
              <a:avLst/>
            </a:prstGeom>
            <a:solidFill>
              <a:srgbClr val="FFFFFF"/>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F2236E85-3AD6-247D-5677-75CD6CF85C5B}"/>
                </a:ext>
              </a:extLst>
            </p:cNvPr>
            <p:cNvSpPr/>
            <p:nvPr/>
          </p:nvSpPr>
          <p:spPr>
            <a:xfrm>
              <a:off x="7730213" y="3335022"/>
              <a:ext cx="1240814" cy="313872"/>
            </a:xfrm>
            <a:prstGeom prst="rect">
              <a:avLst/>
            </a:prstGeom>
            <a:solidFill>
              <a:srgbClr val="FFFFFF"/>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262F10C0-6A6E-CF26-BC29-56D497EBD7A0}"/>
              </a:ext>
            </a:extLst>
          </p:cNvPr>
          <p:cNvSpPr txBox="1"/>
          <p:nvPr/>
        </p:nvSpPr>
        <p:spPr>
          <a:xfrm>
            <a:off x="1003641" y="2515795"/>
            <a:ext cx="1240813" cy="369332"/>
          </a:xfrm>
          <a:prstGeom prst="rect">
            <a:avLst/>
          </a:prstGeom>
          <a:noFill/>
        </p:spPr>
        <p:txBody>
          <a:bodyPr wrap="square" rtlCol="0">
            <a:spAutoFit/>
          </a:bodyPr>
          <a:lstStyle/>
          <a:p>
            <a:r>
              <a:rPr kumimoji="1" lang="en-US" altLang="ja-JP" u="sng" dirty="0"/>
              <a:t>A-A</a:t>
            </a:r>
            <a:r>
              <a:rPr kumimoji="1" lang="ja-JP" altLang="en-US" u="sng" dirty="0"/>
              <a:t>断面</a:t>
            </a:r>
          </a:p>
        </p:txBody>
      </p:sp>
      <p:cxnSp>
        <p:nvCxnSpPr>
          <p:cNvPr id="7" name="直線矢印コネクタ 6">
            <a:extLst>
              <a:ext uri="{FF2B5EF4-FFF2-40B4-BE49-F238E27FC236}">
                <a16:creationId xmlns:a16="http://schemas.microsoft.com/office/drawing/2014/main" id="{89D49331-36D9-FA1E-A21C-0C642A0BFBB0}"/>
              </a:ext>
            </a:extLst>
          </p:cNvPr>
          <p:cNvCxnSpPr>
            <a:cxnSpLocks/>
          </p:cNvCxnSpPr>
          <p:nvPr/>
        </p:nvCxnSpPr>
        <p:spPr>
          <a:xfrm flipV="1">
            <a:off x="640519" y="1495320"/>
            <a:ext cx="363122" cy="19727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0C00CB3-9D49-D9A9-A1E3-FB9C94BB58BC}"/>
              </a:ext>
            </a:extLst>
          </p:cNvPr>
          <p:cNvSpPr txBox="1"/>
          <p:nvPr/>
        </p:nvSpPr>
        <p:spPr>
          <a:xfrm>
            <a:off x="97738" y="1644360"/>
            <a:ext cx="1448684" cy="646331"/>
          </a:xfrm>
          <a:prstGeom prst="rect">
            <a:avLst/>
          </a:prstGeom>
          <a:noFill/>
        </p:spPr>
        <p:txBody>
          <a:bodyPr wrap="square" rtlCol="0">
            <a:spAutoFit/>
          </a:bodyPr>
          <a:lstStyle/>
          <a:p>
            <a:r>
              <a:rPr kumimoji="1" lang="ja-JP" altLang="en-US" dirty="0"/>
              <a:t>シャフト</a:t>
            </a:r>
            <a:endParaRPr kumimoji="1" lang="en-US" altLang="ja-JP" dirty="0"/>
          </a:p>
          <a:p>
            <a:r>
              <a:rPr lang="ja-JP" altLang="en-US" dirty="0"/>
              <a:t>　</a:t>
            </a:r>
            <a:r>
              <a:rPr lang="ja-JP" altLang="en-US" b="1" dirty="0"/>
              <a:t>膨張</a:t>
            </a:r>
            <a:endParaRPr kumimoji="1" lang="ja-JP" altLang="en-US" b="1" dirty="0"/>
          </a:p>
        </p:txBody>
      </p:sp>
      <p:sp>
        <p:nvSpPr>
          <p:cNvPr id="9" name="テキスト ボックス 8">
            <a:extLst>
              <a:ext uri="{FF2B5EF4-FFF2-40B4-BE49-F238E27FC236}">
                <a16:creationId xmlns:a16="http://schemas.microsoft.com/office/drawing/2014/main" id="{0BD4EF35-6B1B-675C-5699-64F65BBF0735}"/>
              </a:ext>
            </a:extLst>
          </p:cNvPr>
          <p:cNvSpPr txBox="1"/>
          <p:nvPr/>
        </p:nvSpPr>
        <p:spPr>
          <a:xfrm>
            <a:off x="2771800" y="260648"/>
            <a:ext cx="5904656" cy="4524315"/>
          </a:xfrm>
          <a:prstGeom prst="rect">
            <a:avLst/>
          </a:prstGeom>
          <a:noFill/>
        </p:spPr>
        <p:txBody>
          <a:bodyPr wrap="square" rtlCol="0">
            <a:spAutoFit/>
          </a:bodyPr>
          <a:lstStyle/>
          <a:p>
            <a:r>
              <a:rPr kumimoji="1" lang="ja-JP" altLang="en-US" dirty="0"/>
              <a:t>シャフトの剛体膨張の設定</a:t>
            </a:r>
            <a:endParaRPr kumimoji="1" lang="en-US" altLang="ja-JP" dirty="0"/>
          </a:p>
          <a:p>
            <a:r>
              <a:rPr lang="ja-JP" altLang="en-US" dirty="0"/>
              <a:t>　１）ツリー構造で時間変化選択</a:t>
            </a:r>
            <a:endParaRPr lang="en-US" altLang="ja-JP" dirty="0"/>
          </a:p>
          <a:p>
            <a:r>
              <a:rPr lang="ja-JP" altLang="en-US" dirty="0"/>
              <a:t>　　　</a:t>
            </a:r>
            <a:r>
              <a:rPr lang="en-US" altLang="ja-JP" dirty="0"/>
              <a:t>Amp-1</a:t>
            </a:r>
            <a:r>
              <a:rPr lang="ja-JP" altLang="en-US" dirty="0"/>
              <a:t>選択（別に設定してある場合作成）</a:t>
            </a:r>
            <a:endParaRPr lang="en-US" altLang="ja-JP" dirty="0"/>
          </a:p>
          <a:p>
            <a:r>
              <a:rPr lang="ja-JP" altLang="en-US" dirty="0"/>
              <a:t>　　　　表形式</a:t>
            </a:r>
            <a:endParaRPr lang="en-US" altLang="ja-JP" dirty="0"/>
          </a:p>
          <a:p>
            <a:r>
              <a:rPr lang="ja-JP" altLang="en-US" dirty="0"/>
              <a:t>　　　　　　デフォルトは　（０，０）（１，１）が</a:t>
            </a:r>
            <a:endParaRPr lang="en-US" altLang="ja-JP" dirty="0"/>
          </a:p>
          <a:p>
            <a:r>
              <a:rPr lang="ja-JP" altLang="en-US" dirty="0"/>
              <a:t>　　　　　入力されているので、今回</a:t>
            </a:r>
            <a:endParaRPr lang="en-US" altLang="ja-JP" dirty="0"/>
          </a:p>
          <a:p>
            <a:r>
              <a:rPr lang="ja-JP" altLang="en-US" dirty="0"/>
              <a:t>　　　　　右の１の右側クリックすると</a:t>
            </a:r>
            <a:endParaRPr lang="en-US" altLang="ja-JP" dirty="0"/>
          </a:p>
          <a:p>
            <a:r>
              <a:rPr lang="ja-JP" altLang="en-US" dirty="0"/>
              <a:t>　　　　　１行増えるので、１００、１　入力</a:t>
            </a:r>
            <a:endParaRPr lang="en-US" altLang="ja-JP" dirty="0"/>
          </a:p>
          <a:p>
            <a:r>
              <a:rPr lang="ja-JP" altLang="en-US" dirty="0"/>
              <a:t>　　　</a:t>
            </a:r>
            <a:r>
              <a:rPr lang="en-US" altLang="ja-JP" dirty="0"/>
              <a:t>※</a:t>
            </a:r>
            <a:r>
              <a:rPr lang="ja-JP" altLang="en-US" dirty="0"/>
              <a:t>意味は、これから与える温度に</a:t>
            </a:r>
            <a:endParaRPr lang="en-US" altLang="ja-JP" dirty="0"/>
          </a:p>
          <a:p>
            <a:r>
              <a:rPr lang="ja-JP" altLang="en-US" dirty="0"/>
              <a:t>　　　　右の数値を掛ける</a:t>
            </a:r>
            <a:endParaRPr lang="en-US" altLang="ja-JP" dirty="0"/>
          </a:p>
          <a:p>
            <a:r>
              <a:rPr lang="ja-JP" altLang="en-US" dirty="0"/>
              <a:t>　　　　　　</a:t>
            </a:r>
            <a:r>
              <a:rPr lang="en-US" altLang="ja-JP" dirty="0"/>
              <a:t>0,0-1</a:t>
            </a:r>
            <a:r>
              <a:rPr lang="ja-JP" altLang="en-US" dirty="0"/>
              <a:t>秒、</a:t>
            </a:r>
            <a:r>
              <a:rPr lang="ja-JP" altLang="en-US" sz="1200" dirty="0"/>
              <a:t>１</a:t>
            </a:r>
            <a:r>
              <a:rPr lang="en-US" altLang="ja-JP" sz="1200" dirty="0"/>
              <a:t>×</a:t>
            </a:r>
            <a:r>
              <a:rPr lang="en-US" altLang="ja-JP" dirty="0"/>
              <a:t>25</a:t>
            </a:r>
            <a:r>
              <a:rPr lang="ja-JP" altLang="en-US" dirty="0"/>
              <a:t>、</a:t>
            </a:r>
            <a:r>
              <a:rPr lang="ja-JP" altLang="en-US" sz="1400" dirty="0"/>
              <a:t>１００秒</a:t>
            </a:r>
            <a:r>
              <a:rPr lang="en-US" altLang="ja-JP" sz="1400" dirty="0"/>
              <a:t>×</a:t>
            </a:r>
            <a:r>
              <a:rPr lang="en-US" altLang="ja-JP" dirty="0"/>
              <a:t>25</a:t>
            </a:r>
            <a:r>
              <a:rPr lang="ja-JP" altLang="en-US" dirty="0"/>
              <a:t>の意味</a:t>
            </a:r>
            <a:endParaRPr lang="en-US" altLang="ja-JP" dirty="0"/>
          </a:p>
          <a:p>
            <a:r>
              <a:rPr lang="ja-JP" altLang="en-US" dirty="0"/>
              <a:t>　２）ステップ１を熱連成とする。</a:t>
            </a:r>
            <a:endParaRPr lang="en-US" altLang="ja-JP" dirty="0"/>
          </a:p>
          <a:p>
            <a:r>
              <a:rPr lang="ja-JP" altLang="en-US" dirty="0"/>
              <a:t>　　　ここで１ステップの許容温度５</a:t>
            </a:r>
            <a:r>
              <a:rPr lang="en-US" altLang="ja-JP" dirty="0"/>
              <a:t>deg</a:t>
            </a:r>
            <a:r>
              <a:rPr lang="ja-JP" altLang="en-US" dirty="0"/>
              <a:t>程度に設定</a:t>
            </a:r>
            <a:endParaRPr lang="en-US" altLang="ja-JP" dirty="0"/>
          </a:p>
          <a:p>
            <a:r>
              <a:rPr lang="ja-JP" altLang="en-US" dirty="0"/>
              <a:t>　　　　規程場</a:t>
            </a:r>
            <a:r>
              <a:rPr lang="ja-JP" altLang="en-US" sz="1200" dirty="0"/>
              <a:t>若しくは今回は</a:t>
            </a:r>
            <a:r>
              <a:rPr lang="ja-JP" altLang="en-US" dirty="0"/>
              <a:t>荷重</a:t>
            </a:r>
            <a:r>
              <a:rPr lang="en-US" altLang="ja-JP" dirty="0"/>
              <a:t>Step-1</a:t>
            </a:r>
            <a:r>
              <a:rPr lang="ja-JP" altLang="en-US" dirty="0"/>
              <a:t>で</a:t>
            </a:r>
            <a:endParaRPr lang="en-US" altLang="ja-JP" dirty="0"/>
          </a:p>
          <a:p>
            <a:r>
              <a:rPr lang="ja-JP" altLang="en-US" dirty="0"/>
              <a:t>　　　　　</a:t>
            </a:r>
            <a:r>
              <a:rPr lang="ja-JP" altLang="en-US" sz="1400" dirty="0"/>
              <a:t>　</a:t>
            </a:r>
            <a:r>
              <a:rPr lang="en-US" altLang="ja-JP" sz="1400" dirty="0"/>
              <a:t>※</a:t>
            </a:r>
            <a:r>
              <a:rPr lang="ja-JP" altLang="en-US" sz="1400" dirty="0"/>
              <a:t>荷重ではなく規程場の可能性も</a:t>
            </a:r>
            <a:endParaRPr lang="en-US" altLang="ja-JP" dirty="0"/>
          </a:p>
          <a:p>
            <a:r>
              <a:rPr kumimoji="1" lang="ja-JP" altLang="en-US" dirty="0"/>
              <a:t>　　　</a:t>
            </a:r>
          </a:p>
        </p:txBody>
      </p:sp>
      <p:pic>
        <p:nvPicPr>
          <p:cNvPr id="11" name="図 10">
            <a:extLst>
              <a:ext uri="{FF2B5EF4-FFF2-40B4-BE49-F238E27FC236}">
                <a16:creationId xmlns:a16="http://schemas.microsoft.com/office/drawing/2014/main" id="{88D7D846-1D69-219C-56FE-666AE08AA32F}"/>
              </a:ext>
            </a:extLst>
          </p:cNvPr>
          <p:cNvPicPr>
            <a:picLocks noChangeAspect="1"/>
          </p:cNvPicPr>
          <p:nvPr/>
        </p:nvPicPr>
        <p:blipFill>
          <a:blip r:embed="rId2"/>
          <a:stretch>
            <a:fillRect/>
          </a:stretch>
        </p:blipFill>
        <p:spPr>
          <a:xfrm>
            <a:off x="6955195" y="1298655"/>
            <a:ext cx="2079899" cy="2274361"/>
          </a:xfrm>
          <a:prstGeom prst="rect">
            <a:avLst/>
          </a:prstGeom>
        </p:spPr>
      </p:pic>
      <p:pic>
        <p:nvPicPr>
          <p:cNvPr id="13" name="図 12">
            <a:extLst>
              <a:ext uri="{FF2B5EF4-FFF2-40B4-BE49-F238E27FC236}">
                <a16:creationId xmlns:a16="http://schemas.microsoft.com/office/drawing/2014/main" id="{EB2C92D0-2EAD-BC28-C083-B84331159C2D}"/>
              </a:ext>
            </a:extLst>
          </p:cNvPr>
          <p:cNvPicPr>
            <a:picLocks noChangeAspect="1"/>
          </p:cNvPicPr>
          <p:nvPr/>
        </p:nvPicPr>
        <p:blipFill>
          <a:blip r:embed="rId3"/>
          <a:stretch>
            <a:fillRect/>
          </a:stretch>
        </p:blipFill>
        <p:spPr>
          <a:xfrm>
            <a:off x="7100617" y="3933056"/>
            <a:ext cx="1343212" cy="1857634"/>
          </a:xfrm>
          <a:prstGeom prst="rect">
            <a:avLst/>
          </a:prstGeom>
        </p:spPr>
      </p:pic>
      <p:sp>
        <p:nvSpPr>
          <p:cNvPr id="14" name="正方形/長方形 13">
            <a:extLst>
              <a:ext uri="{FF2B5EF4-FFF2-40B4-BE49-F238E27FC236}">
                <a16:creationId xmlns:a16="http://schemas.microsoft.com/office/drawing/2014/main" id="{4C049D58-1F9C-5204-CCDC-78BC7FF1BDF9}"/>
              </a:ext>
            </a:extLst>
          </p:cNvPr>
          <p:cNvSpPr/>
          <p:nvPr/>
        </p:nvSpPr>
        <p:spPr>
          <a:xfrm>
            <a:off x="7261236" y="5013176"/>
            <a:ext cx="1343212" cy="255797"/>
          </a:xfrm>
          <a:prstGeom prst="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大きさ</a:t>
            </a:r>
            <a:r>
              <a:rPr kumimoji="1" lang="en-US" altLang="ja-JP" sz="1600" b="1" dirty="0">
                <a:solidFill>
                  <a:schemeClr val="tx1"/>
                </a:solidFill>
              </a:rPr>
              <a:t>25</a:t>
            </a:r>
            <a:endParaRPr kumimoji="1" lang="ja-JP" altLang="en-US" sz="1600" b="1" dirty="0">
              <a:solidFill>
                <a:schemeClr val="tx1"/>
              </a:solidFill>
            </a:endParaRPr>
          </a:p>
        </p:txBody>
      </p:sp>
      <p:sp>
        <p:nvSpPr>
          <p:cNvPr id="15" name="正方形/長方形 14">
            <a:extLst>
              <a:ext uri="{FF2B5EF4-FFF2-40B4-BE49-F238E27FC236}">
                <a16:creationId xmlns:a16="http://schemas.microsoft.com/office/drawing/2014/main" id="{226AA721-FDE3-EA84-E105-EB91025CB328}"/>
              </a:ext>
            </a:extLst>
          </p:cNvPr>
          <p:cNvSpPr/>
          <p:nvPr/>
        </p:nvSpPr>
        <p:spPr>
          <a:xfrm>
            <a:off x="7549268" y="5591266"/>
            <a:ext cx="1343212" cy="255797"/>
          </a:xfrm>
          <a:prstGeom prst="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Amp-1</a:t>
            </a:r>
            <a:r>
              <a:rPr kumimoji="1" lang="ja-JP" altLang="en-US" sz="1600" b="1" dirty="0">
                <a:solidFill>
                  <a:schemeClr val="tx1"/>
                </a:solidFill>
              </a:rPr>
              <a:t>　選択</a:t>
            </a:r>
          </a:p>
        </p:txBody>
      </p:sp>
      <p:graphicFrame>
        <p:nvGraphicFramePr>
          <p:cNvPr id="19" name="表 18">
            <a:extLst>
              <a:ext uri="{FF2B5EF4-FFF2-40B4-BE49-F238E27FC236}">
                <a16:creationId xmlns:a16="http://schemas.microsoft.com/office/drawing/2014/main" id="{E2C396B2-DCD9-05F4-1A2F-9BAB8AFF559B}"/>
              </a:ext>
            </a:extLst>
          </p:cNvPr>
          <p:cNvGraphicFramePr>
            <a:graphicFrameLocks noGrp="1"/>
          </p:cNvGraphicFramePr>
          <p:nvPr>
            <p:extLst>
              <p:ext uri="{D42A27DB-BD31-4B8C-83A1-F6EECF244321}">
                <p14:modId xmlns:p14="http://schemas.microsoft.com/office/powerpoint/2010/main" val="2346452645"/>
              </p:ext>
            </p:extLst>
          </p:nvPr>
        </p:nvGraphicFramePr>
        <p:xfrm>
          <a:off x="271722" y="4683531"/>
          <a:ext cx="2971800" cy="899160"/>
        </p:xfrm>
        <a:graphic>
          <a:graphicData uri="http://schemas.openxmlformats.org/drawingml/2006/table">
            <a:tbl>
              <a:tblPr/>
              <a:tblGrid>
                <a:gridCol w="558800">
                  <a:extLst>
                    <a:ext uri="{9D8B030D-6E8A-4147-A177-3AD203B41FA5}">
                      <a16:colId xmlns:a16="http://schemas.microsoft.com/office/drawing/2014/main" val="893317386"/>
                    </a:ext>
                  </a:extLst>
                </a:gridCol>
                <a:gridCol w="711200">
                  <a:extLst>
                    <a:ext uri="{9D8B030D-6E8A-4147-A177-3AD203B41FA5}">
                      <a16:colId xmlns:a16="http://schemas.microsoft.com/office/drawing/2014/main" val="418540104"/>
                    </a:ext>
                  </a:extLst>
                </a:gridCol>
                <a:gridCol w="1092200">
                  <a:extLst>
                    <a:ext uri="{9D8B030D-6E8A-4147-A177-3AD203B41FA5}">
                      <a16:colId xmlns:a16="http://schemas.microsoft.com/office/drawing/2014/main" val="3367202339"/>
                    </a:ext>
                  </a:extLst>
                </a:gridCol>
                <a:gridCol w="609600">
                  <a:extLst>
                    <a:ext uri="{9D8B030D-6E8A-4147-A177-3AD203B41FA5}">
                      <a16:colId xmlns:a16="http://schemas.microsoft.com/office/drawing/2014/main" val="3215942030"/>
                    </a:ext>
                  </a:extLst>
                </a:gridCol>
              </a:tblGrid>
              <a:tr h="167640">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温度</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sz="1100" b="0" i="0" u="none" strike="noStrike">
                          <a:solidFill>
                            <a:srgbClr val="000000"/>
                          </a:solidFill>
                          <a:effectLst/>
                          <a:latin typeface="ＭＳ Ｐゴシック" panose="020B0600070205080204" pitchFamily="50" charset="-128"/>
                          <a:ea typeface="ＭＳ Ｐゴシック" panose="020B0600070205080204" pitchFamily="50" charset="-128"/>
                        </a:rPr>
                        <a:t>deg)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長さ</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sz="1100" b="0" i="0" u="none" strike="noStrike">
                          <a:solidFill>
                            <a:srgbClr val="000000"/>
                          </a:solidFill>
                          <a:effectLst/>
                          <a:latin typeface="ＭＳ Ｐゴシック" panose="020B0600070205080204" pitchFamily="50" charset="-128"/>
                          <a:ea typeface="ＭＳ Ｐゴシック" panose="020B0600070205080204" pitchFamily="50" charset="-128"/>
                        </a:rPr>
                        <a:t>mm)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974777986"/>
                  </a:ext>
                </a:extLst>
              </a:tr>
              <a:tr h="167640">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室温時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90984456"/>
                  </a:ext>
                </a:extLst>
              </a:tr>
              <a:tr h="167640">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高温時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12.88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0.715556</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66510998"/>
                  </a:ext>
                </a:extLst>
              </a:tr>
              <a:tr h="167640">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7430642"/>
                  </a:ext>
                </a:extLst>
              </a:tr>
              <a:tr h="198120">
                <a:tc gridSpan="2">
                  <a:txBody>
                    <a:bodyPr/>
                    <a:lstStyle/>
                    <a:p>
                      <a:pPr algn="ctr" fontAlgn="ctr"/>
                      <a:r>
                        <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線熱膨張係数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r" fontAlgn="ctr"/>
                      <a:r>
                        <a:rPr 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1.1378E-02</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deg</a:t>
                      </a:r>
                      <a:r>
                        <a:rPr lang="en-US" sz="11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a:t>
                      </a:r>
                      <a:endParaRPr 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139603"/>
                  </a:ext>
                </a:extLst>
              </a:tr>
            </a:tbl>
          </a:graphicData>
        </a:graphic>
      </p:graphicFrame>
      <p:sp>
        <p:nvSpPr>
          <p:cNvPr id="20" name="テキスト ボックス 19">
            <a:extLst>
              <a:ext uri="{FF2B5EF4-FFF2-40B4-BE49-F238E27FC236}">
                <a16:creationId xmlns:a16="http://schemas.microsoft.com/office/drawing/2014/main" id="{EA74AC33-3A25-4F20-3940-4AE5E7C58D53}"/>
              </a:ext>
            </a:extLst>
          </p:cNvPr>
          <p:cNvSpPr txBox="1"/>
          <p:nvPr/>
        </p:nvSpPr>
        <p:spPr>
          <a:xfrm>
            <a:off x="372384" y="5595428"/>
            <a:ext cx="7414048" cy="1938992"/>
          </a:xfrm>
          <a:prstGeom prst="rect">
            <a:avLst/>
          </a:prstGeom>
          <a:noFill/>
        </p:spPr>
        <p:txBody>
          <a:bodyPr wrap="square" rtlCol="0">
            <a:spAutoFit/>
          </a:bodyPr>
          <a:lstStyle/>
          <a:p>
            <a:r>
              <a:rPr lang="en-US" altLang="ja-JP" sz="1200" dirty="0"/>
              <a:t>** Constraint: RigidBody-1</a:t>
            </a:r>
          </a:p>
          <a:p>
            <a:r>
              <a:rPr lang="en-US" altLang="ja-JP" sz="1200" dirty="0"/>
              <a:t>*Rigid Body, ref node=_PickedSet118, </a:t>
            </a:r>
            <a:r>
              <a:rPr lang="en-US" altLang="ja-JP" sz="1200" dirty="0" err="1"/>
              <a:t>elset</a:t>
            </a:r>
            <a:r>
              <a:rPr lang="en-US" altLang="ja-JP" sz="1200" dirty="0"/>
              <a:t>=_PICKEDSET103</a:t>
            </a:r>
            <a:r>
              <a:rPr lang="en-US" altLang="ja-JP" sz="1200" dirty="0">
                <a:solidFill>
                  <a:srgbClr val="FF0000"/>
                </a:solidFill>
              </a:rPr>
              <a:t>, alpha=1.1378e-2</a:t>
            </a:r>
          </a:p>
          <a:p>
            <a:r>
              <a:rPr lang="en-US" altLang="ja-JP" sz="1200" dirty="0"/>
              <a:t>** Constraint: RigidBody-2</a:t>
            </a:r>
          </a:p>
          <a:p>
            <a:r>
              <a:rPr lang="en-US" altLang="ja-JP" sz="1200" dirty="0"/>
              <a:t>*Rigid Body, ref node=_PickedSet119, </a:t>
            </a:r>
            <a:r>
              <a:rPr lang="en-US" altLang="ja-JP" sz="1200" dirty="0" err="1"/>
              <a:t>elset</a:t>
            </a:r>
            <a:r>
              <a:rPr lang="en-US" altLang="ja-JP" sz="1200" dirty="0"/>
              <a:t>=_PICKEDSET108</a:t>
            </a:r>
          </a:p>
          <a:p>
            <a:r>
              <a:rPr lang="en-US" altLang="ja-JP" sz="1200" dirty="0"/>
              <a:t>** Constraint: RigidBody-3</a:t>
            </a:r>
          </a:p>
          <a:p>
            <a:r>
              <a:rPr lang="en-US" altLang="ja-JP" sz="1200" dirty="0"/>
              <a:t>*Rigid Body, ref node=_PickedSet120, </a:t>
            </a:r>
            <a:r>
              <a:rPr lang="en-US" altLang="ja-JP" sz="1200" dirty="0" err="1"/>
              <a:t>elset</a:t>
            </a:r>
            <a:r>
              <a:rPr lang="en-US" altLang="ja-JP" sz="1200" dirty="0"/>
              <a:t>=_PICKEDSET110</a:t>
            </a:r>
          </a:p>
          <a:p>
            <a:r>
              <a:rPr lang="en-US" altLang="ja-JP" sz="1200" dirty="0"/>
              <a:t>*End Assembly</a:t>
            </a:r>
          </a:p>
          <a:p>
            <a:r>
              <a:rPr lang="en-US" altLang="ja-JP" sz="1200" dirty="0"/>
              <a:t>*Amplitude, name=AMP-1</a:t>
            </a:r>
          </a:p>
          <a:p>
            <a:r>
              <a:rPr lang="en-US" altLang="ja-JP" sz="1200" dirty="0"/>
              <a:t>             0.,              0.,              1.,              1.,            100.,              1.</a:t>
            </a:r>
          </a:p>
          <a:p>
            <a:r>
              <a:rPr lang="en-US" altLang="ja-JP" sz="1200" dirty="0"/>
              <a:t>** </a:t>
            </a:r>
            <a:endParaRPr kumimoji="1" lang="ja-JP" altLang="en-US" sz="1200" dirty="0"/>
          </a:p>
        </p:txBody>
      </p:sp>
      <p:sp>
        <p:nvSpPr>
          <p:cNvPr id="21" name="テキスト ボックス 20">
            <a:extLst>
              <a:ext uri="{FF2B5EF4-FFF2-40B4-BE49-F238E27FC236}">
                <a16:creationId xmlns:a16="http://schemas.microsoft.com/office/drawing/2014/main" id="{86B33CE9-3828-0B86-2823-CE64237805FB}"/>
              </a:ext>
            </a:extLst>
          </p:cNvPr>
          <p:cNvSpPr txBox="1"/>
          <p:nvPr/>
        </p:nvSpPr>
        <p:spPr>
          <a:xfrm>
            <a:off x="97738" y="4311805"/>
            <a:ext cx="3610166" cy="307777"/>
          </a:xfrm>
          <a:prstGeom prst="rect">
            <a:avLst/>
          </a:prstGeom>
          <a:noFill/>
        </p:spPr>
        <p:txBody>
          <a:bodyPr wrap="square" rtlCol="0">
            <a:spAutoFit/>
          </a:bodyPr>
          <a:lstStyle/>
          <a:p>
            <a:r>
              <a:rPr kumimoji="1" lang="ja-JP" altLang="en-US" sz="1400" dirty="0"/>
              <a:t>線熱膨張係数は</a:t>
            </a:r>
            <a:r>
              <a:rPr kumimoji="1" lang="en-US" altLang="ja-JP" sz="1400" dirty="0"/>
              <a:t>φ</a:t>
            </a:r>
            <a:r>
              <a:rPr kumimoji="1" lang="ja-JP" altLang="en-US" sz="1400" dirty="0"/>
              <a:t>１８ｍｍまでかと</a:t>
            </a:r>
          </a:p>
        </p:txBody>
      </p:sp>
      <p:sp>
        <p:nvSpPr>
          <p:cNvPr id="22" name="テキスト ボックス 21">
            <a:extLst>
              <a:ext uri="{FF2B5EF4-FFF2-40B4-BE49-F238E27FC236}">
                <a16:creationId xmlns:a16="http://schemas.microsoft.com/office/drawing/2014/main" id="{B8BDDE3D-1B76-D862-E37D-514832F31B4C}"/>
              </a:ext>
            </a:extLst>
          </p:cNvPr>
          <p:cNvSpPr txBox="1"/>
          <p:nvPr/>
        </p:nvSpPr>
        <p:spPr>
          <a:xfrm>
            <a:off x="5652120" y="0"/>
            <a:ext cx="3382974" cy="261610"/>
          </a:xfrm>
          <a:prstGeom prst="rect">
            <a:avLst/>
          </a:prstGeom>
          <a:noFill/>
        </p:spPr>
        <p:txBody>
          <a:bodyPr wrap="square" rtlCol="0">
            <a:spAutoFit/>
          </a:bodyPr>
          <a:lstStyle/>
          <a:p>
            <a:r>
              <a:rPr lang="zh-TW" altLang="en-US" sz="1100" dirty="0"/>
              <a:t>熱</a:t>
            </a:r>
            <a:r>
              <a:rPr lang="en-US" altLang="zh-TW" sz="1100" dirty="0"/>
              <a:t>-</a:t>
            </a:r>
            <a:r>
              <a:rPr lang="zh-TW" altLang="en-US" sz="1100" dirty="0"/>
              <a:t>応力連成解析手順</a:t>
            </a:r>
            <a:r>
              <a:rPr lang="en-US" altLang="zh-TW" sz="1100" dirty="0"/>
              <a:t>[</a:t>
            </a:r>
            <a:r>
              <a:rPr lang="zh-TW" altLang="en-US" sz="1100" dirty="0"/>
              <a:t>完成版</a:t>
            </a:r>
            <a:r>
              <a:rPr lang="en-US" altLang="zh-TW" sz="1100" dirty="0"/>
              <a:t>]ABAQUS180103.pptx</a:t>
            </a:r>
            <a:endParaRPr kumimoji="1" lang="ja-JP" altLang="en-US" sz="1100" dirty="0"/>
          </a:p>
        </p:txBody>
      </p:sp>
      <p:sp>
        <p:nvSpPr>
          <p:cNvPr id="10" name="楕円 9">
            <a:extLst>
              <a:ext uri="{FF2B5EF4-FFF2-40B4-BE49-F238E27FC236}">
                <a16:creationId xmlns:a16="http://schemas.microsoft.com/office/drawing/2014/main" id="{2CCCCA62-07AC-44EE-B369-499095618771}"/>
              </a:ext>
            </a:extLst>
          </p:cNvPr>
          <p:cNvSpPr/>
          <p:nvPr/>
        </p:nvSpPr>
        <p:spPr>
          <a:xfrm>
            <a:off x="7068746" y="252120"/>
            <a:ext cx="2304256" cy="720080"/>
          </a:xfrm>
          <a:prstGeom prst="ellipse">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温度は既定場でも</a:t>
            </a:r>
          </a:p>
        </p:txBody>
      </p:sp>
    </p:spTree>
    <p:extLst>
      <p:ext uri="{BB962C8B-B14F-4D97-AF65-F5344CB8AC3E}">
        <p14:creationId xmlns:p14="http://schemas.microsoft.com/office/powerpoint/2010/main" val="2595656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4B83B15-2BD5-2DD7-8AE7-FB4BB6B0D162}"/>
              </a:ext>
            </a:extLst>
          </p:cNvPr>
          <p:cNvPicPr>
            <a:picLocks noChangeAspect="1"/>
          </p:cNvPicPr>
          <p:nvPr/>
        </p:nvPicPr>
        <p:blipFill>
          <a:blip r:embed="rId2"/>
          <a:stretch>
            <a:fillRect/>
          </a:stretch>
        </p:blipFill>
        <p:spPr>
          <a:xfrm>
            <a:off x="196027" y="892970"/>
            <a:ext cx="4718873" cy="1324596"/>
          </a:xfrm>
          <a:prstGeom prst="rect">
            <a:avLst/>
          </a:prstGeom>
        </p:spPr>
      </p:pic>
      <p:pic>
        <p:nvPicPr>
          <p:cNvPr id="7" name="図 6">
            <a:extLst>
              <a:ext uri="{FF2B5EF4-FFF2-40B4-BE49-F238E27FC236}">
                <a16:creationId xmlns:a16="http://schemas.microsoft.com/office/drawing/2014/main" id="{E6BFA40D-9BBC-9FBB-4E41-6C232D77E8BB}"/>
              </a:ext>
            </a:extLst>
          </p:cNvPr>
          <p:cNvPicPr>
            <a:picLocks noChangeAspect="1"/>
          </p:cNvPicPr>
          <p:nvPr/>
        </p:nvPicPr>
        <p:blipFill>
          <a:blip r:embed="rId3"/>
          <a:stretch>
            <a:fillRect/>
          </a:stretch>
        </p:blipFill>
        <p:spPr>
          <a:xfrm>
            <a:off x="1" y="2431999"/>
            <a:ext cx="3308018" cy="3015083"/>
          </a:xfrm>
          <a:prstGeom prst="rect">
            <a:avLst/>
          </a:prstGeom>
        </p:spPr>
      </p:pic>
      <p:pic>
        <p:nvPicPr>
          <p:cNvPr id="9" name="図 8">
            <a:extLst>
              <a:ext uri="{FF2B5EF4-FFF2-40B4-BE49-F238E27FC236}">
                <a16:creationId xmlns:a16="http://schemas.microsoft.com/office/drawing/2014/main" id="{57692A54-23F5-B710-EE09-7D5CDE7F4FCE}"/>
              </a:ext>
            </a:extLst>
          </p:cNvPr>
          <p:cNvPicPr>
            <a:picLocks noChangeAspect="1"/>
          </p:cNvPicPr>
          <p:nvPr/>
        </p:nvPicPr>
        <p:blipFill>
          <a:blip r:embed="rId4"/>
          <a:stretch>
            <a:fillRect/>
          </a:stretch>
        </p:blipFill>
        <p:spPr>
          <a:xfrm>
            <a:off x="3790853" y="2710121"/>
            <a:ext cx="4808415" cy="3129399"/>
          </a:xfrm>
          <a:prstGeom prst="rect">
            <a:avLst/>
          </a:prstGeom>
        </p:spPr>
      </p:pic>
    </p:spTree>
    <p:extLst>
      <p:ext uri="{BB962C8B-B14F-4D97-AF65-F5344CB8AC3E}">
        <p14:creationId xmlns:p14="http://schemas.microsoft.com/office/powerpoint/2010/main" val="171196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602" y="543939"/>
            <a:ext cx="2580622" cy="266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8006" y="147006"/>
            <a:ext cx="8876411" cy="646331"/>
          </a:xfrm>
          <a:prstGeom prst="rect">
            <a:avLst/>
          </a:prstGeom>
          <a:noFill/>
        </p:spPr>
        <p:txBody>
          <a:bodyPr wrap="square" rtlCol="0">
            <a:spAutoFit/>
          </a:bodyPr>
          <a:lstStyle/>
          <a:p>
            <a:r>
              <a:rPr lang="ja-JP" altLang="en-US" dirty="0"/>
              <a:t>８</a:t>
            </a:r>
            <a:r>
              <a:rPr kumimoji="1" lang="ja-JP" altLang="en-US" dirty="0"/>
              <a:t>）ステップの結果出力（フィールド出力）にて、変位、熱的（変数は</a:t>
            </a:r>
            <a:r>
              <a:rPr kumimoji="1" lang="en-US" altLang="ja-JP" dirty="0"/>
              <a:t>NT</a:t>
            </a:r>
            <a:r>
              <a:rPr kumimoji="1" lang="ja-JP" altLang="en-US" dirty="0"/>
              <a:t>：温度）を最低限</a:t>
            </a:r>
            <a:endParaRPr kumimoji="1" lang="en-US" altLang="ja-JP" dirty="0"/>
          </a:p>
          <a:p>
            <a:r>
              <a:rPr lang="ja-JP" altLang="en-US" dirty="0"/>
              <a:t>　　　　　　　　　　　　　　　　　　　　　　　　　　　　　　　　　　　　　　　　　　　　出力定義する。</a:t>
            </a:r>
            <a:endParaRPr kumimoji="1" lang="ja-JP"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103" y="3851374"/>
            <a:ext cx="3003821" cy="2649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78007" y="3214717"/>
            <a:ext cx="4133954" cy="923330"/>
          </a:xfrm>
          <a:prstGeom prst="rect">
            <a:avLst/>
          </a:prstGeom>
          <a:noFill/>
        </p:spPr>
        <p:txBody>
          <a:bodyPr wrap="square" rtlCol="0">
            <a:spAutoFit/>
          </a:bodyPr>
          <a:lstStyle/>
          <a:p>
            <a:r>
              <a:rPr lang="ja-JP" altLang="en-US" dirty="0"/>
              <a:t>９</a:t>
            </a:r>
            <a:r>
              <a:rPr kumimoji="1" lang="ja-JP" altLang="en-US" dirty="0"/>
              <a:t>）初期条件で室温（２５度）とする。</a:t>
            </a:r>
            <a:endParaRPr kumimoji="1" lang="en-US" altLang="ja-JP" dirty="0"/>
          </a:p>
          <a:p>
            <a:r>
              <a:rPr lang="ja-JP" altLang="en-US" dirty="0"/>
              <a:t>　　　荷重から</a:t>
            </a:r>
            <a:r>
              <a:rPr lang="en-US" altLang="ja-JP" dirty="0"/>
              <a:t>Initial-Step</a:t>
            </a:r>
            <a:r>
              <a:rPr lang="ja-JP" altLang="en-US" dirty="0"/>
              <a:t>で初期温度定義</a:t>
            </a:r>
            <a:endParaRPr kumimoji="1" lang="en-US" altLang="ja-JP" dirty="0"/>
          </a:p>
          <a:p>
            <a:r>
              <a:rPr lang="ja-JP" altLang="en-US" dirty="0"/>
              <a:t>　　　</a:t>
            </a:r>
            <a:endParaRPr kumimoji="1" lang="ja-JP" altLang="en-US" dirty="0"/>
          </a:p>
        </p:txBody>
      </p:sp>
      <p:grpSp>
        <p:nvGrpSpPr>
          <p:cNvPr id="7" name="グループ化 6"/>
          <p:cNvGrpSpPr/>
          <p:nvPr/>
        </p:nvGrpSpPr>
        <p:grpSpPr>
          <a:xfrm>
            <a:off x="5153347" y="4688567"/>
            <a:ext cx="3163070" cy="2052802"/>
            <a:chOff x="6012160" y="4529138"/>
            <a:chExt cx="3667125" cy="2200275"/>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529138"/>
              <a:ext cx="36671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角丸四角形 8"/>
            <p:cNvSpPr/>
            <p:nvPr/>
          </p:nvSpPr>
          <p:spPr>
            <a:xfrm>
              <a:off x="7020272" y="6269211"/>
              <a:ext cx="576064" cy="184125"/>
            </a:xfrm>
            <a:prstGeom prst="round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b="1" dirty="0">
                  <a:solidFill>
                    <a:schemeClr val="tx1"/>
                  </a:solidFill>
                </a:rPr>
                <a:t>25</a:t>
              </a:r>
              <a:endParaRPr kumimoji="1" lang="ja-JP" altLang="en-US" sz="1400" b="1" dirty="0">
                <a:solidFill>
                  <a:schemeClr val="tx1"/>
                </a:solidFill>
              </a:endParaRPr>
            </a:p>
          </p:txBody>
        </p:sp>
      </p:grpSp>
      <p:sp>
        <p:nvSpPr>
          <p:cNvPr id="10" name="テキスト ボックス 9"/>
          <p:cNvSpPr txBox="1"/>
          <p:nvPr/>
        </p:nvSpPr>
        <p:spPr>
          <a:xfrm>
            <a:off x="4516211" y="4365104"/>
            <a:ext cx="2304256" cy="369332"/>
          </a:xfrm>
          <a:prstGeom prst="rect">
            <a:avLst/>
          </a:prstGeom>
          <a:noFill/>
        </p:spPr>
        <p:txBody>
          <a:bodyPr wrap="square" rtlCol="0">
            <a:spAutoFit/>
          </a:bodyPr>
          <a:lstStyle/>
          <a:p>
            <a:r>
              <a:rPr kumimoji="1" lang="ja-JP" altLang="en-US" dirty="0"/>
              <a:t>領域選択後</a:t>
            </a:r>
          </a:p>
        </p:txBody>
      </p:sp>
      <p:sp>
        <p:nvSpPr>
          <p:cNvPr id="11" name="正方形/長方形 10"/>
          <p:cNvSpPr/>
          <p:nvPr/>
        </p:nvSpPr>
        <p:spPr>
          <a:xfrm>
            <a:off x="4440696" y="3629595"/>
            <a:ext cx="2294186" cy="443558"/>
          </a:xfrm>
          <a:prstGeom prst="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全ての領域を定義</a:t>
            </a:r>
          </a:p>
        </p:txBody>
      </p:sp>
      <p:pic>
        <p:nvPicPr>
          <p:cNvPr id="3" name="図 2">
            <a:extLst>
              <a:ext uri="{FF2B5EF4-FFF2-40B4-BE49-F238E27FC236}">
                <a16:creationId xmlns:a16="http://schemas.microsoft.com/office/drawing/2014/main" id="{A613FA8F-C5D0-C57B-526B-FA42B8BFBA4A}"/>
              </a:ext>
            </a:extLst>
          </p:cNvPr>
          <p:cNvPicPr>
            <a:picLocks noChangeAspect="1"/>
          </p:cNvPicPr>
          <p:nvPr/>
        </p:nvPicPr>
        <p:blipFill>
          <a:blip r:embed="rId5"/>
          <a:stretch>
            <a:fillRect/>
          </a:stretch>
        </p:blipFill>
        <p:spPr>
          <a:xfrm>
            <a:off x="9460840" y="247382"/>
            <a:ext cx="5520082" cy="6858000"/>
          </a:xfrm>
          <a:prstGeom prst="rect">
            <a:avLst/>
          </a:prstGeom>
        </p:spPr>
      </p:pic>
      <p:sp>
        <p:nvSpPr>
          <p:cNvPr id="12" name="四角形: 角を丸くする 11">
            <a:extLst>
              <a:ext uri="{FF2B5EF4-FFF2-40B4-BE49-F238E27FC236}">
                <a16:creationId xmlns:a16="http://schemas.microsoft.com/office/drawing/2014/main" id="{268A1FAF-3E1A-E04F-ABCC-6A7A10996117}"/>
              </a:ext>
            </a:extLst>
          </p:cNvPr>
          <p:cNvSpPr/>
          <p:nvPr/>
        </p:nvSpPr>
        <p:spPr>
          <a:xfrm>
            <a:off x="4067944" y="6501154"/>
            <a:ext cx="4886473" cy="408258"/>
          </a:xfrm>
          <a:prstGeom prst="round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ステップで徐々に温度を上げる場合、次ページ</a:t>
            </a:r>
          </a:p>
        </p:txBody>
      </p:sp>
    </p:spTree>
    <p:extLst>
      <p:ext uri="{BB962C8B-B14F-4D97-AF65-F5344CB8AC3E}">
        <p14:creationId xmlns:p14="http://schemas.microsoft.com/office/powerpoint/2010/main" val="336089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3" y="332656"/>
            <a:ext cx="6696745" cy="646331"/>
          </a:xfrm>
          <a:prstGeom prst="rect">
            <a:avLst/>
          </a:prstGeom>
          <a:noFill/>
        </p:spPr>
        <p:txBody>
          <a:bodyPr wrap="square" rtlCol="0">
            <a:spAutoFit/>
          </a:bodyPr>
          <a:lstStyle/>
          <a:p>
            <a:r>
              <a:rPr kumimoji="1" lang="ja-JP" altLang="en-US" dirty="0"/>
              <a:t>１０）境界条件マネージャー</a:t>
            </a:r>
            <a:endParaRPr kumimoji="1" lang="en-US" altLang="ja-JP" dirty="0"/>
          </a:p>
          <a:p>
            <a:r>
              <a:rPr lang="ja-JP" altLang="en-US" dirty="0"/>
              <a:t>　</a:t>
            </a:r>
            <a:r>
              <a:rPr lang="en-US" altLang="ja-JP" dirty="0"/>
              <a:t>Step-1</a:t>
            </a:r>
            <a:r>
              <a:rPr lang="ja-JP" altLang="en-US" dirty="0"/>
              <a:t>で１点だけ発散を避けるために　</a:t>
            </a:r>
            <a:r>
              <a:rPr lang="en-US" altLang="ja-JP" dirty="0"/>
              <a:t>Y,Z</a:t>
            </a:r>
            <a:r>
              <a:rPr lang="ja-JP" altLang="en-US" dirty="0"/>
              <a:t>＝０　とする。</a:t>
            </a:r>
            <a:endParaRPr kumimoji="1" lang="ja-JP"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754" y="1124744"/>
            <a:ext cx="6427787"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吹き出し 4"/>
          <p:cNvSpPr/>
          <p:nvPr/>
        </p:nvSpPr>
        <p:spPr>
          <a:xfrm>
            <a:off x="7314778" y="4365104"/>
            <a:ext cx="1619672" cy="697286"/>
          </a:xfrm>
          <a:prstGeom prst="wedgeRoundRectCallout">
            <a:avLst>
              <a:gd name="adj1" fmla="val -66993"/>
              <a:gd name="adj2" fmla="val 155643"/>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任意の内筒の</a:t>
            </a:r>
            <a:endParaRPr kumimoji="1" lang="en-US" altLang="ja-JP" sz="1400" dirty="0">
              <a:solidFill>
                <a:schemeClr val="tx1"/>
              </a:solidFill>
            </a:endParaRPr>
          </a:p>
          <a:p>
            <a:pPr algn="ctr"/>
            <a:r>
              <a:rPr lang="ja-JP" altLang="en-US" sz="1400" dirty="0">
                <a:solidFill>
                  <a:schemeClr val="tx1"/>
                </a:solidFill>
              </a:rPr>
              <a:t>１点を拘束する。</a:t>
            </a:r>
            <a:endParaRPr kumimoji="1" lang="ja-JP" altLang="en-US" sz="1400" dirty="0">
              <a:solidFill>
                <a:schemeClr val="tx1"/>
              </a:solidFill>
            </a:endParaRPr>
          </a:p>
        </p:txBody>
      </p:sp>
    </p:spTree>
    <p:extLst>
      <p:ext uri="{BB962C8B-B14F-4D97-AF65-F5344CB8AC3E}">
        <p14:creationId xmlns:p14="http://schemas.microsoft.com/office/powerpoint/2010/main" val="3396499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1E2D6B6-8C0D-0271-319F-6283BDD7864F}"/>
              </a:ext>
            </a:extLst>
          </p:cNvPr>
          <p:cNvPicPr>
            <a:picLocks noChangeAspect="1"/>
          </p:cNvPicPr>
          <p:nvPr/>
        </p:nvPicPr>
        <p:blipFill>
          <a:blip r:embed="rId2"/>
          <a:stretch>
            <a:fillRect/>
          </a:stretch>
        </p:blipFill>
        <p:spPr>
          <a:xfrm>
            <a:off x="159205" y="118334"/>
            <a:ext cx="3561977" cy="4733365"/>
          </a:xfrm>
          <a:prstGeom prst="rect">
            <a:avLst/>
          </a:prstGeom>
        </p:spPr>
      </p:pic>
      <p:pic>
        <p:nvPicPr>
          <p:cNvPr id="3" name="図 2">
            <a:extLst>
              <a:ext uri="{FF2B5EF4-FFF2-40B4-BE49-F238E27FC236}">
                <a16:creationId xmlns:a16="http://schemas.microsoft.com/office/drawing/2014/main" id="{DD2EC181-003C-E0DC-D866-EC961360DEE6}"/>
              </a:ext>
            </a:extLst>
          </p:cNvPr>
          <p:cNvPicPr>
            <a:picLocks noChangeAspect="1"/>
          </p:cNvPicPr>
          <p:nvPr/>
        </p:nvPicPr>
        <p:blipFill>
          <a:blip r:embed="rId3"/>
          <a:stretch>
            <a:fillRect/>
          </a:stretch>
        </p:blipFill>
        <p:spPr>
          <a:xfrm>
            <a:off x="126932" y="4873215"/>
            <a:ext cx="3735064" cy="822224"/>
          </a:xfrm>
          <a:prstGeom prst="rect">
            <a:avLst/>
          </a:prstGeom>
        </p:spPr>
      </p:pic>
      <p:pic>
        <p:nvPicPr>
          <p:cNvPr id="4" name="図 3">
            <a:extLst>
              <a:ext uri="{FF2B5EF4-FFF2-40B4-BE49-F238E27FC236}">
                <a16:creationId xmlns:a16="http://schemas.microsoft.com/office/drawing/2014/main" id="{8AA20A90-03DB-6E1E-62C3-372CACFAB797}"/>
              </a:ext>
            </a:extLst>
          </p:cNvPr>
          <p:cNvPicPr>
            <a:picLocks noChangeAspect="1"/>
          </p:cNvPicPr>
          <p:nvPr/>
        </p:nvPicPr>
        <p:blipFill>
          <a:blip r:embed="rId4"/>
          <a:stretch>
            <a:fillRect/>
          </a:stretch>
        </p:blipFill>
        <p:spPr>
          <a:xfrm>
            <a:off x="148447" y="5823278"/>
            <a:ext cx="3735064" cy="776534"/>
          </a:xfrm>
          <a:prstGeom prst="rect">
            <a:avLst/>
          </a:prstGeom>
        </p:spPr>
      </p:pic>
      <p:sp>
        <p:nvSpPr>
          <p:cNvPr id="5" name="テキスト ボックス 4">
            <a:extLst>
              <a:ext uri="{FF2B5EF4-FFF2-40B4-BE49-F238E27FC236}">
                <a16:creationId xmlns:a16="http://schemas.microsoft.com/office/drawing/2014/main" id="{008FEE1F-70B2-670C-FE85-5FACD094BF18}"/>
              </a:ext>
            </a:extLst>
          </p:cNvPr>
          <p:cNvSpPr txBox="1"/>
          <p:nvPr/>
        </p:nvSpPr>
        <p:spPr>
          <a:xfrm>
            <a:off x="3883511" y="332656"/>
            <a:ext cx="5513025" cy="646331"/>
          </a:xfrm>
          <a:prstGeom prst="rect">
            <a:avLst/>
          </a:prstGeom>
          <a:noFill/>
        </p:spPr>
        <p:txBody>
          <a:bodyPr wrap="square" rtlCol="0">
            <a:spAutoFit/>
          </a:bodyPr>
          <a:lstStyle/>
          <a:p>
            <a:r>
              <a:rPr kumimoji="1" lang="ja-JP" altLang="en-US" dirty="0"/>
              <a:t>時間変化に伴う温度を指定、</a:t>
            </a:r>
            <a:endParaRPr kumimoji="1" lang="en-US" altLang="ja-JP" dirty="0"/>
          </a:p>
          <a:p>
            <a:r>
              <a:rPr lang="ja-JP" altLang="en-US" dirty="0"/>
              <a:t>　規程場若しくは、節点温度</a:t>
            </a:r>
            <a:r>
              <a:rPr lang="en-US" altLang="ja-JP" dirty="0"/>
              <a:t>/</a:t>
            </a:r>
            <a:r>
              <a:rPr lang="ja-JP" altLang="en-US" dirty="0"/>
              <a:t>境界条件で</a:t>
            </a:r>
            <a:endParaRPr kumimoji="1" lang="ja-JP" altLang="en-US" dirty="0"/>
          </a:p>
        </p:txBody>
      </p:sp>
      <p:pic>
        <p:nvPicPr>
          <p:cNvPr id="7" name="図 6">
            <a:extLst>
              <a:ext uri="{FF2B5EF4-FFF2-40B4-BE49-F238E27FC236}">
                <a16:creationId xmlns:a16="http://schemas.microsoft.com/office/drawing/2014/main" id="{8F13CC41-E91F-9C9E-956E-CD95638DF834}"/>
              </a:ext>
            </a:extLst>
          </p:cNvPr>
          <p:cNvPicPr>
            <a:picLocks noChangeAspect="1"/>
          </p:cNvPicPr>
          <p:nvPr/>
        </p:nvPicPr>
        <p:blipFill>
          <a:blip r:embed="rId5"/>
          <a:stretch>
            <a:fillRect/>
          </a:stretch>
        </p:blipFill>
        <p:spPr>
          <a:xfrm>
            <a:off x="4932040" y="1268760"/>
            <a:ext cx="2324424" cy="3124636"/>
          </a:xfrm>
          <a:prstGeom prst="rect">
            <a:avLst/>
          </a:prstGeom>
        </p:spPr>
      </p:pic>
      <p:sp>
        <p:nvSpPr>
          <p:cNvPr id="8" name="四角形: 角を丸くする 7">
            <a:extLst>
              <a:ext uri="{FF2B5EF4-FFF2-40B4-BE49-F238E27FC236}">
                <a16:creationId xmlns:a16="http://schemas.microsoft.com/office/drawing/2014/main" id="{9118849B-572A-0E9F-4502-FB62398E1CDD}"/>
              </a:ext>
            </a:extLst>
          </p:cNvPr>
          <p:cNvSpPr/>
          <p:nvPr/>
        </p:nvSpPr>
        <p:spPr>
          <a:xfrm>
            <a:off x="3995936" y="1052736"/>
            <a:ext cx="4464496" cy="646331"/>
          </a:xfrm>
          <a:prstGeom prst="round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境界条件で変位定義の設定であるが、温度設定を開き</a:t>
            </a:r>
          </a:p>
        </p:txBody>
      </p:sp>
      <p:sp>
        <p:nvSpPr>
          <p:cNvPr id="9" name="吹き出し: 角を丸めた四角形 8">
            <a:extLst>
              <a:ext uri="{FF2B5EF4-FFF2-40B4-BE49-F238E27FC236}">
                <a16:creationId xmlns:a16="http://schemas.microsoft.com/office/drawing/2014/main" id="{5EA2C50D-FA0A-98BE-2BB8-80020C8447B5}"/>
              </a:ext>
            </a:extLst>
          </p:cNvPr>
          <p:cNvSpPr/>
          <p:nvPr/>
        </p:nvSpPr>
        <p:spPr>
          <a:xfrm>
            <a:off x="6228184" y="4005064"/>
            <a:ext cx="2592288" cy="646331"/>
          </a:xfrm>
          <a:prstGeom prst="wedgeRoundRectCallout">
            <a:avLst>
              <a:gd name="adj1" fmla="val -70665"/>
              <a:gd name="adj2" fmla="val -85263"/>
              <a:gd name="adj3" fmla="val 16667"/>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rPr>
              <a:t>Amp-1</a:t>
            </a:r>
            <a:r>
              <a:rPr kumimoji="1" lang="ja-JP" altLang="en-US" sz="2000" b="1" dirty="0">
                <a:solidFill>
                  <a:schemeClr val="tx1"/>
                </a:solidFill>
              </a:rPr>
              <a:t>など指定する。</a:t>
            </a:r>
          </a:p>
        </p:txBody>
      </p:sp>
    </p:spTree>
    <p:extLst>
      <p:ext uri="{BB962C8B-B14F-4D97-AF65-F5344CB8AC3E}">
        <p14:creationId xmlns:p14="http://schemas.microsoft.com/office/powerpoint/2010/main" val="2409486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12" y="1674932"/>
            <a:ext cx="4478676" cy="347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51520" y="260648"/>
            <a:ext cx="9145016" cy="892552"/>
          </a:xfrm>
          <a:prstGeom prst="rect">
            <a:avLst/>
          </a:prstGeom>
          <a:noFill/>
        </p:spPr>
        <p:txBody>
          <a:bodyPr wrap="square" rtlCol="0">
            <a:spAutoFit/>
          </a:bodyPr>
          <a:lstStyle/>
          <a:p>
            <a:r>
              <a:rPr kumimoji="1" lang="ja-JP" altLang="en-US" dirty="0"/>
              <a:t>１１）相互作用マネージャー</a:t>
            </a:r>
            <a:endParaRPr kumimoji="1" lang="en-US" altLang="ja-JP" dirty="0"/>
          </a:p>
          <a:p>
            <a:r>
              <a:rPr lang="ja-JP" altLang="en-US" dirty="0"/>
              <a:t>　　</a:t>
            </a:r>
            <a:r>
              <a:rPr lang="ja-JP" altLang="en-US" sz="1600" b="1" dirty="0"/>
              <a:t>今回は内筒とゴムを接着により定義したためこの設定が必要。</a:t>
            </a:r>
            <a:endParaRPr lang="en-US" altLang="ja-JP" sz="1600" b="1" dirty="0"/>
          </a:p>
          <a:p>
            <a:r>
              <a:rPr lang="ja-JP" altLang="en-US" sz="1600" b="1" dirty="0"/>
              <a:t>　　共有節点での解析の場合は不要である。</a:t>
            </a:r>
            <a:endParaRPr kumimoji="1" lang="ja-JP" altLang="en-US"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950" y="1919512"/>
            <a:ext cx="3816424" cy="4546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467544" y="1305600"/>
            <a:ext cx="1728192" cy="369332"/>
          </a:xfrm>
          <a:prstGeom prst="rect">
            <a:avLst/>
          </a:prstGeom>
          <a:noFill/>
        </p:spPr>
        <p:txBody>
          <a:bodyPr wrap="square" rtlCol="0">
            <a:spAutoFit/>
          </a:bodyPr>
          <a:lstStyle/>
          <a:p>
            <a:r>
              <a:rPr kumimoji="1" lang="ja-JP" altLang="en-US" dirty="0"/>
              <a:t>作成＞接触</a:t>
            </a:r>
          </a:p>
        </p:txBody>
      </p:sp>
    </p:spTree>
    <p:extLst>
      <p:ext uri="{BB962C8B-B14F-4D97-AF65-F5344CB8AC3E}">
        <p14:creationId xmlns:p14="http://schemas.microsoft.com/office/powerpoint/2010/main" val="2169574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261196"/>
            <a:ext cx="4959819" cy="4198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51520" y="260648"/>
            <a:ext cx="9145016" cy="892552"/>
          </a:xfrm>
          <a:prstGeom prst="rect">
            <a:avLst/>
          </a:prstGeom>
          <a:noFill/>
        </p:spPr>
        <p:txBody>
          <a:bodyPr wrap="square" rtlCol="0">
            <a:spAutoFit/>
          </a:bodyPr>
          <a:lstStyle/>
          <a:p>
            <a:r>
              <a:rPr kumimoji="1" lang="ja-JP" altLang="en-US" dirty="0"/>
              <a:t>１２）相互作用マネージャー２［雰囲気温度の設定］</a:t>
            </a:r>
            <a:endParaRPr kumimoji="1" lang="en-US" altLang="ja-JP" dirty="0"/>
          </a:p>
          <a:p>
            <a:r>
              <a:rPr lang="ja-JP" altLang="en-US" dirty="0"/>
              <a:t>　　</a:t>
            </a:r>
            <a:r>
              <a:rPr lang="ja-JP" altLang="en-US" sz="1600" b="1" dirty="0"/>
              <a:t>今回は内筒とゴムを接着により定義したためこの設定が必要。</a:t>
            </a:r>
            <a:endParaRPr lang="en-US" altLang="ja-JP" sz="1600" b="1" dirty="0"/>
          </a:p>
          <a:p>
            <a:r>
              <a:rPr lang="ja-JP" altLang="en-US" sz="1600" b="1" dirty="0"/>
              <a:t>　　共有節点での解析の場合は不要である。</a:t>
            </a:r>
            <a:endParaRPr kumimoji="1" lang="ja-JP" altLang="en-US" b="1" dirty="0"/>
          </a:p>
        </p:txBody>
      </p:sp>
      <p:sp>
        <p:nvSpPr>
          <p:cNvPr id="4" name="テキスト ボックス 3"/>
          <p:cNvSpPr txBox="1"/>
          <p:nvPr/>
        </p:nvSpPr>
        <p:spPr>
          <a:xfrm>
            <a:off x="755575" y="1337866"/>
            <a:ext cx="3207643" cy="1754326"/>
          </a:xfrm>
          <a:prstGeom prst="rect">
            <a:avLst/>
          </a:prstGeom>
          <a:noFill/>
        </p:spPr>
        <p:txBody>
          <a:bodyPr wrap="square" rtlCol="0">
            <a:spAutoFit/>
          </a:bodyPr>
          <a:lstStyle/>
          <a:p>
            <a:r>
              <a:rPr kumimoji="1" lang="ja-JP" altLang="en-US" dirty="0"/>
              <a:t>相互作用マネージャーから</a:t>
            </a:r>
            <a:endParaRPr kumimoji="1" lang="en-US" altLang="ja-JP" dirty="0"/>
          </a:p>
          <a:p>
            <a:endParaRPr lang="en-US" altLang="ja-JP" dirty="0"/>
          </a:p>
          <a:p>
            <a:r>
              <a:rPr kumimoji="1" lang="ja-JP" altLang="en-US" dirty="0"/>
              <a:t>　　作成　＞表面熱伝達</a:t>
            </a:r>
            <a:endParaRPr kumimoji="1" lang="en-US" altLang="ja-JP" dirty="0"/>
          </a:p>
          <a:p>
            <a:r>
              <a:rPr lang="ja-JP" altLang="en-US" dirty="0"/>
              <a:t>　　　①熱伝達係数　</a:t>
            </a:r>
            <a:r>
              <a:rPr lang="en-US" altLang="ja-JP" dirty="0"/>
              <a:t>1e-4</a:t>
            </a:r>
          </a:p>
          <a:p>
            <a:r>
              <a:rPr lang="ja-JP" altLang="en-US" dirty="0"/>
              <a:t>　　　②雰囲気温度　１００</a:t>
            </a:r>
            <a:endParaRPr lang="en-US" altLang="ja-JP" dirty="0"/>
          </a:p>
          <a:p>
            <a:r>
              <a:rPr lang="ja-JP" altLang="en-US" dirty="0"/>
              <a:t>　　型温（暫定）とする。</a:t>
            </a:r>
            <a:endParaRPr lang="en-US" altLang="ja-JP"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094" y="3507482"/>
            <a:ext cx="29051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a:xfrm>
            <a:off x="5220072" y="5080992"/>
            <a:ext cx="720080" cy="216024"/>
          </a:xfrm>
          <a:prstGeom prst="round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endParaRPr>
          </a:p>
        </p:txBody>
      </p:sp>
      <p:sp>
        <p:nvSpPr>
          <p:cNvPr id="8" name="角丸四角形 7"/>
          <p:cNvSpPr/>
          <p:nvPr/>
        </p:nvSpPr>
        <p:spPr>
          <a:xfrm>
            <a:off x="5063480" y="5536282"/>
            <a:ext cx="720080" cy="216024"/>
          </a:xfrm>
          <a:prstGeom prst="round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endParaRPr>
          </a:p>
        </p:txBody>
      </p:sp>
      <p:cxnSp>
        <p:nvCxnSpPr>
          <p:cNvPr id="7" name="カギ線コネクタ 6"/>
          <p:cNvCxnSpPr/>
          <p:nvPr/>
        </p:nvCxnSpPr>
        <p:spPr>
          <a:xfrm rot="16200000" flipH="1">
            <a:off x="2963032" y="2790044"/>
            <a:ext cx="2819796" cy="17621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カギ線コネクタ 11"/>
          <p:cNvCxnSpPr/>
          <p:nvPr/>
        </p:nvCxnSpPr>
        <p:spPr>
          <a:xfrm rot="16200000" flipH="1">
            <a:off x="2733663" y="3095613"/>
            <a:ext cx="2736006" cy="208366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EC3F44E3-DC46-641A-B82D-D2E345153AC6}"/>
              </a:ext>
            </a:extLst>
          </p:cNvPr>
          <p:cNvPicPr>
            <a:picLocks noChangeAspect="1"/>
          </p:cNvPicPr>
          <p:nvPr/>
        </p:nvPicPr>
        <p:blipFill>
          <a:blip r:embed="rId4"/>
          <a:stretch>
            <a:fillRect/>
          </a:stretch>
        </p:blipFill>
        <p:spPr>
          <a:xfrm>
            <a:off x="9252520" y="56998"/>
            <a:ext cx="8478433" cy="6611273"/>
          </a:xfrm>
          <a:prstGeom prst="rect">
            <a:avLst/>
          </a:prstGeom>
        </p:spPr>
      </p:pic>
    </p:spTree>
    <p:extLst>
      <p:ext uri="{BB962C8B-B14F-4D97-AF65-F5344CB8AC3E}">
        <p14:creationId xmlns:p14="http://schemas.microsoft.com/office/powerpoint/2010/main" val="365963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109051"/>
            <a:ext cx="6408712" cy="1200329"/>
          </a:xfrm>
          <a:prstGeom prst="rect">
            <a:avLst/>
          </a:prstGeom>
          <a:noFill/>
        </p:spPr>
        <p:txBody>
          <a:bodyPr wrap="square" rtlCol="0">
            <a:spAutoFit/>
          </a:bodyPr>
          <a:lstStyle/>
          <a:p>
            <a:r>
              <a:rPr kumimoji="1" lang="ja-JP" altLang="en-US" dirty="0"/>
              <a:t>１３）拘束マネージャー　；内筒とゴムの接着を定義する。</a:t>
            </a:r>
            <a:endParaRPr kumimoji="1" lang="en-US" altLang="ja-JP" dirty="0"/>
          </a:p>
          <a:p>
            <a:endParaRPr lang="en-US" altLang="ja-JP" dirty="0"/>
          </a:p>
          <a:p>
            <a:r>
              <a:rPr kumimoji="1" lang="ja-JP" altLang="en-US" dirty="0"/>
              <a:t>　　拘束マネージャー　</a:t>
            </a:r>
            <a:endParaRPr kumimoji="1" lang="en-US" altLang="ja-JP" dirty="0"/>
          </a:p>
          <a:p>
            <a:r>
              <a:rPr lang="ja-JP" altLang="en-US" dirty="0"/>
              <a:t>　　　＞　作成　＞　結合</a:t>
            </a:r>
            <a:endParaRPr kumimoji="1" lang="ja-JP" alt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94656"/>
            <a:ext cx="3615269" cy="3930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065" y="3472548"/>
            <a:ext cx="4018407" cy="3207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040" y="1674622"/>
            <a:ext cx="1858336" cy="359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角丸四角形 2"/>
          <p:cNvSpPr/>
          <p:nvPr/>
        </p:nvSpPr>
        <p:spPr>
          <a:xfrm>
            <a:off x="8532440" y="1205015"/>
            <a:ext cx="288032" cy="423785"/>
          </a:xfrm>
          <a:prstGeom prst="round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endParaRPr>
          </a:p>
        </p:txBody>
      </p:sp>
      <p:sp>
        <p:nvSpPr>
          <p:cNvPr id="4" name="角丸四角形 3"/>
          <p:cNvSpPr/>
          <p:nvPr/>
        </p:nvSpPr>
        <p:spPr>
          <a:xfrm>
            <a:off x="6779096" y="1982738"/>
            <a:ext cx="2304256" cy="1051660"/>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グループ機能を使って、ゴム</a:t>
            </a:r>
            <a:r>
              <a:rPr kumimoji="1" lang="en-US" altLang="ja-JP" sz="1600" b="1" dirty="0">
                <a:solidFill>
                  <a:schemeClr val="tx1"/>
                </a:solidFill>
              </a:rPr>
              <a:t>or</a:t>
            </a:r>
            <a:r>
              <a:rPr kumimoji="1" lang="ja-JP" altLang="en-US" sz="1600" b="1" dirty="0">
                <a:solidFill>
                  <a:schemeClr val="tx1"/>
                </a:solidFill>
              </a:rPr>
              <a:t>内筒のみの表示として選択時工夫</a:t>
            </a:r>
          </a:p>
        </p:txBody>
      </p:sp>
      <p:sp>
        <p:nvSpPr>
          <p:cNvPr id="5" name="右矢印 4"/>
          <p:cNvSpPr/>
          <p:nvPr/>
        </p:nvSpPr>
        <p:spPr>
          <a:xfrm rot="8377054">
            <a:off x="7945090" y="1588245"/>
            <a:ext cx="611882" cy="593866"/>
          </a:xfrm>
          <a:prstGeom prs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endParaRPr>
          </a:p>
        </p:txBody>
      </p:sp>
      <p:sp>
        <p:nvSpPr>
          <p:cNvPr id="11" name="角丸四角形 10"/>
          <p:cNvSpPr/>
          <p:nvPr/>
        </p:nvSpPr>
        <p:spPr>
          <a:xfrm>
            <a:off x="611560" y="5628241"/>
            <a:ext cx="4464496" cy="1051660"/>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マスターとスレーブを順番に選択、</a:t>
            </a:r>
            <a:endParaRPr kumimoji="1" lang="en-US" altLang="ja-JP" sz="2000" b="1" dirty="0">
              <a:solidFill>
                <a:schemeClr val="tx1"/>
              </a:solidFill>
            </a:endParaRPr>
          </a:p>
          <a:p>
            <a:pPr algn="ctr"/>
            <a:r>
              <a:rPr kumimoji="1" lang="ja-JP" altLang="en-US" sz="2000" b="1" dirty="0">
                <a:solidFill>
                  <a:schemeClr val="tx1"/>
                </a:solidFill>
              </a:rPr>
              <a:t>指定する。</a:t>
            </a:r>
          </a:p>
        </p:txBody>
      </p:sp>
      <p:grpSp>
        <p:nvGrpSpPr>
          <p:cNvPr id="6" name="グループ化 5"/>
          <p:cNvGrpSpPr/>
          <p:nvPr/>
        </p:nvGrpSpPr>
        <p:grpSpPr>
          <a:xfrm>
            <a:off x="3383868" y="908720"/>
            <a:ext cx="5638390" cy="552059"/>
            <a:chOff x="3383868" y="908720"/>
            <a:chExt cx="5638390" cy="552059"/>
          </a:xfrm>
        </p:grpSpPr>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868" y="949251"/>
              <a:ext cx="5638390" cy="51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4561" y="908720"/>
              <a:ext cx="3085712" cy="14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92164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3192"/>
            <a:ext cx="7105650"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2674516" y="1629256"/>
            <a:ext cx="1609452" cy="28803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endParaRPr>
          </a:p>
        </p:txBody>
      </p:sp>
      <p:sp>
        <p:nvSpPr>
          <p:cNvPr id="6" name="正方形/長方形 5"/>
          <p:cNvSpPr/>
          <p:nvPr/>
        </p:nvSpPr>
        <p:spPr>
          <a:xfrm>
            <a:off x="395536" y="3501464"/>
            <a:ext cx="7825730" cy="1665129"/>
          </a:xfrm>
          <a:prstGeom prst="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温度</a:t>
            </a:r>
            <a:r>
              <a:rPr kumimoji="1" lang="en-US" altLang="ja-JP" sz="1600" b="1" dirty="0">
                <a:solidFill>
                  <a:schemeClr val="tx1"/>
                </a:solidFill>
              </a:rPr>
              <a:t>-</a:t>
            </a:r>
            <a:r>
              <a:rPr kumimoji="1" lang="ja-JP" altLang="en-US" sz="1600" b="1" dirty="0">
                <a:solidFill>
                  <a:schemeClr val="tx1"/>
                </a:solidFill>
              </a:rPr>
              <a:t>変位連成で、軸対称なら</a:t>
            </a:r>
            <a:r>
              <a:rPr kumimoji="1" lang="en-US" altLang="ja-JP" sz="1600" b="1" dirty="0">
                <a:solidFill>
                  <a:schemeClr val="tx1"/>
                </a:solidFill>
              </a:rPr>
              <a:t>C</a:t>
            </a:r>
            <a:r>
              <a:rPr kumimoji="1" lang="ja-JP" altLang="en-US" sz="1600" b="1" dirty="0">
                <a:solidFill>
                  <a:schemeClr val="tx1"/>
                </a:solidFill>
              </a:rPr>
              <a:t>　</a:t>
            </a:r>
            <a:r>
              <a:rPr lang="en-US" altLang="ja-JP" sz="1600" b="1" dirty="0">
                <a:solidFill>
                  <a:schemeClr val="tx1"/>
                </a:solidFill>
              </a:rPr>
              <a:t>T</a:t>
            </a:r>
            <a:r>
              <a:rPr lang="ja-JP" altLang="en-US" sz="1600" b="1" dirty="0" err="1">
                <a:solidFill>
                  <a:schemeClr val="tx1"/>
                </a:solidFill>
              </a:rPr>
              <a:t>のつ</a:t>
            </a:r>
            <a:r>
              <a:rPr lang="ja-JP" altLang="en-US" sz="1600" b="1" dirty="0">
                <a:solidFill>
                  <a:schemeClr val="tx1"/>
                </a:solidFill>
              </a:rPr>
              <a:t>いた熱要素を指定</a:t>
            </a:r>
            <a:endParaRPr lang="en-US" altLang="ja-JP" sz="1600" b="1" dirty="0">
              <a:solidFill>
                <a:schemeClr val="tx1"/>
              </a:solidFill>
            </a:endParaRPr>
          </a:p>
          <a:p>
            <a:pPr algn="ctr"/>
            <a:r>
              <a:rPr kumimoji="1" lang="ja-JP" altLang="en-US" sz="1600" b="1" dirty="0">
                <a:solidFill>
                  <a:schemeClr val="tx1"/>
                </a:solidFill>
              </a:rPr>
              <a:t>ゴム：</a:t>
            </a:r>
            <a:r>
              <a:rPr kumimoji="1" lang="en-US" altLang="ja-JP" sz="1600" b="1" dirty="0">
                <a:solidFill>
                  <a:schemeClr val="tx1"/>
                </a:solidFill>
              </a:rPr>
              <a:t>CAX4HT</a:t>
            </a:r>
            <a:r>
              <a:rPr kumimoji="1" lang="ja-JP" altLang="en-US" sz="1600" b="1" dirty="0">
                <a:solidFill>
                  <a:schemeClr val="tx1"/>
                </a:solidFill>
              </a:rPr>
              <a:t>　若しくは</a:t>
            </a:r>
            <a:r>
              <a:rPr kumimoji="1" lang="en-US" altLang="ja-JP" sz="1600" b="1" dirty="0">
                <a:solidFill>
                  <a:schemeClr val="tx1"/>
                </a:solidFill>
              </a:rPr>
              <a:t>C3D8HT</a:t>
            </a:r>
            <a:r>
              <a:rPr kumimoji="1" lang="ja-JP" altLang="en-US" sz="1600" b="1" dirty="0">
                <a:solidFill>
                  <a:schemeClr val="tx1"/>
                </a:solidFill>
              </a:rPr>
              <a:t>　金属：</a:t>
            </a:r>
            <a:r>
              <a:rPr lang="en-US" altLang="ja-JP" sz="1600" b="1" dirty="0">
                <a:solidFill>
                  <a:schemeClr val="tx1"/>
                </a:solidFill>
              </a:rPr>
              <a:t> CAX4T</a:t>
            </a:r>
            <a:r>
              <a:rPr lang="ja-JP" altLang="en-US" sz="1600" b="1" dirty="0">
                <a:solidFill>
                  <a:schemeClr val="tx1"/>
                </a:solidFill>
              </a:rPr>
              <a:t>　若しくは</a:t>
            </a:r>
            <a:r>
              <a:rPr lang="en-US" altLang="ja-JP" sz="1600" b="1" dirty="0">
                <a:solidFill>
                  <a:schemeClr val="tx1"/>
                </a:solidFill>
              </a:rPr>
              <a:t>C3D8T</a:t>
            </a:r>
            <a:r>
              <a:rPr lang="ja-JP" altLang="en-US" sz="1600" b="1" dirty="0">
                <a:solidFill>
                  <a:schemeClr val="tx1"/>
                </a:solidFill>
              </a:rPr>
              <a:t>　とする。</a:t>
            </a:r>
            <a:endParaRPr lang="en-US" altLang="ja-JP" sz="1600" b="1" dirty="0">
              <a:solidFill>
                <a:schemeClr val="tx1"/>
              </a:solidFill>
            </a:endParaRPr>
          </a:p>
          <a:p>
            <a:pPr algn="ctr"/>
            <a:r>
              <a:rPr lang="ja-JP" altLang="en-US" sz="1600" b="1" dirty="0">
                <a:solidFill>
                  <a:schemeClr val="tx1"/>
                </a:solidFill>
              </a:rPr>
              <a:t>（</a:t>
            </a:r>
            <a:r>
              <a:rPr lang="en-US" altLang="ja-JP" sz="1600" b="1" dirty="0">
                <a:solidFill>
                  <a:schemeClr val="tx1"/>
                </a:solidFill>
              </a:rPr>
              <a:t>H</a:t>
            </a:r>
            <a:r>
              <a:rPr lang="ja-JP" altLang="en-US" sz="1600" b="1" dirty="0">
                <a:solidFill>
                  <a:schemeClr val="tx1"/>
                </a:solidFill>
              </a:rPr>
              <a:t>：ハイブリッド要素、ゴムのような超弾性体に使います</a:t>
            </a:r>
            <a:r>
              <a:rPr lang="en-US" altLang="ja-JP" sz="1600" b="1" dirty="0">
                <a:solidFill>
                  <a:schemeClr val="tx1"/>
                </a:solidFill>
              </a:rPr>
              <a:t>)</a:t>
            </a:r>
          </a:p>
          <a:p>
            <a:pPr algn="ctr"/>
            <a:endParaRPr lang="en-US" altLang="ja-JP" sz="1600" b="1" dirty="0">
              <a:solidFill>
                <a:schemeClr val="tx1"/>
              </a:solidFill>
            </a:endParaRPr>
          </a:p>
          <a:p>
            <a:pPr algn="ctr"/>
            <a:r>
              <a:rPr kumimoji="1" lang="ja-JP" altLang="en-US" sz="1600" b="1" dirty="0">
                <a:solidFill>
                  <a:srgbClr val="0000FF"/>
                </a:solidFill>
              </a:rPr>
              <a:t>種類にこの要素がない場合、次のページのジョブでデータ書き出し後</a:t>
            </a:r>
            <a:endParaRPr kumimoji="1" lang="en-US" altLang="ja-JP" sz="1600" b="1" dirty="0">
              <a:solidFill>
                <a:srgbClr val="0000FF"/>
              </a:solidFill>
            </a:endParaRPr>
          </a:p>
          <a:p>
            <a:pPr algn="ctr"/>
            <a:r>
              <a:rPr kumimoji="1" lang="en-US" altLang="ja-JP" sz="1600" b="1" dirty="0">
                <a:solidFill>
                  <a:srgbClr val="0000FF"/>
                </a:solidFill>
              </a:rPr>
              <a:t>TEXT</a:t>
            </a:r>
            <a:r>
              <a:rPr kumimoji="1" lang="ja-JP" altLang="en-US" sz="1600" b="1" dirty="0">
                <a:solidFill>
                  <a:srgbClr val="0000FF"/>
                </a:solidFill>
              </a:rPr>
              <a:t>ファイルで書き換え、その後、新規モデルで読み込にでかいせきを実行する。</a:t>
            </a:r>
            <a:endParaRPr kumimoji="1" lang="en-US" altLang="ja-JP" sz="1600" b="1" dirty="0">
              <a:solidFill>
                <a:srgbClr val="0000FF"/>
              </a:solidFill>
            </a:endParaRPr>
          </a:p>
        </p:txBody>
      </p:sp>
      <p:sp>
        <p:nvSpPr>
          <p:cNvPr id="9" name="テキスト ボックス 8"/>
          <p:cNvSpPr txBox="1"/>
          <p:nvPr/>
        </p:nvSpPr>
        <p:spPr>
          <a:xfrm>
            <a:off x="179512" y="109051"/>
            <a:ext cx="6408712" cy="646331"/>
          </a:xfrm>
          <a:prstGeom prst="rect">
            <a:avLst/>
          </a:prstGeom>
          <a:noFill/>
        </p:spPr>
        <p:txBody>
          <a:bodyPr wrap="square" rtlCol="0">
            <a:spAutoFit/>
          </a:bodyPr>
          <a:lstStyle/>
          <a:p>
            <a:r>
              <a:rPr kumimoji="1" lang="ja-JP" altLang="en-US" dirty="0"/>
              <a:t>１４）要素種類の定義</a:t>
            </a:r>
            <a:endParaRPr kumimoji="1" lang="en-US" altLang="ja-JP" dirty="0"/>
          </a:p>
          <a:p>
            <a:r>
              <a:rPr lang="ja-JP" altLang="en-US" dirty="0"/>
              <a:t>　　　メッシュモジュール　：　メッシュ＞要素タイプ</a:t>
            </a:r>
            <a:endParaRPr kumimoji="1" lang="ja-JP" altLang="en-US" dirty="0"/>
          </a:p>
        </p:txBody>
      </p:sp>
    </p:spTree>
    <p:extLst>
      <p:ext uri="{BB962C8B-B14F-4D97-AF65-F5344CB8AC3E}">
        <p14:creationId xmlns:p14="http://schemas.microsoft.com/office/powerpoint/2010/main" val="3893052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吹き出し 7"/>
          <p:cNvSpPr/>
          <p:nvPr/>
        </p:nvSpPr>
        <p:spPr>
          <a:xfrm>
            <a:off x="683568" y="5805264"/>
            <a:ext cx="2376264" cy="923330"/>
          </a:xfrm>
          <a:prstGeom prst="wedgeRoundRectCallout">
            <a:avLst>
              <a:gd name="adj1" fmla="val 55326"/>
              <a:gd name="adj2" fmla="val -34470"/>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5074258" cy="380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980729"/>
            <a:ext cx="3289473"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315" y="4894063"/>
            <a:ext cx="2295203" cy="196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109051"/>
            <a:ext cx="6408712" cy="646331"/>
          </a:xfrm>
          <a:prstGeom prst="rect">
            <a:avLst/>
          </a:prstGeom>
          <a:noFill/>
        </p:spPr>
        <p:txBody>
          <a:bodyPr wrap="square" rtlCol="0">
            <a:spAutoFit/>
          </a:bodyPr>
          <a:lstStyle/>
          <a:p>
            <a:r>
              <a:rPr kumimoji="1" lang="ja-JP" altLang="en-US" dirty="0"/>
              <a:t>１５）解析　①ジョブデータの書き出し</a:t>
            </a:r>
            <a:endParaRPr kumimoji="1" lang="en-US" altLang="ja-JP" dirty="0"/>
          </a:p>
          <a:p>
            <a:r>
              <a:rPr lang="ja-JP" altLang="en-US" dirty="0"/>
              <a:t>　　　　　②ジョブの投入　　③モニター　の順に実施。</a:t>
            </a:r>
            <a:endParaRPr kumimoji="1" lang="ja-JP" altLang="en-US" dirty="0"/>
          </a:p>
        </p:txBody>
      </p:sp>
      <p:sp>
        <p:nvSpPr>
          <p:cNvPr id="3" name="角丸四角形 2"/>
          <p:cNvSpPr/>
          <p:nvPr/>
        </p:nvSpPr>
        <p:spPr>
          <a:xfrm>
            <a:off x="4192910" y="1772816"/>
            <a:ext cx="1041810" cy="21602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①</a:t>
            </a:r>
          </a:p>
        </p:txBody>
      </p:sp>
      <p:sp>
        <p:nvSpPr>
          <p:cNvPr id="9" name="角丸四角形 8"/>
          <p:cNvSpPr/>
          <p:nvPr/>
        </p:nvSpPr>
        <p:spPr>
          <a:xfrm>
            <a:off x="4322278" y="2530996"/>
            <a:ext cx="1041810" cy="21602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③</a:t>
            </a:r>
          </a:p>
        </p:txBody>
      </p:sp>
      <p:sp>
        <p:nvSpPr>
          <p:cNvPr id="10" name="角丸四角形 9"/>
          <p:cNvSpPr/>
          <p:nvPr/>
        </p:nvSpPr>
        <p:spPr>
          <a:xfrm>
            <a:off x="4330662" y="2285256"/>
            <a:ext cx="1041810" cy="21602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②</a:t>
            </a:r>
          </a:p>
        </p:txBody>
      </p:sp>
      <p:sp>
        <p:nvSpPr>
          <p:cNvPr id="4" name="右矢印 3"/>
          <p:cNvSpPr/>
          <p:nvPr/>
        </p:nvSpPr>
        <p:spPr>
          <a:xfrm rot="8469038">
            <a:off x="3832869" y="2740179"/>
            <a:ext cx="720080" cy="504055"/>
          </a:xfrm>
          <a:prstGeom prs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endParaRPr>
          </a:p>
        </p:txBody>
      </p:sp>
      <p:sp>
        <p:nvSpPr>
          <p:cNvPr id="12" name="テキスト ボックス 11"/>
          <p:cNvSpPr txBox="1"/>
          <p:nvPr/>
        </p:nvSpPr>
        <p:spPr>
          <a:xfrm>
            <a:off x="5494462" y="166201"/>
            <a:ext cx="3592388" cy="646331"/>
          </a:xfrm>
          <a:prstGeom prst="rect">
            <a:avLst/>
          </a:prstGeom>
          <a:noFill/>
        </p:spPr>
        <p:txBody>
          <a:bodyPr wrap="square" rtlCol="0">
            <a:spAutoFit/>
          </a:bodyPr>
          <a:lstStyle/>
          <a:p>
            <a:r>
              <a:rPr kumimoji="1" lang="ja-JP" altLang="en-US" dirty="0"/>
              <a:t>１６）解析結果</a:t>
            </a:r>
            <a:endParaRPr kumimoji="1" lang="en-US" altLang="ja-JP" dirty="0"/>
          </a:p>
          <a:p>
            <a:r>
              <a:rPr kumimoji="1" lang="ja-JP" altLang="en-US" dirty="0"/>
              <a:t>　　</a:t>
            </a:r>
            <a:r>
              <a:rPr kumimoji="1" lang="ja-JP" altLang="en-US" sz="1600" dirty="0"/>
              <a:t>結果からフィールド出力で温度確認</a:t>
            </a:r>
            <a:endParaRPr kumimoji="1" lang="ja-JP" altLang="en-US" dirty="0"/>
          </a:p>
        </p:txBody>
      </p:sp>
      <p:sp>
        <p:nvSpPr>
          <p:cNvPr id="13" name="角丸四角形 12"/>
          <p:cNvSpPr/>
          <p:nvPr/>
        </p:nvSpPr>
        <p:spPr>
          <a:xfrm>
            <a:off x="3275855" y="5805264"/>
            <a:ext cx="1567327" cy="216024"/>
          </a:xfrm>
          <a:prstGeom prst="round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b="1" dirty="0">
              <a:solidFill>
                <a:schemeClr val="tx1"/>
              </a:solidFill>
            </a:endParaRPr>
          </a:p>
        </p:txBody>
      </p:sp>
      <p:sp>
        <p:nvSpPr>
          <p:cNvPr id="5" name="テキスト ボックス 4"/>
          <p:cNvSpPr txBox="1"/>
          <p:nvPr/>
        </p:nvSpPr>
        <p:spPr>
          <a:xfrm>
            <a:off x="683568" y="5805264"/>
            <a:ext cx="2592287" cy="923330"/>
          </a:xfrm>
          <a:prstGeom prst="rect">
            <a:avLst/>
          </a:prstGeom>
          <a:noFill/>
        </p:spPr>
        <p:txBody>
          <a:bodyPr wrap="square" rtlCol="0">
            <a:spAutoFit/>
          </a:bodyPr>
          <a:lstStyle/>
          <a:p>
            <a:r>
              <a:rPr kumimoji="1" lang="en-US" altLang="ja-JP" dirty="0"/>
              <a:t>INP</a:t>
            </a:r>
            <a:r>
              <a:rPr kumimoji="1" lang="ja-JP" altLang="en-US" dirty="0"/>
              <a:t>データの</a:t>
            </a:r>
            <a:r>
              <a:rPr kumimoji="1" lang="en-US" altLang="ja-JP" dirty="0"/>
              <a:t>TYPE</a:t>
            </a:r>
            <a:r>
              <a:rPr kumimoji="1" lang="ja-JP" altLang="en-US" dirty="0"/>
              <a:t>で</a:t>
            </a:r>
            <a:endParaRPr kumimoji="1" lang="en-US" altLang="ja-JP" dirty="0"/>
          </a:p>
          <a:p>
            <a:r>
              <a:rPr lang="ja-JP" altLang="en-US" dirty="0"/>
              <a:t>　　要素種を確認する。</a:t>
            </a:r>
            <a:endParaRPr lang="en-US" altLang="ja-JP" dirty="0"/>
          </a:p>
          <a:p>
            <a:r>
              <a:rPr lang="ja-JP" altLang="en-US" dirty="0"/>
              <a:t>　</a:t>
            </a:r>
            <a:r>
              <a:rPr lang="en-US" altLang="ja-JP" dirty="0"/>
              <a:t>(</a:t>
            </a:r>
            <a:r>
              <a:rPr lang="ja-JP" altLang="en-US" dirty="0"/>
              <a:t>若しくは書き換える）</a:t>
            </a:r>
            <a:endParaRPr kumimoji="1" lang="ja-JP" altLang="en-US" dirty="0"/>
          </a:p>
        </p:txBody>
      </p:sp>
      <p:sp>
        <p:nvSpPr>
          <p:cNvPr id="2" name="四角形: 角を丸くする 1">
            <a:extLst>
              <a:ext uri="{FF2B5EF4-FFF2-40B4-BE49-F238E27FC236}">
                <a16:creationId xmlns:a16="http://schemas.microsoft.com/office/drawing/2014/main" id="{8ECC9EDB-940F-3A0D-9A92-4A03003F6951}"/>
              </a:ext>
            </a:extLst>
          </p:cNvPr>
          <p:cNvSpPr/>
          <p:nvPr/>
        </p:nvSpPr>
        <p:spPr>
          <a:xfrm>
            <a:off x="4067944" y="6173688"/>
            <a:ext cx="4583122" cy="575567"/>
          </a:xfrm>
          <a:prstGeom prst="round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rPr>
              <a:t>MENTAT</a:t>
            </a:r>
            <a:r>
              <a:rPr kumimoji="1" lang="ja-JP" altLang="en-US" sz="2000" b="1" dirty="0">
                <a:solidFill>
                  <a:schemeClr val="tx1"/>
                </a:solidFill>
              </a:rPr>
              <a:t>のメッシュから、タイプ変更でも可</a:t>
            </a:r>
          </a:p>
        </p:txBody>
      </p:sp>
    </p:spTree>
    <p:extLst>
      <p:ext uri="{BB962C8B-B14F-4D97-AF65-F5344CB8AC3E}">
        <p14:creationId xmlns:p14="http://schemas.microsoft.com/office/powerpoint/2010/main" val="118494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809657"/>
            <a:ext cx="5292820" cy="369332"/>
          </a:xfrm>
          <a:prstGeom prst="rect">
            <a:avLst/>
          </a:prstGeom>
          <a:noFill/>
        </p:spPr>
        <p:txBody>
          <a:bodyPr wrap="square" rtlCol="0">
            <a:spAutoFit/>
          </a:bodyPr>
          <a:lstStyle/>
          <a:p>
            <a:r>
              <a:rPr kumimoji="1" lang="ja-JP" altLang="en-US" dirty="0"/>
              <a:t>熱膨張後の形状をメッシュデータとして取り出す。</a:t>
            </a:r>
          </a:p>
        </p:txBody>
      </p:sp>
      <p:sp>
        <p:nvSpPr>
          <p:cNvPr id="5" name="テキスト ボックス 4"/>
          <p:cNvSpPr txBox="1"/>
          <p:nvPr/>
        </p:nvSpPr>
        <p:spPr>
          <a:xfrm>
            <a:off x="714780" y="1270501"/>
            <a:ext cx="7385612" cy="646331"/>
          </a:xfrm>
          <a:prstGeom prst="rect">
            <a:avLst/>
          </a:prstGeom>
          <a:noFill/>
        </p:spPr>
        <p:txBody>
          <a:bodyPr wrap="square" rtlCol="0">
            <a:spAutoFit/>
          </a:bodyPr>
          <a:lstStyle/>
          <a:p>
            <a:r>
              <a:rPr kumimoji="1" lang="ja-JP" altLang="en-US" dirty="0"/>
              <a:t>ファイル　＞インポート　＞　パート　　　</a:t>
            </a:r>
            <a:r>
              <a:rPr lang="ja-JP" altLang="en-US" dirty="0"/>
              <a:t>とする。</a:t>
            </a:r>
            <a:endParaRPr lang="en-US" altLang="ja-JP" dirty="0"/>
          </a:p>
          <a:p>
            <a:endParaRPr kumimoji="1" lang="ja-JP" altLang="en-US" dirty="0"/>
          </a:p>
        </p:txBody>
      </p:sp>
      <p:sp>
        <p:nvSpPr>
          <p:cNvPr id="6" name="テキスト ボックス 5"/>
          <p:cNvSpPr txBox="1"/>
          <p:nvPr/>
        </p:nvSpPr>
        <p:spPr>
          <a:xfrm rot="10800000" flipH="1" flipV="1">
            <a:off x="581755" y="219403"/>
            <a:ext cx="8352927" cy="400110"/>
          </a:xfrm>
          <a:prstGeom prst="rect">
            <a:avLst/>
          </a:prstGeom>
          <a:noFill/>
        </p:spPr>
        <p:txBody>
          <a:bodyPr wrap="square" rtlCol="0">
            <a:spAutoFit/>
          </a:bodyPr>
          <a:lstStyle/>
          <a:p>
            <a:pPr algn="ctr"/>
            <a:r>
              <a:rPr kumimoji="1" lang="ja-JP" altLang="en-US" sz="2000" dirty="0"/>
              <a:t>　　</a:t>
            </a:r>
            <a:r>
              <a:rPr kumimoji="1" lang="en-US" altLang="ja-JP" sz="2000" b="1" dirty="0"/>
              <a:t>Ⅱ</a:t>
            </a:r>
            <a:r>
              <a:rPr kumimoji="1" lang="ja-JP" altLang="en-US" sz="2000" dirty="0"/>
              <a:t>　</a:t>
            </a:r>
            <a:r>
              <a:rPr kumimoji="1" lang="ja-JP" altLang="en-US" sz="2000" b="1" dirty="0"/>
              <a:t>熱膨張</a:t>
            </a:r>
            <a:r>
              <a:rPr kumimoji="1" lang="ja-JP" altLang="en-US" sz="2000" dirty="0"/>
              <a:t>の形状　を抽出して保管する。</a:t>
            </a:r>
          </a:p>
        </p:txBody>
      </p:sp>
      <p:sp>
        <p:nvSpPr>
          <p:cNvPr id="7" name="テキスト ボックス 6"/>
          <p:cNvSpPr txBox="1"/>
          <p:nvPr/>
        </p:nvSpPr>
        <p:spPr>
          <a:xfrm>
            <a:off x="4544605" y="1883506"/>
            <a:ext cx="4572000" cy="646331"/>
          </a:xfrm>
          <a:prstGeom prst="rect">
            <a:avLst/>
          </a:prstGeom>
          <a:noFill/>
        </p:spPr>
        <p:txBody>
          <a:bodyPr wrap="square" rtlCol="0">
            <a:spAutoFit/>
          </a:bodyPr>
          <a:lstStyle/>
          <a:p>
            <a:r>
              <a:rPr kumimoji="1" lang="ja-JP" altLang="en-US" dirty="0"/>
              <a:t>ファイルのフィルタを結果（</a:t>
            </a:r>
            <a:r>
              <a:rPr kumimoji="1" lang="en-US" altLang="ja-JP" dirty="0"/>
              <a:t>ODB</a:t>
            </a:r>
            <a:r>
              <a:rPr kumimoji="1" lang="ja-JP" altLang="en-US" dirty="0"/>
              <a:t>）ファイルと</a:t>
            </a:r>
            <a:r>
              <a:rPr lang="ja-JP" altLang="en-US" dirty="0"/>
              <a:t>して</a:t>
            </a:r>
            <a:endParaRPr lang="en-US" altLang="ja-JP" dirty="0"/>
          </a:p>
          <a:p>
            <a:r>
              <a:rPr kumimoji="1" lang="ja-JP" altLang="en-US" dirty="0"/>
              <a:t>　　　　　　　　　　読み込むファイルを選択する。</a:t>
            </a:r>
            <a:endParaRPr kumimoji="1" lang="en-US" altLang="ja-JP" dirty="0"/>
          </a:p>
        </p:txBody>
      </p:sp>
      <p:pic>
        <p:nvPicPr>
          <p:cNvPr id="8" name="図 7">
            <a:extLst>
              <a:ext uri="{FF2B5EF4-FFF2-40B4-BE49-F238E27FC236}">
                <a16:creationId xmlns:a16="http://schemas.microsoft.com/office/drawing/2014/main" id="{864A21B1-7202-4089-A13D-C15DAB097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529837"/>
            <a:ext cx="2952328" cy="1941098"/>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正方形/長方形 8"/>
          <p:cNvSpPr/>
          <p:nvPr/>
        </p:nvSpPr>
        <p:spPr>
          <a:xfrm>
            <a:off x="5724128" y="3098764"/>
            <a:ext cx="1584176" cy="14401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solidFill>
                <a:schemeClr val="tx1"/>
              </a:solidFill>
            </a:endParaRPr>
          </a:p>
        </p:txBody>
      </p:sp>
      <p:sp>
        <p:nvSpPr>
          <p:cNvPr id="10" name="テキスト ボックス 9"/>
          <p:cNvSpPr txBox="1"/>
          <p:nvPr/>
        </p:nvSpPr>
        <p:spPr>
          <a:xfrm>
            <a:off x="7380312" y="3170772"/>
            <a:ext cx="1008112" cy="369332"/>
          </a:xfrm>
          <a:prstGeom prst="rect">
            <a:avLst/>
          </a:prstGeom>
          <a:noFill/>
        </p:spPr>
        <p:txBody>
          <a:bodyPr wrap="square" rtlCol="0">
            <a:spAutoFit/>
          </a:bodyPr>
          <a:lstStyle/>
          <a:p>
            <a:r>
              <a:rPr lang="ja-JP" altLang="en-US" dirty="0"/>
              <a:t>選択</a:t>
            </a:r>
            <a:endParaRPr kumimoji="1" lang="ja-JP" altLang="en-US" dirty="0"/>
          </a:p>
        </p:txBody>
      </p:sp>
      <p:sp>
        <p:nvSpPr>
          <p:cNvPr id="13" name="テキスト ボックス 12"/>
          <p:cNvSpPr txBox="1"/>
          <p:nvPr/>
        </p:nvSpPr>
        <p:spPr>
          <a:xfrm>
            <a:off x="70338" y="4470935"/>
            <a:ext cx="3349534" cy="1200329"/>
          </a:xfrm>
          <a:prstGeom prst="rect">
            <a:avLst/>
          </a:prstGeom>
          <a:noFill/>
        </p:spPr>
        <p:txBody>
          <a:bodyPr wrap="square" rtlCol="0">
            <a:spAutoFit/>
          </a:bodyPr>
          <a:lstStyle/>
          <a:p>
            <a:r>
              <a:rPr lang="ja-JP" altLang="en-US" dirty="0"/>
              <a:t>・インスタンス→</a:t>
            </a:r>
            <a:r>
              <a:rPr lang="en-US" altLang="ja-JP" dirty="0"/>
              <a:t>PART</a:t>
            </a:r>
            <a:r>
              <a:rPr lang="ja-JP" altLang="en-US" dirty="0"/>
              <a:t>を選択</a:t>
            </a:r>
            <a:endParaRPr lang="en-US" altLang="ja-JP" dirty="0"/>
          </a:p>
          <a:p>
            <a:r>
              <a:rPr lang="ja-JP" altLang="en-US" dirty="0"/>
              <a:t>・変形状態をインポートにチェック</a:t>
            </a:r>
            <a:endParaRPr lang="en-US" altLang="ja-JP" dirty="0"/>
          </a:p>
          <a:p>
            <a:r>
              <a:rPr lang="ja-JP" altLang="en-US" dirty="0"/>
              <a:t>・変形状態のステップと</a:t>
            </a:r>
            <a:endParaRPr lang="en-US" altLang="ja-JP" dirty="0"/>
          </a:p>
          <a:p>
            <a:r>
              <a:rPr lang="ja-JP" altLang="en-US" dirty="0"/>
              <a:t>　　　　　　　　フレーム数を選択</a:t>
            </a:r>
            <a:endParaRPr kumimoji="1" lang="ja-JP" altLang="en-US" dirty="0"/>
          </a:p>
        </p:txBody>
      </p:sp>
      <p:pic>
        <p:nvPicPr>
          <p:cNvPr id="14" name="図 13">
            <a:extLst>
              <a:ext uri="{FF2B5EF4-FFF2-40B4-BE49-F238E27FC236}">
                <a16:creationId xmlns:a16="http://schemas.microsoft.com/office/drawing/2014/main" id="{1533BE76-BEDB-4FBC-91FF-7C683CA9A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768" y="4374660"/>
            <a:ext cx="2003673" cy="2483340"/>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オートシェイプ 5">
            <a:extLst>
              <a:ext uri="{FF2B5EF4-FFF2-40B4-BE49-F238E27FC236}">
                <a16:creationId xmlns:a16="http://schemas.microsoft.com/office/drawing/2014/main" id="{F27EE0D9-F35B-479C-836D-91C43E314183}"/>
              </a:ext>
            </a:extLst>
          </p:cNvPr>
          <p:cNvSpPr>
            <a:spLocks noChangeArrowheads="1"/>
          </p:cNvSpPr>
          <p:nvPr/>
        </p:nvSpPr>
        <p:spPr bwMode="auto">
          <a:xfrm>
            <a:off x="5724128" y="6093296"/>
            <a:ext cx="3392477" cy="598934"/>
          </a:xfrm>
          <a:prstGeom prst="roundRect">
            <a:avLst>
              <a:gd name="adj" fmla="val 16667"/>
            </a:avLst>
          </a:prstGeom>
          <a:solidFill>
            <a:srgbClr val="FFFFCC"/>
          </a:solidFill>
          <a:ln w="9525">
            <a:solidFill>
              <a:srgbClr xmlns:mc="http://schemas.openxmlformats.org/markup-compatibility/2006" xmlns:a14="http://schemas.microsoft.com/office/drawing/2010/main" val="000000" mc:Ignorable="a14" a14:legacySpreadsheetColorIndex="64"/>
            </a:solidFill>
            <a:round/>
            <a:headEnd/>
            <a:tailEnd/>
          </a:ln>
        </p:spPr>
        <p:txBody>
          <a:bodyPr wrap="square" lIns="36576"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ts val="1800"/>
              </a:lnSpc>
              <a:defRPr sz="1000"/>
            </a:pPr>
            <a:r>
              <a:rPr lang="ja-JP" altLang="en-US" sz="1600" b="0" i="0" u="none" strike="noStrike" baseline="0" dirty="0">
                <a:solidFill>
                  <a:srgbClr val="0000FF"/>
                </a:solidFill>
                <a:latin typeface="ＭＳ Ｐゴシック"/>
                <a:ea typeface="ＭＳ Ｐゴシック"/>
              </a:rPr>
              <a:t>この状態でINPファイルを書き出すと、</a:t>
            </a:r>
            <a:endParaRPr lang="en-US" altLang="ja-JP" sz="1600" b="0" i="0" u="none" strike="noStrike" baseline="0" dirty="0">
              <a:solidFill>
                <a:srgbClr val="0000FF"/>
              </a:solidFill>
              <a:latin typeface="ＭＳ Ｐゴシック"/>
              <a:ea typeface="ＭＳ Ｐゴシック"/>
            </a:endParaRPr>
          </a:p>
          <a:p>
            <a:pPr algn="ctr" rtl="0">
              <a:lnSpc>
                <a:spcPts val="1800"/>
              </a:lnSpc>
              <a:defRPr sz="1000"/>
            </a:pPr>
            <a:r>
              <a:rPr lang="ja-JP" altLang="en-US" sz="1600" b="0" i="0" u="none" strike="noStrike" baseline="0" dirty="0">
                <a:solidFill>
                  <a:srgbClr val="0000FF"/>
                </a:solidFill>
                <a:latin typeface="ＭＳ Ｐゴシック"/>
                <a:ea typeface="ＭＳ Ｐゴシック"/>
              </a:rPr>
              <a:t>変形状態のメッシュが保存される。</a:t>
            </a:r>
          </a:p>
        </p:txBody>
      </p:sp>
      <p:sp>
        <p:nvSpPr>
          <p:cNvPr id="16" name="角丸四角形 15"/>
          <p:cNvSpPr/>
          <p:nvPr/>
        </p:nvSpPr>
        <p:spPr>
          <a:xfrm>
            <a:off x="49780" y="74366"/>
            <a:ext cx="1482264" cy="38927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a:solidFill>
                  <a:schemeClr val="tx1"/>
                </a:solidFill>
              </a:rPr>
              <a:t>解析終了後</a:t>
            </a:r>
          </a:p>
        </p:txBody>
      </p:sp>
      <p:grpSp>
        <p:nvGrpSpPr>
          <p:cNvPr id="3" name="グループ化 2"/>
          <p:cNvGrpSpPr/>
          <p:nvPr/>
        </p:nvGrpSpPr>
        <p:grpSpPr>
          <a:xfrm>
            <a:off x="1115616" y="1772816"/>
            <a:ext cx="3291970" cy="2377534"/>
            <a:chOff x="1115616" y="1772816"/>
            <a:chExt cx="3291970" cy="2377534"/>
          </a:xfrm>
        </p:grpSpPr>
        <p:pic>
          <p:nvPicPr>
            <p:cNvPr id="2" name="図 1" descr="操作1">
              <a:extLst>
                <a:ext uri="{FF2B5EF4-FFF2-40B4-BE49-F238E27FC236}">
                  <a16:creationId xmlns:a16="http://schemas.microsoft.com/office/drawing/2014/main" id="{7E51C4E6-9483-4BEA-BDE6-8DFF90EE14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1772816"/>
              <a:ext cx="3291970" cy="23775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7160" y="1781442"/>
              <a:ext cx="762000" cy="7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3509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DDD6A64-5712-A372-4B6D-B12B6BAE4151}"/>
              </a:ext>
            </a:extLst>
          </p:cNvPr>
          <p:cNvSpPr txBox="1"/>
          <p:nvPr/>
        </p:nvSpPr>
        <p:spPr>
          <a:xfrm>
            <a:off x="5254648" y="395554"/>
            <a:ext cx="4357912" cy="6555641"/>
          </a:xfrm>
          <a:prstGeom prst="rect">
            <a:avLst/>
          </a:prstGeom>
          <a:noFill/>
        </p:spPr>
        <p:txBody>
          <a:bodyPr wrap="square" rtlCol="0">
            <a:spAutoFit/>
          </a:bodyPr>
          <a:lstStyle/>
          <a:p>
            <a:r>
              <a:rPr lang="en-US" altLang="ja-JP" sz="1400" dirty="0"/>
              <a:t>**  </a:t>
            </a:r>
          </a:p>
          <a:p>
            <a:r>
              <a:rPr lang="en-US" altLang="ja-JP" sz="1400" dirty="0"/>
              <a:t>*Part, name=STAB_SLIM_BAR_20250716-1</a:t>
            </a:r>
          </a:p>
          <a:p>
            <a:r>
              <a:rPr lang="en-US" altLang="ja-JP" sz="1400" dirty="0"/>
              <a:t>*Node</a:t>
            </a:r>
          </a:p>
          <a:p>
            <a:r>
              <a:rPr lang="en-US" altLang="ja-JP" sz="1400" dirty="0"/>
              <a:t>      1,   13.9499998,   4.07511711,  -7.45945168</a:t>
            </a:r>
          </a:p>
          <a:p>
            <a:r>
              <a:rPr lang="en-US" altLang="ja-JP" sz="1400" dirty="0"/>
              <a:t>      2,   13.9499998,  -4.07511711,   7.45945168</a:t>
            </a:r>
          </a:p>
          <a:p>
            <a:r>
              <a:rPr lang="en-US" altLang="ja-JP" sz="1400" dirty="0"/>
              <a:t>      3,         -10.,  -4.07511711,   7.45945168</a:t>
            </a:r>
          </a:p>
          <a:p>
            <a:r>
              <a:rPr lang="en-US" altLang="ja-JP" sz="1400" dirty="0"/>
              <a:t>      4,         -10.,   4.07511711,  -7.45945168</a:t>
            </a:r>
          </a:p>
          <a:p>
            <a:r>
              <a:rPr lang="en-US" altLang="ja-JP" sz="1400" dirty="0"/>
              <a:t>      5,   13.9499998,   5.46368742,  -6.51138401</a:t>
            </a:r>
          </a:p>
          <a:p>
            <a:r>
              <a:rPr lang="en-US" altLang="ja-JP" sz="1400" dirty="0"/>
              <a:t>      6,   15.3617649,  -3.90590811,   7.14971685</a:t>
            </a:r>
          </a:p>
          <a:p>
            <a:r>
              <a:rPr lang="en-US" altLang="ja-JP" sz="1400" dirty="0"/>
              <a:t>      7,   15.3617649,   5.23682833,  -6.24100924</a:t>
            </a:r>
          </a:p>
          <a:p>
            <a:endParaRPr lang="en-US" altLang="ja-JP" sz="1400" dirty="0"/>
          </a:p>
          <a:p>
            <a:endParaRPr lang="en-US" altLang="ja-JP" sz="1400" dirty="0"/>
          </a:p>
          <a:p>
            <a:r>
              <a:rPr lang="en-US" altLang="ja-JP" sz="1400" dirty="0"/>
              <a:t>    826,   16.7955875,  -1.28193223,  -7.27019882</a:t>
            </a:r>
          </a:p>
          <a:p>
            <a:r>
              <a:rPr lang="en-US" altLang="ja-JP" sz="1400" dirty="0"/>
              <a:t>    827,   16.7955875,  -2.52491355,  -6.93714285</a:t>
            </a:r>
          </a:p>
          <a:p>
            <a:r>
              <a:rPr lang="en-US" altLang="ja-JP" sz="1400" dirty="0"/>
              <a:t>    828,   16.7955875,  -3.69117665,   -6.3933053</a:t>
            </a:r>
          </a:p>
          <a:p>
            <a:r>
              <a:rPr lang="en-US" altLang="ja-JP" sz="1400" dirty="0"/>
              <a:t>*Element, type=R3D4</a:t>
            </a:r>
          </a:p>
          <a:p>
            <a:r>
              <a:rPr lang="en-US" altLang="ja-JP" sz="1400" dirty="0"/>
              <a:t>  1,   1,  18, 221,  81</a:t>
            </a:r>
          </a:p>
          <a:p>
            <a:r>
              <a:rPr lang="en-US" altLang="ja-JP" sz="1400" dirty="0"/>
              <a:t>  2,  18,  19, 222, 221</a:t>
            </a:r>
          </a:p>
          <a:p>
            <a:r>
              <a:rPr lang="en-US" altLang="ja-JP" sz="1400" dirty="0"/>
              <a:t>  3,  19,  20, 223, 222</a:t>
            </a:r>
          </a:p>
          <a:p>
            <a:r>
              <a:rPr lang="en-US" altLang="ja-JP" sz="1400" dirty="0"/>
              <a:t>  4,  20,  21, 224, 223</a:t>
            </a:r>
          </a:p>
          <a:p>
            <a:r>
              <a:rPr lang="en-US" altLang="ja-JP" sz="1400" dirty="0"/>
              <a:t>  5,  21,  22, 225, 224</a:t>
            </a:r>
          </a:p>
          <a:p>
            <a:r>
              <a:rPr lang="en-US" altLang="ja-JP" sz="1400" dirty="0"/>
              <a:t>  6,  22,  23, 226, 225</a:t>
            </a:r>
          </a:p>
          <a:p>
            <a:r>
              <a:rPr lang="en-US" altLang="ja-JP" sz="1400" dirty="0"/>
              <a:t>  7,  23,  24, 227, 226</a:t>
            </a:r>
          </a:p>
          <a:p>
            <a:endParaRPr kumimoji="1" lang="en-US" altLang="ja-JP" sz="1400" dirty="0"/>
          </a:p>
          <a:p>
            <a:r>
              <a:rPr lang="en-US" altLang="ja-JP" sz="1400" dirty="0"/>
              <a:t>  791,  33, 132,   9,  34</a:t>
            </a:r>
          </a:p>
          <a:p>
            <a:r>
              <a:rPr lang="en-US" altLang="ja-JP" sz="1400" dirty="0"/>
              <a:t>792,  34,   9,   6,   2</a:t>
            </a:r>
          </a:p>
          <a:p>
            <a:r>
              <a:rPr lang="en-US" altLang="ja-JP" sz="1400" dirty="0"/>
              <a:t>*End Part</a:t>
            </a:r>
          </a:p>
          <a:p>
            <a:r>
              <a:rPr lang="en-US" altLang="ja-JP" sz="1400" dirty="0"/>
              <a:t>**  </a:t>
            </a:r>
          </a:p>
          <a:p>
            <a:r>
              <a:rPr lang="en-US" altLang="ja-JP" sz="1400" dirty="0"/>
              <a:t>**</a:t>
            </a:r>
          </a:p>
          <a:p>
            <a:r>
              <a:rPr lang="en-US" altLang="ja-JP" sz="1400" dirty="0"/>
              <a:t>** ASSEMBLY</a:t>
            </a:r>
            <a:endParaRPr kumimoji="1" lang="ja-JP" altLang="en-US" sz="1400" dirty="0"/>
          </a:p>
        </p:txBody>
      </p:sp>
      <p:sp>
        <p:nvSpPr>
          <p:cNvPr id="3" name="正方形/長方形 2">
            <a:extLst>
              <a:ext uri="{FF2B5EF4-FFF2-40B4-BE49-F238E27FC236}">
                <a16:creationId xmlns:a16="http://schemas.microsoft.com/office/drawing/2014/main" id="{A555DE81-6315-B919-2881-88D6EF55B752}"/>
              </a:ext>
            </a:extLst>
          </p:cNvPr>
          <p:cNvSpPr/>
          <p:nvPr/>
        </p:nvSpPr>
        <p:spPr>
          <a:xfrm>
            <a:off x="1205726" y="692696"/>
            <a:ext cx="912612" cy="1803667"/>
          </a:xfrm>
          <a:prstGeom prst="rect">
            <a:avLst/>
          </a:prstGeom>
          <a:solidFill>
            <a:schemeClr val="accent1"/>
          </a:solidFill>
          <a:ln w="412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CDCED5B-1114-FD22-5A2D-E7AAF95EDB9F}"/>
              </a:ext>
            </a:extLst>
          </p:cNvPr>
          <p:cNvGrpSpPr/>
          <p:nvPr/>
        </p:nvGrpSpPr>
        <p:grpSpPr>
          <a:xfrm>
            <a:off x="1021743" y="1123716"/>
            <a:ext cx="1303239" cy="491689"/>
            <a:chOff x="7730213" y="3135298"/>
            <a:chExt cx="1240814" cy="672684"/>
          </a:xfrm>
        </p:grpSpPr>
        <p:sp>
          <p:nvSpPr>
            <p:cNvPr id="5" name="正方形/長方形 4">
              <a:extLst>
                <a:ext uri="{FF2B5EF4-FFF2-40B4-BE49-F238E27FC236}">
                  <a16:creationId xmlns:a16="http://schemas.microsoft.com/office/drawing/2014/main" id="{F739BAC0-6395-6B30-6D60-C52843B07968}"/>
                </a:ext>
              </a:extLst>
            </p:cNvPr>
            <p:cNvSpPr/>
            <p:nvPr/>
          </p:nvSpPr>
          <p:spPr>
            <a:xfrm>
              <a:off x="7730214" y="3135298"/>
              <a:ext cx="1240813" cy="672684"/>
            </a:xfrm>
            <a:prstGeom prst="rect">
              <a:avLst/>
            </a:prstGeom>
            <a:solidFill>
              <a:srgbClr val="FFFFFF"/>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7406A33-96CC-186C-DAFF-E10B9819CFE2}"/>
                </a:ext>
              </a:extLst>
            </p:cNvPr>
            <p:cNvSpPr/>
            <p:nvPr/>
          </p:nvSpPr>
          <p:spPr>
            <a:xfrm>
              <a:off x="7730213" y="3335022"/>
              <a:ext cx="1240814" cy="313872"/>
            </a:xfrm>
            <a:prstGeom prst="rect">
              <a:avLst/>
            </a:prstGeom>
            <a:solidFill>
              <a:srgbClr val="FFFFFF"/>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1EE68F14-8EEB-BBDA-9C7E-093537142390}"/>
              </a:ext>
            </a:extLst>
          </p:cNvPr>
          <p:cNvSpPr txBox="1"/>
          <p:nvPr/>
        </p:nvSpPr>
        <p:spPr>
          <a:xfrm>
            <a:off x="1021743" y="2587803"/>
            <a:ext cx="1240813" cy="369332"/>
          </a:xfrm>
          <a:prstGeom prst="rect">
            <a:avLst/>
          </a:prstGeom>
          <a:noFill/>
        </p:spPr>
        <p:txBody>
          <a:bodyPr wrap="square" rtlCol="0">
            <a:spAutoFit/>
          </a:bodyPr>
          <a:lstStyle/>
          <a:p>
            <a:r>
              <a:rPr kumimoji="1" lang="en-US" altLang="ja-JP" u="sng" dirty="0"/>
              <a:t>A-A</a:t>
            </a:r>
            <a:r>
              <a:rPr kumimoji="1" lang="ja-JP" altLang="en-US" u="sng" dirty="0"/>
              <a:t>断面</a:t>
            </a:r>
          </a:p>
        </p:txBody>
      </p:sp>
      <p:cxnSp>
        <p:nvCxnSpPr>
          <p:cNvPr id="8" name="直線矢印コネクタ 7">
            <a:extLst>
              <a:ext uri="{FF2B5EF4-FFF2-40B4-BE49-F238E27FC236}">
                <a16:creationId xmlns:a16="http://schemas.microsoft.com/office/drawing/2014/main" id="{295B1403-C256-C957-98E5-6768DF9589D3}"/>
              </a:ext>
            </a:extLst>
          </p:cNvPr>
          <p:cNvCxnSpPr>
            <a:cxnSpLocks/>
          </p:cNvCxnSpPr>
          <p:nvPr/>
        </p:nvCxnSpPr>
        <p:spPr>
          <a:xfrm flipV="1">
            <a:off x="658621" y="1567328"/>
            <a:ext cx="363122" cy="19727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83170D3C-655D-B3D1-4BE2-D9902119C7D8}"/>
              </a:ext>
            </a:extLst>
          </p:cNvPr>
          <p:cNvSpPr txBox="1"/>
          <p:nvPr/>
        </p:nvSpPr>
        <p:spPr>
          <a:xfrm>
            <a:off x="115840" y="1716368"/>
            <a:ext cx="1448684" cy="646331"/>
          </a:xfrm>
          <a:prstGeom prst="rect">
            <a:avLst/>
          </a:prstGeom>
          <a:noFill/>
        </p:spPr>
        <p:txBody>
          <a:bodyPr wrap="square" rtlCol="0">
            <a:spAutoFit/>
          </a:bodyPr>
          <a:lstStyle/>
          <a:p>
            <a:r>
              <a:rPr kumimoji="1" lang="ja-JP" altLang="en-US" dirty="0"/>
              <a:t>シャフト</a:t>
            </a:r>
            <a:endParaRPr kumimoji="1" lang="en-US" altLang="ja-JP" dirty="0"/>
          </a:p>
          <a:p>
            <a:r>
              <a:rPr lang="ja-JP" altLang="en-US" dirty="0"/>
              <a:t>　</a:t>
            </a:r>
            <a:r>
              <a:rPr lang="ja-JP" altLang="en-US" b="1" dirty="0"/>
              <a:t>膨張</a:t>
            </a:r>
            <a:endParaRPr kumimoji="1" lang="ja-JP" altLang="en-US" b="1" dirty="0"/>
          </a:p>
        </p:txBody>
      </p:sp>
      <p:sp>
        <p:nvSpPr>
          <p:cNvPr id="10" name="正方形/長方形 9">
            <a:extLst>
              <a:ext uri="{FF2B5EF4-FFF2-40B4-BE49-F238E27FC236}">
                <a16:creationId xmlns:a16="http://schemas.microsoft.com/office/drawing/2014/main" id="{36B76E73-0361-88A5-3A40-6F9510E66343}"/>
              </a:ext>
            </a:extLst>
          </p:cNvPr>
          <p:cNvSpPr/>
          <p:nvPr/>
        </p:nvSpPr>
        <p:spPr>
          <a:xfrm>
            <a:off x="3486490" y="692696"/>
            <a:ext cx="912612" cy="1803667"/>
          </a:xfrm>
          <a:prstGeom prst="rect">
            <a:avLst/>
          </a:prstGeom>
          <a:solidFill>
            <a:schemeClr val="accent1"/>
          </a:solidFill>
          <a:ln w="412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台形 13">
            <a:extLst>
              <a:ext uri="{FF2B5EF4-FFF2-40B4-BE49-F238E27FC236}">
                <a16:creationId xmlns:a16="http://schemas.microsoft.com/office/drawing/2014/main" id="{D394BF05-B14F-B2CF-8F21-CC1CEEF7BB50}"/>
              </a:ext>
            </a:extLst>
          </p:cNvPr>
          <p:cNvSpPr/>
          <p:nvPr/>
        </p:nvSpPr>
        <p:spPr>
          <a:xfrm rot="5400000">
            <a:off x="3486490" y="629152"/>
            <a:ext cx="912612" cy="1739938"/>
          </a:xfrm>
          <a:prstGeom prst="trapezoid">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endParaRPr>
          </a:p>
        </p:txBody>
      </p:sp>
      <p:sp>
        <p:nvSpPr>
          <p:cNvPr id="15" name="矢印: 左 14">
            <a:extLst>
              <a:ext uri="{FF2B5EF4-FFF2-40B4-BE49-F238E27FC236}">
                <a16:creationId xmlns:a16="http://schemas.microsoft.com/office/drawing/2014/main" id="{230C4121-B4A0-9822-3F73-A813971E2635}"/>
              </a:ext>
            </a:extLst>
          </p:cNvPr>
          <p:cNvSpPr/>
          <p:nvPr/>
        </p:nvSpPr>
        <p:spPr>
          <a:xfrm>
            <a:off x="2450613" y="1269701"/>
            <a:ext cx="482063" cy="446667"/>
          </a:xfrm>
          <a:prstGeom prst="leftArrow">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endParaRPr>
          </a:p>
        </p:txBody>
      </p:sp>
      <p:sp>
        <p:nvSpPr>
          <p:cNvPr id="16" name="テキスト ボックス 15">
            <a:extLst>
              <a:ext uri="{FF2B5EF4-FFF2-40B4-BE49-F238E27FC236}">
                <a16:creationId xmlns:a16="http://schemas.microsoft.com/office/drawing/2014/main" id="{00EADFA3-12F7-FCD0-0326-9D04FA28A85B}"/>
              </a:ext>
            </a:extLst>
          </p:cNvPr>
          <p:cNvSpPr txBox="1"/>
          <p:nvPr/>
        </p:nvSpPr>
        <p:spPr>
          <a:xfrm>
            <a:off x="30106" y="188640"/>
            <a:ext cx="3456384" cy="369332"/>
          </a:xfrm>
          <a:prstGeom prst="rect">
            <a:avLst/>
          </a:prstGeom>
          <a:noFill/>
        </p:spPr>
        <p:txBody>
          <a:bodyPr wrap="square" rtlCol="0">
            <a:spAutoFit/>
          </a:bodyPr>
          <a:lstStyle/>
          <a:p>
            <a:r>
              <a:rPr kumimoji="1" lang="ja-JP" altLang="en-US" dirty="0"/>
              <a:t>剛体の入れ替え方法</a:t>
            </a:r>
          </a:p>
        </p:txBody>
      </p:sp>
      <p:sp>
        <p:nvSpPr>
          <p:cNvPr id="17" name="テキスト ボックス 16">
            <a:extLst>
              <a:ext uri="{FF2B5EF4-FFF2-40B4-BE49-F238E27FC236}">
                <a16:creationId xmlns:a16="http://schemas.microsoft.com/office/drawing/2014/main" id="{81E4601A-8D98-38E1-8C65-382979089420}"/>
              </a:ext>
            </a:extLst>
          </p:cNvPr>
          <p:cNvSpPr txBox="1"/>
          <p:nvPr/>
        </p:nvSpPr>
        <p:spPr>
          <a:xfrm>
            <a:off x="323528" y="3070454"/>
            <a:ext cx="4747138" cy="1754326"/>
          </a:xfrm>
          <a:prstGeom prst="rect">
            <a:avLst/>
          </a:prstGeom>
          <a:noFill/>
        </p:spPr>
        <p:txBody>
          <a:bodyPr wrap="square" rtlCol="0">
            <a:spAutoFit/>
          </a:bodyPr>
          <a:lstStyle/>
          <a:p>
            <a:r>
              <a:rPr kumimoji="1" lang="ja-JP" altLang="en-US" dirty="0"/>
              <a:t>適当にダミーでアセンブリのみ作成</a:t>
            </a:r>
            <a:endParaRPr kumimoji="1" lang="en-US" altLang="ja-JP" dirty="0"/>
          </a:p>
          <a:p>
            <a:r>
              <a:rPr lang="ja-JP" altLang="en-US" dirty="0"/>
              <a:t>　　ゴムとシャフトのみで</a:t>
            </a:r>
            <a:r>
              <a:rPr lang="en-US" altLang="ja-JP" dirty="0"/>
              <a:t>OK</a:t>
            </a:r>
          </a:p>
          <a:p>
            <a:endParaRPr lang="en-US" altLang="ja-JP" dirty="0"/>
          </a:p>
          <a:p>
            <a:r>
              <a:rPr lang="ja-JP" altLang="en-US" dirty="0"/>
              <a:t>　新しいアッセンブリから</a:t>
            </a:r>
            <a:endParaRPr lang="en-US" altLang="ja-JP" dirty="0"/>
          </a:p>
          <a:p>
            <a:r>
              <a:rPr lang="ja-JP" altLang="en-US" dirty="0"/>
              <a:t>　　　</a:t>
            </a:r>
            <a:r>
              <a:rPr lang="en-US" altLang="ja-JP" dirty="0"/>
              <a:t>Node</a:t>
            </a:r>
            <a:r>
              <a:rPr lang="ja-JP" altLang="en-US" dirty="0"/>
              <a:t>～</a:t>
            </a:r>
            <a:r>
              <a:rPr lang="en-US" altLang="ja-JP" dirty="0" err="1"/>
              <a:t>EndPart</a:t>
            </a:r>
            <a:r>
              <a:rPr lang="ja-JP" altLang="en-US" dirty="0"/>
              <a:t>まで旧の形状と入れ替える。</a:t>
            </a:r>
            <a:endParaRPr lang="en-US" altLang="ja-JP" dirty="0"/>
          </a:p>
          <a:p>
            <a:r>
              <a:rPr kumimoji="1" lang="ja-JP" altLang="en-US" dirty="0"/>
              <a:t>　　　</a:t>
            </a:r>
          </a:p>
        </p:txBody>
      </p:sp>
      <p:sp>
        <p:nvSpPr>
          <p:cNvPr id="19" name="左中かっこ 18">
            <a:extLst>
              <a:ext uri="{FF2B5EF4-FFF2-40B4-BE49-F238E27FC236}">
                <a16:creationId xmlns:a16="http://schemas.microsoft.com/office/drawing/2014/main" id="{9D01E348-CD13-CB40-3389-D1327C15262F}"/>
              </a:ext>
            </a:extLst>
          </p:cNvPr>
          <p:cNvSpPr/>
          <p:nvPr/>
        </p:nvSpPr>
        <p:spPr>
          <a:xfrm>
            <a:off x="4952916" y="908720"/>
            <a:ext cx="301732" cy="5184576"/>
          </a:xfrm>
          <a:prstGeom prst="leftBrace">
            <a:avLst>
              <a:gd name="adj1" fmla="val 8333"/>
              <a:gd name="adj2" fmla="val 620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17F41D8C-3549-671D-DF31-159445C23A7E}"/>
              </a:ext>
            </a:extLst>
          </p:cNvPr>
          <p:cNvSpPr/>
          <p:nvPr/>
        </p:nvSpPr>
        <p:spPr>
          <a:xfrm>
            <a:off x="323528" y="5085184"/>
            <a:ext cx="4489237" cy="1584176"/>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サポートへの問い合わせ</a:t>
            </a:r>
            <a:endParaRPr kumimoji="1" lang="en-US" altLang="ja-JP" sz="2400" b="1" dirty="0">
              <a:solidFill>
                <a:schemeClr val="tx1"/>
              </a:solidFill>
            </a:endParaRPr>
          </a:p>
          <a:p>
            <a:pPr algn="ctr"/>
            <a:r>
              <a:rPr kumimoji="1" lang="en-US" altLang="ja-JP" sz="2400" b="1" dirty="0">
                <a:solidFill>
                  <a:schemeClr val="tx1"/>
                </a:solidFill>
              </a:rPr>
              <a:t>ABAQUS</a:t>
            </a:r>
            <a:r>
              <a:rPr kumimoji="1" lang="ja-JP" altLang="en-US" sz="2400" b="1" dirty="0">
                <a:solidFill>
                  <a:schemeClr val="tx1"/>
                </a:solidFill>
              </a:rPr>
              <a:t>－</a:t>
            </a:r>
            <a:r>
              <a:rPr kumimoji="1" lang="en-US" altLang="ja-JP" sz="2400" b="1" dirty="0">
                <a:solidFill>
                  <a:schemeClr val="tx1"/>
                </a:solidFill>
              </a:rPr>
              <a:t>CAE</a:t>
            </a:r>
            <a:r>
              <a:rPr kumimoji="1" lang="ja-JP" altLang="en-US" sz="2400" b="1" dirty="0">
                <a:solidFill>
                  <a:schemeClr val="tx1"/>
                </a:solidFill>
              </a:rPr>
              <a:t>上での入れ替え方法を確認願います。</a:t>
            </a:r>
          </a:p>
        </p:txBody>
      </p:sp>
      <p:sp>
        <p:nvSpPr>
          <p:cNvPr id="11" name="楕円 10">
            <a:extLst>
              <a:ext uri="{FF2B5EF4-FFF2-40B4-BE49-F238E27FC236}">
                <a16:creationId xmlns:a16="http://schemas.microsoft.com/office/drawing/2014/main" id="{3640FF79-7C94-BAA4-B962-64C43277EA4A}"/>
              </a:ext>
            </a:extLst>
          </p:cNvPr>
          <p:cNvSpPr/>
          <p:nvPr/>
        </p:nvSpPr>
        <p:spPr>
          <a:xfrm>
            <a:off x="6588224" y="188640"/>
            <a:ext cx="2304256" cy="720080"/>
          </a:xfrm>
          <a:prstGeom prst="ellipse">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温度は既定場でも</a:t>
            </a:r>
          </a:p>
        </p:txBody>
      </p:sp>
    </p:spTree>
    <p:extLst>
      <p:ext uri="{BB962C8B-B14F-4D97-AF65-F5344CB8AC3E}">
        <p14:creationId xmlns:p14="http://schemas.microsoft.com/office/powerpoint/2010/main" val="52612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81782"/>
            <a:ext cx="3207882" cy="225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7" y="3065375"/>
            <a:ext cx="2098788" cy="1699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776" y="4613230"/>
            <a:ext cx="4211224" cy="132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角丸四角形 1"/>
          <p:cNvSpPr/>
          <p:nvPr/>
        </p:nvSpPr>
        <p:spPr>
          <a:xfrm>
            <a:off x="425440" y="5819667"/>
            <a:ext cx="8611055" cy="778545"/>
          </a:xfrm>
          <a:prstGeom prst="round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400" b="1" dirty="0">
                <a:solidFill>
                  <a:schemeClr val="tx1"/>
                </a:solidFill>
              </a:rPr>
              <a:t>始めに実施した熱膨張解析の逆、熱収縮解析後に剛体の</a:t>
            </a:r>
            <a:endParaRPr kumimoji="1" lang="en-US" altLang="ja-JP" sz="2400" b="1" dirty="0">
              <a:solidFill>
                <a:schemeClr val="tx1"/>
              </a:solidFill>
            </a:endParaRPr>
          </a:p>
          <a:p>
            <a:pPr algn="ctr"/>
            <a:r>
              <a:rPr kumimoji="1" lang="ja-JP" altLang="en-US" sz="2400" b="1" dirty="0">
                <a:solidFill>
                  <a:schemeClr val="tx1"/>
                </a:solidFill>
              </a:rPr>
              <a:t>参照点を作成するなど、変形解析定義する。</a:t>
            </a:r>
          </a:p>
        </p:txBody>
      </p:sp>
      <p:sp>
        <p:nvSpPr>
          <p:cNvPr id="8" name="テキスト ボックス 7"/>
          <p:cNvSpPr txBox="1"/>
          <p:nvPr/>
        </p:nvSpPr>
        <p:spPr>
          <a:xfrm rot="10800000" flipH="1" flipV="1">
            <a:off x="431540" y="305834"/>
            <a:ext cx="8352927" cy="400110"/>
          </a:xfrm>
          <a:prstGeom prst="rect">
            <a:avLst/>
          </a:prstGeom>
          <a:noFill/>
        </p:spPr>
        <p:txBody>
          <a:bodyPr wrap="square" rtlCol="0">
            <a:spAutoFit/>
          </a:bodyPr>
          <a:lstStyle/>
          <a:p>
            <a:r>
              <a:rPr kumimoji="1" lang="ja-JP" altLang="en-US" sz="2000" dirty="0"/>
              <a:t>　　　</a:t>
            </a:r>
            <a:r>
              <a:rPr kumimoji="1" lang="en-US" altLang="ja-JP" sz="2000" b="1" dirty="0"/>
              <a:t>Ⅲ</a:t>
            </a:r>
            <a:r>
              <a:rPr kumimoji="1" lang="ja-JP" altLang="en-US" sz="2000" dirty="0"/>
              <a:t>　</a:t>
            </a:r>
            <a:r>
              <a:rPr kumimoji="1" lang="ja-JP" altLang="en-US" sz="2000" b="1" dirty="0"/>
              <a:t>金型形状　から、熱収縮解析を経て変形解析</a:t>
            </a:r>
            <a:r>
              <a:rPr kumimoji="1" lang="ja-JP" altLang="en-US" sz="2000" dirty="0"/>
              <a:t>を行う。　</a:t>
            </a:r>
          </a:p>
        </p:txBody>
      </p:sp>
      <p:grpSp>
        <p:nvGrpSpPr>
          <p:cNvPr id="3" name="グループ化 2"/>
          <p:cNvGrpSpPr/>
          <p:nvPr/>
        </p:nvGrpSpPr>
        <p:grpSpPr>
          <a:xfrm>
            <a:off x="251520" y="1084268"/>
            <a:ext cx="4618758" cy="5446881"/>
            <a:chOff x="251520" y="1084268"/>
            <a:chExt cx="4618758" cy="5446881"/>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133128"/>
              <a:ext cx="4618758" cy="539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068" y="1084268"/>
              <a:ext cx="3085712" cy="14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角丸四角形 11"/>
          <p:cNvSpPr/>
          <p:nvPr/>
        </p:nvSpPr>
        <p:spPr>
          <a:xfrm>
            <a:off x="0" y="722005"/>
            <a:ext cx="9141597" cy="49130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chemeClr val="tx1"/>
                </a:solidFill>
              </a:rPr>
              <a:t>形状抽出を行い以下、変形解析は逆の熱収縮解析後変形解析となり設定方法は同じである。</a:t>
            </a:r>
          </a:p>
        </p:txBody>
      </p:sp>
    </p:spTree>
    <p:extLst>
      <p:ext uri="{BB962C8B-B14F-4D97-AF65-F5344CB8AC3E}">
        <p14:creationId xmlns:p14="http://schemas.microsoft.com/office/powerpoint/2010/main" val="24831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B11C33-6A96-FCB9-8420-FFF518243018}"/>
              </a:ext>
            </a:extLst>
          </p:cNvPr>
          <p:cNvSpPr>
            <a:spLocks noGrp="1"/>
          </p:cNvSpPr>
          <p:nvPr>
            <p:ph type="title"/>
          </p:nvPr>
        </p:nvSpPr>
        <p:spPr/>
        <p:txBody>
          <a:bodyPr/>
          <a:lstStyle/>
          <a:p>
            <a:r>
              <a:rPr kumimoji="1" lang="ja-JP" altLang="en-US" dirty="0"/>
              <a:t>収束性</a:t>
            </a:r>
          </a:p>
        </p:txBody>
      </p:sp>
      <p:pic>
        <p:nvPicPr>
          <p:cNvPr id="5" name="図 4">
            <a:extLst>
              <a:ext uri="{FF2B5EF4-FFF2-40B4-BE49-F238E27FC236}">
                <a16:creationId xmlns:a16="http://schemas.microsoft.com/office/drawing/2014/main" id="{1F71480E-D6C5-AC6C-D3FD-C90BB34A60BD}"/>
              </a:ext>
            </a:extLst>
          </p:cNvPr>
          <p:cNvPicPr>
            <a:picLocks noChangeAspect="1"/>
          </p:cNvPicPr>
          <p:nvPr/>
        </p:nvPicPr>
        <p:blipFill>
          <a:blip r:embed="rId2"/>
          <a:stretch>
            <a:fillRect/>
          </a:stretch>
        </p:blipFill>
        <p:spPr>
          <a:xfrm>
            <a:off x="611560" y="1288022"/>
            <a:ext cx="3711824" cy="5602874"/>
          </a:xfrm>
          <a:prstGeom prst="rect">
            <a:avLst/>
          </a:prstGeom>
        </p:spPr>
      </p:pic>
      <p:pic>
        <p:nvPicPr>
          <p:cNvPr id="7" name="図 6">
            <a:extLst>
              <a:ext uri="{FF2B5EF4-FFF2-40B4-BE49-F238E27FC236}">
                <a16:creationId xmlns:a16="http://schemas.microsoft.com/office/drawing/2014/main" id="{21302FF7-214B-A621-8A1C-AF60743C9FDC}"/>
              </a:ext>
            </a:extLst>
          </p:cNvPr>
          <p:cNvPicPr>
            <a:picLocks noChangeAspect="1"/>
          </p:cNvPicPr>
          <p:nvPr/>
        </p:nvPicPr>
        <p:blipFill>
          <a:blip r:embed="rId3"/>
          <a:stretch>
            <a:fillRect/>
          </a:stretch>
        </p:blipFill>
        <p:spPr>
          <a:xfrm>
            <a:off x="4932040" y="1196752"/>
            <a:ext cx="4066585" cy="5301208"/>
          </a:xfrm>
          <a:prstGeom prst="rect">
            <a:avLst/>
          </a:prstGeom>
        </p:spPr>
      </p:pic>
    </p:spTree>
    <p:extLst>
      <p:ext uri="{BB962C8B-B14F-4D97-AF65-F5344CB8AC3E}">
        <p14:creationId xmlns:p14="http://schemas.microsoft.com/office/powerpoint/2010/main" val="656980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89138"/>
            <a:ext cx="8229600" cy="1143000"/>
          </a:xfrm>
        </p:spPr>
        <p:txBody>
          <a:bodyPr/>
          <a:lstStyle/>
          <a:p>
            <a:r>
              <a:rPr kumimoji="1" lang="ja-JP" altLang="en-US" dirty="0"/>
              <a:t>別法</a:t>
            </a:r>
          </a:p>
        </p:txBody>
      </p:sp>
    </p:spTree>
    <p:extLst>
      <p:ext uri="{BB962C8B-B14F-4D97-AF65-F5344CB8AC3E}">
        <p14:creationId xmlns:p14="http://schemas.microsoft.com/office/powerpoint/2010/main" val="3169741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簡易版</a:t>
            </a:r>
            <a:br>
              <a:rPr kumimoji="1" lang="en-US" altLang="ja-JP" dirty="0"/>
            </a:br>
            <a:r>
              <a:rPr kumimoji="1" lang="ja-JP" altLang="en-US" dirty="0"/>
              <a:t>熱伝導解析での</a:t>
            </a:r>
            <a:r>
              <a:rPr lang="ja-JP" altLang="en-US" dirty="0"/>
              <a:t>方法</a:t>
            </a:r>
            <a:endParaRPr kumimoji="1" lang="ja-JP" altLang="en-US" dirty="0"/>
          </a:p>
        </p:txBody>
      </p:sp>
      <p:sp>
        <p:nvSpPr>
          <p:cNvPr id="4" name="角丸四角形 3"/>
          <p:cNvSpPr/>
          <p:nvPr/>
        </p:nvSpPr>
        <p:spPr>
          <a:xfrm>
            <a:off x="107504" y="116632"/>
            <a:ext cx="914400" cy="504056"/>
          </a:xfrm>
          <a:prstGeom prst="round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付録</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918742"/>
            <a:ext cx="3426122" cy="416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07504" y="2276872"/>
            <a:ext cx="3384376" cy="646331"/>
          </a:xfrm>
          <a:prstGeom prst="rect">
            <a:avLst/>
          </a:prstGeom>
          <a:noFill/>
        </p:spPr>
        <p:txBody>
          <a:bodyPr wrap="square" rtlCol="0">
            <a:spAutoFit/>
          </a:bodyPr>
          <a:lstStyle/>
          <a:p>
            <a:r>
              <a:rPr kumimoji="1" lang="ja-JP" altLang="en-US" dirty="0"/>
              <a:t>内筒の熱膨張を考慮しない場合</a:t>
            </a:r>
            <a:endParaRPr kumimoji="1" lang="en-US" altLang="ja-JP" dirty="0"/>
          </a:p>
          <a:p>
            <a:r>
              <a:rPr lang="ja-JP" altLang="en-US" dirty="0"/>
              <a:t>　</a:t>
            </a:r>
            <a:r>
              <a:rPr lang="ja-JP" altLang="en-US" b="1" dirty="0">
                <a:solidFill>
                  <a:srgbClr val="0000FF"/>
                </a:solidFill>
              </a:rPr>
              <a:t>ゴムのみで解析が可能</a:t>
            </a:r>
            <a:r>
              <a:rPr lang="ja-JP" altLang="en-US" dirty="0"/>
              <a:t>である。</a:t>
            </a:r>
            <a:endParaRPr kumimoji="1" lang="ja-JP" altLang="en-US" dirty="0"/>
          </a:p>
        </p:txBody>
      </p:sp>
      <p:sp>
        <p:nvSpPr>
          <p:cNvPr id="6" name="テキスト ボックス 5"/>
          <p:cNvSpPr txBox="1"/>
          <p:nvPr/>
        </p:nvSpPr>
        <p:spPr>
          <a:xfrm>
            <a:off x="251520" y="3356992"/>
            <a:ext cx="3888432" cy="1754326"/>
          </a:xfrm>
          <a:prstGeom prst="rect">
            <a:avLst/>
          </a:prstGeom>
          <a:noFill/>
        </p:spPr>
        <p:txBody>
          <a:bodyPr wrap="square" rtlCol="0">
            <a:spAutoFit/>
          </a:bodyPr>
          <a:lstStyle/>
          <a:p>
            <a:r>
              <a:rPr kumimoji="1" lang="ja-JP" altLang="en-US" dirty="0"/>
              <a:t>［簡易説明］</a:t>
            </a:r>
            <a:endParaRPr kumimoji="1" lang="en-US" altLang="ja-JP" dirty="0"/>
          </a:p>
          <a:p>
            <a:r>
              <a:rPr lang="ja-JP" altLang="en-US" dirty="0"/>
              <a:t>　</a:t>
            </a:r>
            <a:r>
              <a:rPr lang="ja-JP" altLang="en-US" sz="1600" dirty="0"/>
              <a:t>前ページまでの定義で、相互関係を除き</a:t>
            </a:r>
            <a:endParaRPr lang="en-US" altLang="ja-JP" sz="1600" dirty="0"/>
          </a:p>
          <a:p>
            <a:r>
              <a:rPr lang="ja-JP" altLang="en-US" sz="1600" dirty="0"/>
              <a:t>　</a:t>
            </a:r>
            <a:r>
              <a:rPr lang="ja-JP" altLang="en-US" dirty="0"/>
              <a:t>１）内筒接着部を完全拘束</a:t>
            </a:r>
            <a:endParaRPr lang="en-US" altLang="ja-JP" dirty="0"/>
          </a:p>
          <a:p>
            <a:r>
              <a:rPr kumimoji="1" lang="ja-JP" altLang="en-US" dirty="0"/>
              <a:t>　　　　　　　　　　　</a:t>
            </a:r>
            <a:r>
              <a:rPr kumimoji="1" lang="en-US" altLang="ja-JP" dirty="0"/>
              <a:t>X=Y=Z=</a:t>
            </a:r>
            <a:r>
              <a:rPr kumimoji="1" lang="ja-JP" altLang="en-US" dirty="0"/>
              <a:t>０　とする。</a:t>
            </a:r>
            <a:endParaRPr kumimoji="1" lang="en-US" altLang="ja-JP" dirty="0"/>
          </a:p>
          <a:p>
            <a:r>
              <a:rPr lang="ja-JP" altLang="en-US" dirty="0"/>
              <a:t>　２）ゴム外周部に金型温度１００℃を</a:t>
            </a:r>
            <a:endParaRPr lang="en-US" altLang="ja-JP" dirty="0"/>
          </a:p>
          <a:p>
            <a:r>
              <a:rPr kumimoji="1" lang="ja-JP" altLang="en-US" dirty="0"/>
              <a:t>　　　　　　　　　　　　条件として与える。</a:t>
            </a:r>
          </a:p>
        </p:txBody>
      </p:sp>
      <p:sp>
        <p:nvSpPr>
          <p:cNvPr id="8" name="線吹き出し 2 (枠付き) 7"/>
          <p:cNvSpPr/>
          <p:nvPr/>
        </p:nvSpPr>
        <p:spPr>
          <a:xfrm>
            <a:off x="4716016" y="4293096"/>
            <a:ext cx="1296144" cy="720080"/>
          </a:xfrm>
          <a:prstGeom prst="borderCallout2">
            <a:avLst>
              <a:gd name="adj1" fmla="val -6367"/>
              <a:gd name="adj2" fmla="val 64485"/>
              <a:gd name="adj3" fmla="val -101374"/>
              <a:gd name="adj4" fmla="val 102880"/>
              <a:gd name="adj5" fmla="val -100160"/>
              <a:gd name="adj6" fmla="val 140919"/>
            </a:avLst>
          </a:prstGeom>
          <a:solidFill>
            <a:schemeClr val="bg1"/>
          </a:solidFill>
          <a:ln w="3175">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chemeClr val="tx1"/>
                </a:solidFill>
              </a:rPr>
              <a:t>内筒接着部</a:t>
            </a:r>
            <a:endParaRPr kumimoji="1" lang="en-US" altLang="ja-JP" sz="1400" b="1" dirty="0">
              <a:solidFill>
                <a:schemeClr val="tx1"/>
              </a:solidFill>
            </a:endParaRPr>
          </a:p>
          <a:p>
            <a:pPr algn="ctr"/>
            <a:r>
              <a:rPr lang="ja-JP" altLang="en-US" sz="1400" b="1" dirty="0">
                <a:solidFill>
                  <a:schemeClr val="tx1"/>
                </a:solidFill>
              </a:rPr>
              <a:t>完全拘束</a:t>
            </a:r>
            <a:endParaRPr kumimoji="1" lang="ja-JP" altLang="en-US" sz="1400" b="1" dirty="0">
              <a:solidFill>
                <a:schemeClr val="tx1"/>
              </a:solidFill>
            </a:endParaRPr>
          </a:p>
        </p:txBody>
      </p:sp>
      <p:sp>
        <p:nvSpPr>
          <p:cNvPr id="9" name="線吹き出し 2 (枠付き) 8"/>
          <p:cNvSpPr/>
          <p:nvPr/>
        </p:nvSpPr>
        <p:spPr>
          <a:xfrm>
            <a:off x="7308304" y="3429000"/>
            <a:ext cx="1584176" cy="720080"/>
          </a:xfrm>
          <a:prstGeom prst="borderCallout2">
            <a:avLst>
              <a:gd name="adj1" fmla="val -6367"/>
              <a:gd name="adj2" fmla="val 64485"/>
              <a:gd name="adj3" fmla="val -50797"/>
              <a:gd name="adj4" fmla="val 2262"/>
              <a:gd name="adj5" fmla="val -49895"/>
              <a:gd name="adj6" fmla="val -32393"/>
            </a:avLst>
          </a:prstGeom>
          <a:solidFill>
            <a:schemeClr val="bg1"/>
          </a:solidFill>
          <a:ln w="3175">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chemeClr val="tx1"/>
                </a:solidFill>
              </a:rPr>
              <a:t>外周円弧部</a:t>
            </a:r>
            <a:endParaRPr kumimoji="1" lang="en-US" altLang="ja-JP" sz="1400" b="1" dirty="0">
              <a:solidFill>
                <a:schemeClr val="tx1"/>
              </a:solidFill>
            </a:endParaRPr>
          </a:p>
          <a:p>
            <a:pPr algn="ctr"/>
            <a:r>
              <a:rPr lang="ja-JP" altLang="en-US" sz="1400" b="1" dirty="0">
                <a:solidFill>
                  <a:schemeClr val="tx1"/>
                </a:solidFill>
              </a:rPr>
              <a:t>加硫温度の</a:t>
            </a:r>
            <a:endParaRPr lang="en-US" altLang="ja-JP" sz="1400" b="1" dirty="0">
              <a:solidFill>
                <a:schemeClr val="tx1"/>
              </a:solidFill>
            </a:endParaRPr>
          </a:p>
          <a:p>
            <a:pPr algn="ctr"/>
            <a:r>
              <a:rPr lang="ja-JP" altLang="en-US" sz="1400" b="1" dirty="0">
                <a:solidFill>
                  <a:schemeClr val="tx1"/>
                </a:solidFill>
              </a:rPr>
              <a:t>節点拘束</a:t>
            </a:r>
            <a:r>
              <a:rPr lang="en-US" altLang="ja-JP" sz="1400" b="1" dirty="0">
                <a:solidFill>
                  <a:schemeClr val="tx1"/>
                </a:solidFill>
              </a:rPr>
              <a:t>(</a:t>
            </a:r>
            <a:r>
              <a:rPr lang="ja-JP" altLang="en-US" sz="1400" b="1" dirty="0">
                <a:solidFill>
                  <a:schemeClr val="tx1"/>
                </a:solidFill>
              </a:rPr>
              <a:t>温度）</a:t>
            </a:r>
            <a:endParaRPr kumimoji="1" lang="ja-JP" altLang="en-US" sz="1400" b="1" dirty="0">
              <a:solidFill>
                <a:schemeClr val="tx1"/>
              </a:solidFill>
            </a:endParaRPr>
          </a:p>
        </p:txBody>
      </p:sp>
      <p:sp>
        <p:nvSpPr>
          <p:cNvPr id="10" name="テキスト ボックス 9"/>
          <p:cNvSpPr txBox="1"/>
          <p:nvPr/>
        </p:nvSpPr>
        <p:spPr>
          <a:xfrm>
            <a:off x="752962" y="6149625"/>
            <a:ext cx="3384376" cy="646331"/>
          </a:xfrm>
          <a:prstGeom prst="rect">
            <a:avLst/>
          </a:prstGeom>
          <a:noFill/>
        </p:spPr>
        <p:txBody>
          <a:bodyPr wrap="square" rtlCol="0">
            <a:spAutoFit/>
          </a:bodyPr>
          <a:lstStyle/>
          <a:p>
            <a:r>
              <a:rPr kumimoji="1" lang="ja-JP" altLang="en-US" dirty="0"/>
              <a:t>注）要素定義の時、軸対称も</a:t>
            </a:r>
            <a:endParaRPr lang="en-US" altLang="ja-JP" dirty="0"/>
          </a:p>
          <a:p>
            <a:r>
              <a:rPr kumimoji="1" lang="ja-JP" altLang="en-US" dirty="0"/>
              <a:t>　ソリッド、均質で定義する。</a:t>
            </a:r>
            <a:endParaRPr kumimoji="1" lang="en-US" altLang="ja-JP" dirty="0"/>
          </a:p>
        </p:txBody>
      </p:sp>
      <p:sp>
        <p:nvSpPr>
          <p:cNvPr id="7" name="角丸四角形 6"/>
          <p:cNvSpPr/>
          <p:nvPr/>
        </p:nvSpPr>
        <p:spPr>
          <a:xfrm>
            <a:off x="4410347" y="5992657"/>
            <a:ext cx="4644007" cy="773685"/>
          </a:xfrm>
          <a:prstGeom prst="round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上記結果</a:t>
            </a:r>
            <a:r>
              <a:rPr lang="en-US" altLang="ja-JP" sz="1400" b="1" dirty="0">
                <a:solidFill>
                  <a:schemeClr val="tx1"/>
                </a:solidFill>
              </a:rPr>
              <a:t>Job-1.odb</a:t>
            </a:r>
            <a:r>
              <a:rPr lang="ja-JP" altLang="en-US" sz="1400" b="1" dirty="0">
                <a:solidFill>
                  <a:schemeClr val="tx1"/>
                </a:solidFill>
              </a:rPr>
              <a:t>不完全であるが時間幅増やして完結。</a:t>
            </a:r>
            <a:endParaRPr lang="en-US" altLang="ja-JP" sz="1400" b="1" dirty="0">
              <a:solidFill>
                <a:schemeClr val="tx1"/>
              </a:solidFill>
            </a:endParaRPr>
          </a:p>
          <a:p>
            <a:pPr algn="ctr"/>
            <a:r>
              <a:rPr lang="en-US" altLang="ja-JP" sz="1400" b="1" dirty="0">
                <a:solidFill>
                  <a:schemeClr val="tx1"/>
                </a:solidFill>
              </a:rPr>
              <a:t>D:--\0020ABAQUS\◎</a:t>
            </a:r>
            <a:r>
              <a:rPr lang="ja-JP" altLang="en-US" sz="1400" b="1" dirty="0">
                <a:solidFill>
                  <a:schemeClr val="tx1"/>
                </a:solidFill>
              </a:rPr>
              <a:t>手順書</a:t>
            </a:r>
            <a:r>
              <a:rPr lang="en-US" altLang="ja-JP" sz="1400" b="1" dirty="0">
                <a:solidFill>
                  <a:schemeClr val="tx1"/>
                </a:solidFill>
              </a:rPr>
              <a:t>\</a:t>
            </a:r>
            <a:r>
              <a:rPr lang="ja-JP" altLang="en-US" sz="1400" b="1" dirty="0">
                <a:solidFill>
                  <a:schemeClr val="tx1"/>
                </a:solidFill>
              </a:rPr>
              <a:t>ナブテスコさん</a:t>
            </a:r>
            <a:r>
              <a:rPr lang="en-US" altLang="ja-JP" sz="1400" b="1" dirty="0">
                <a:solidFill>
                  <a:schemeClr val="tx1"/>
                </a:solidFill>
              </a:rPr>
              <a:t>ABAQUS</a:t>
            </a:r>
            <a:r>
              <a:rPr lang="ja-JP" altLang="en-US" sz="1400" b="1" dirty="0">
                <a:solidFill>
                  <a:schemeClr val="tx1"/>
                </a:solidFill>
              </a:rPr>
              <a:t>手順用モデル</a:t>
            </a:r>
            <a:r>
              <a:rPr lang="en-US" altLang="ja-JP" sz="1400" b="1" dirty="0">
                <a:solidFill>
                  <a:schemeClr val="tx1"/>
                </a:solidFill>
              </a:rPr>
              <a:t>\</a:t>
            </a:r>
            <a:r>
              <a:rPr lang="ja-JP" altLang="en-US" sz="1400" b="1" dirty="0">
                <a:solidFill>
                  <a:schemeClr val="tx1"/>
                </a:solidFill>
              </a:rPr>
              <a:t>簡易法</a:t>
            </a:r>
            <a:r>
              <a:rPr lang="en-US" altLang="ja-JP" sz="1400" b="1" dirty="0">
                <a:solidFill>
                  <a:schemeClr val="tx1"/>
                </a:solidFill>
              </a:rPr>
              <a:t>-</a:t>
            </a:r>
            <a:r>
              <a:rPr lang="ja-JP" altLang="en-US" sz="1400" b="1" dirty="0">
                <a:solidFill>
                  <a:schemeClr val="tx1"/>
                </a:solidFill>
              </a:rPr>
              <a:t>熱拘束</a:t>
            </a:r>
            <a:r>
              <a:rPr lang="en-US" altLang="ja-JP" sz="1400" b="1" dirty="0">
                <a:solidFill>
                  <a:schemeClr val="tx1"/>
                </a:solidFill>
              </a:rPr>
              <a:t>\Job-1.inp</a:t>
            </a:r>
            <a:endParaRPr kumimoji="1" lang="ja-JP" altLang="en-US" sz="1400" b="1" dirty="0">
              <a:solidFill>
                <a:schemeClr val="tx1"/>
              </a:solidFill>
            </a:endParaRPr>
          </a:p>
        </p:txBody>
      </p:sp>
      <p:sp>
        <p:nvSpPr>
          <p:cNvPr id="12" name="テキスト ボックス 11"/>
          <p:cNvSpPr txBox="1"/>
          <p:nvPr/>
        </p:nvSpPr>
        <p:spPr>
          <a:xfrm>
            <a:off x="123885" y="5301208"/>
            <a:ext cx="4376107" cy="738664"/>
          </a:xfrm>
          <a:prstGeom prst="rect">
            <a:avLst/>
          </a:prstGeom>
          <a:noFill/>
        </p:spPr>
        <p:txBody>
          <a:bodyPr wrap="square" rtlCol="0">
            <a:spAutoFit/>
          </a:bodyPr>
          <a:lstStyle/>
          <a:p>
            <a:r>
              <a:rPr lang="ja-JP" altLang="en-US" sz="1400" dirty="0"/>
              <a:t>記録）</a:t>
            </a:r>
            <a:endParaRPr lang="en-US" altLang="ja-JP" sz="1400" dirty="0"/>
          </a:p>
          <a:p>
            <a:r>
              <a:rPr lang="en-US" altLang="ja-JP" sz="1400" dirty="0"/>
              <a:t>** Section: Section-2-_PICKEDSET4</a:t>
            </a:r>
          </a:p>
          <a:p>
            <a:r>
              <a:rPr lang="en-US" altLang="ja-JP" sz="1400" dirty="0"/>
              <a:t>*Solid Section, </a:t>
            </a:r>
            <a:r>
              <a:rPr lang="en-US" altLang="ja-JP" sz="1400" dirty="0" err="1"/>
              <a:t>elset</a:t>
            </a:r>
            <a:r>
              <a:rPr lang="en-US" altLang="ja-JP" sz="1400" dirty="0"/>
              <a:t>=_PICKEDSET4, material=MATERIAL-1</a:t>
            </a:r>
            <a:endParaRPr kumimoji="1" lang="ja-JP" altLang="en-US" sz="1400" dirty="0"/>
          </a:p>
        </p:txBody>
      </p:sp>
    </p:spTree>
    <p:extLst>
      <p:ext uri="{BB962C8B-B14F-4D97-AF65-F5344CB8AC3E}">
        <p14:creationId xmlns:p14="http://schemas.microsoft.com/office/powerpoint/2010/main" val="87194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1804" y="255715"/>
            <a:ext cx="7772400" cy="722511"/>
          </a:xfrm>
        </p:spPr>
        <p:txBody>
          <a:bodyPr>
            <a:normAutofit fontScale="90000"/>
          </a:bodyPr>
          <a:lstStyle/>
          <a:p>
            <a:r>
              <a:rPr kumimoji="1" lang="ja-JP" altLang="en-US" dirty="0"/>
              <a:t>熱</a:t>
            </a:r>
            <a:r>
              <a:rPr kumimoji="1" lang="en-US" altLang="ja-JP" dirty="0"/>
              <a:t>-</a:t>
            </a:r>
            <a:r>
              <a:rPr kumimoji="1" lang="ja-JP" altLang="en-US" dirty="0"/>
              <a:t>応力連成解析手順</a:t>
            </a:r>
          </a:p>
        </p:txBody>
      </p:sp>
      <p:sp>
        <p:nvSpPr>
          <p:cNvPr id="4" name="テキスト ボックス 3"/>
          <p:cNvSpPr txBox="1"/>
          <p:nvPr/>
        </p:nvSpPr>
        <p:spPr>
          <a:xfrm rot="10800000" flipH="1" flipV="1">
            <a:off x="251521" y="825826"/>
            <a:ext cx="8388932" cy="4985980"/>
          </a:xfrm>
          <a:prstGeom prst="rect">
            <a:avLst/>
          </a:prstGeom>
          <a:noFill/>
        </p:spPr>
        <p:txBody>
          <a:bodyPr wrap="square" rtlCol="0">
            <a:spAutoFit/>
          </a:bodyPr>
          <a:lstStyle/>
          <a:p>
            <a:r>
              <a:rPr kumimoji="1" lang="en-US" altLang="ja-JP" sz="2800" b="1" dirty="0"/>
              <a:t>[</a:t>
            </a:r>
            <a:r>
              <a:rPr kumimoji="1" lang="ja-JP" altLang="en-US" sz="2800" b="1" dirty="0"/>
              <a:t>全体のフロー</a:t>
            </a:r>
            <a:r>
              <a:rPr kumimoji="1" lang="en-US" altLang="ja-JP" sz="2800" b="1" dirty="0"/>
              <a:t>]</a:t>
            </a:r>
          </a:p>
          <a:p>
            <a:endParaRPr kumimoji="1" lang="en-US" altLang="ja-JP" sz="700" b="1" dirty="0"/>
          </a:p>
          <a:p>
            <a:r>
              <a:rPr lang="ja-JP" altLang="en-US" sz="2000" dirty="0"/>
              <a:t>　　２</a:t>
            </a:r>
            <a:r>
              <a:rPr lang="en-US" altLang="ja-JP" sz="2000" dirty="0"/>
              <a:t>D</a:t>
            </a:r>
            <a:r>
              <a:rPr lang="ja-JP" altLang="en-US" sz="2000" dirty="0" err="1"/>
              <a:t>、</a:t>
            </a:r>
            <a:r>
              <a:rPr lang="ja-JP" altLang="en-US" sz="2000" dirty="0"/>
              <a:t>３</a:t>
            </a:r>
            <a:r>
              <a:rPr lang="en-US" altLang="ja-JP" sz="2000" dirty="0"/>
              <a:t>D</a:t>
            </a:r>
            <a:r>
              <a:rPr lang="ja-JP" altLang="en-US" sz="2000" dirty="0"/>
              <a:t>共に設定方法は同じである。モデルによる解析誤差があるため、</a:t>
            </a:r>
            <a:endParaRPr lang="en-US" altLang="ja-JP" sz="2000" dirty="0"/>
          </a:p>
          <a:p>
            <a:r>
              <a:rPr kumimoji="1" lang="ja-JP" altLang="en-US" sz="2000" dirty="0"/>
              <a:t>　熱膨張から熱収縮</a:t>
            </a:r>
            <a:r>
              <a:rPr kumimoji="1" lang="en-US" altLang="ja-JP" sz="2000" dirty="0"/>
              <a:t>-</a:t>
            </a:r>
            <a:r>
              <a:rPr kumimoji="1" lang="ja-JP" altLang="en-US" sz="2000" dirty="0"/>
              <a:t>応力連成解析は２</a:t>
            </a:r>
            <a:r>
              <a:rPr kumimoji="1" lang="en-US" altLang="ja-JP" sz="2000" dirty="0"/>
              <a:t>D</a:t>
            </a:r>
            <a:r>
              <a:rPr lang="ja-JP" altLang="en-US" sz="2000" dirty="0"/>
              <a:t> </a:t>
            </a:r>
            <a:r>
              <a:rPr kumimoji="1" lang="en-US" altLang="ja-JP" sz="2000" dirty="0"/>
              <a:t>or</a:t>
            </a:r>
            <a:r>
              <a:rPr kumimoji="1" lang="ja-JP" altLang="en-US" sz="2000" dirty="0"/>
              <a:t>３</a:t>
            </a:r>
            <a:r>
              <a:rPr kumimoji="1" lang="en-US" altLang="ja-JP" sz="2000" dirty="0"/>
              <a:t>D</a:t>
            </a:r>
            <a:r>
              <a:rPr kumimoji="1" lang="ja-JP" altLang="en-US" sz="2000" dirty="0"/>
              <a:t>モデルで統一して解析する。</a:t>
            </a:r>
            <a:endParaRPr kumimoji="1" lang="en-US" altLang="ja-JP" sz="2000" dirty="0"/>
          </a:p>
          <a:p>
            <a:r>
              <a:rPr lang="en-US" altLang="ja-JP" sz="2000" dirty="0"/>
              <a:t>   </a:t>
            </a:r>
            <a:r>
              <a:rPr lang="ja-JP" altLang="en-US" sz="2000" dirty="0"/>
              <a:t>今回、弊社の都合で要素数の制限から２</a:t>
            </a:r>
            <a:r>
              <a:rPr lang="en-US" altLang="ja-JP" sz="2000" dirty="0"/>
              <a:t>D</a:t>
            </a:r>
            <a:r>
              <a:rPr lang="ja-JP" altLang="en-US" sz="2000" dirty="0"/>
              <a:t>解析としましたが、耐久性予測</a:t>
            </a:r>
            <a:endParaRPr lang="en-US" altLang="ja-JP" sz="2000" dirty="0"/>
          </a:p>
          <a:p>
            <a:r>
              <a:rPr lang="ja-JP" altLang="en-US" sz="2000" dirty="0"/>
              <a:t>　解析まで行うため、３</a:t>
            </a:r>
            <a:r>
              <a:rPr lang="en-US" altLang="ja-JP" sz="2000" dirty="0"/>
              <a:t>D</a:t>
            </a:r>
            <a:r>
              <a:rPr lang="ja-JP" altLang="en-US" sz="2000" dirty="0"/>
              <a:t>解析を推奨します。方法は２</a:t>
            </a:r>
            <a:r>
              <a:rPr lang="en-US" altLang="ja-JP" sz="2000" dirty="0"/>
              <a:t>D</a:t>
            </a:r>
            <a:r>
              <a:rPr lang="ja-JP" altLang="en-US" sz="2000" dirty="0" err="1"/>
              <a:t>、</a:t>
            </a:r>
            <a:r>
              <a:rPr lang="ja-JP" altLang="en-US" sz="2000" dirty="0"/>
              <a:t>３</a:t>
            </a:r>
            <a:r>
              <a:rPr lang="en-US" altLang="ja-JP" sz="2000" dirty="0"/>
              <a:t>D</a:t>
            </a:r>
            <a:r>
              <a:rPr lang="ja-JP" altLang="en-US" sz="2000" dirty="0"/>
              <a:t>共通です。</a:t>
            </a:r>
            <a:endParaRPr kumimoji="1" lang="en-US" altLang="ja-JP" sz="2000" dirty="0"/>
          </a:p>
          <a:p>
            <a:r>
              <a:rPr lang="ja-JP" altLang="en-US" sz="2000" dirty="0"/>
              <a:t>　　　　　　　　　　　　　　　　　　　　　　　　　　　　</a:t>
            </a:r>
            <a:endParaRPr lang="en-US" altLang="ja-JP" sz="2000" dirty="0"/>
          </a:p>
          <a:p>
            <a:r>
              <a:rPr lang="ja-JP" altLang="en-US" sz="2000" dirty="0"/>
              <a:t>　　</a:t>
            </a:r>
            <a:r>
              <a:rPr lang="en-US" altLang="ja-JP" sz="2000" b="1" dirty="0"/>
              <a:t>Ⅰ</a:t>
            </a:r>
            <a:r>
              <a:rPr kumimoji="1" lang="ja-JP" altLang="en-US" sz="2000" dirty="0"/>
              <a:t>　</a:t>
            </a:r>
            <a:r>
              <a:rPr kumimoji="1" lang="ja-JP" altLang="en-US" sz="2000" b="1" dirty="0"/>
              <a:t>熱膨張解析</a:t>
            </a:r>
            <a:r>
              <a:rPr kumimoji="1" lang="ja-JP" altLang="en-US" sz="2000" dirty="0"/>
              <a:t>　により、金型形状を予測する。</a:t>
            </a:r>
            <a:endParaRPr kumimoji="1" lang="en-US" altLang="ja-JP" sz="2000" dirty="0"/>
          </a:p>
          <a:p>
            <a:endParaRPr kumimoji="1" lang="en-US" altLang="ja-JP" sz="900" dirty="0"/>
          </a:p>
          <a:p>
            <a:r>
              <a:rPr lang="ja-JP" altLang="en-US" sz="2000" dirty="0"/>
              <a:t>　　　　　　　　　　　⇓</a:t>
            </a:r>
            <a:endParaRPr lang="en-US" altLang="ja-JP" sz="2000" dirty="0"/>
          </a:p>
          <a:p>
            <a:endParaRPr lang="en-US" altLang="ja-JP" sz="1200" dirty="0"/>
          </a:p>
          <a:p>
            <a:r>
              <a:rPr kumimoji="1" lang="ja-JP" altLang="en-US" sz="2000" dirty="0"/>
              <a:t>　　</a:t>
            </a:r>
            <a:r>
              <a:rPr kumimoji="1" lang="en-US" altLang="ja-JP" sz="2000" b="1" dirty="0"/>
              <a:t>Ⅱ</a:t>
            </a:r>
            <a:r>
              <a:rPr kumimoji="1" lang="ja-JP" altLang="en-US" sz="2000" dirty="0"/>
              <a:t>　</a:t>
            </a:r>
            <a:r>
              <a:rPr kumimoji="1" lang="ja-JP" altLang="en-US" sz="2000" b="1" dirty="0"/>
              <a:t>熱膨張</a:t>
            </a:r>
            <a:r>
              <a:rPr kumimoji="1" lang="ja-JP" altLang="en-US" sz="2000" dirty="0"/>
              <a:t>の形状　を、ひずみ・応力をリセットして形状のみを抽出する。</a:t>
            </a:r>
            <a:endParaRPr kumimoji="1" lang="en-US" altLang="ja-JP" sz="2000" dirty="0"/>
          </a:p>
          <a:p>
            <a:endParaRPr lang="en-US" altLang="ja-JP" sz="1100" dirty="0"/>
          </a:p>
          <a:p>
            <a:r>
              <a:rPr kumimoji="1" lang="ja-JP" altLang="en-US" sz="2000" dirty="0"/>
              <a:t>　　　　　　　　　　　⇓</a:t>
            </a:r>
            <a:endParaRPr kumimoji="1" lang="en-US" altLang="ja-JP" sz="2000" dirty="0"/>
          </a:p>
          <a:p>
            <a:endParaRPr lang="en-US" altLang="ja-JP" sz="1100" dirty="0"/>
          </a:p>
          <a:p>
            <a:r>
              <a:rPr kumimoji="1" lang="ja-JP" altLang="en-US" sz="2000" dirty="0"/>
              <a:t>　　</a:t>
            </a:r>
            <a:r>
              <a:rPr kumimoji="1" lang="en-US" altLang="ja-JP" sz="2000" b="1" dirty="0"/>
              <a:t>Ⅲ</a:t>
            </a:r>
            <a:r>
              <a:rPr kumimoji="1" lang="ja-JP" altLang="en-US" sz="2000" dirty="0"/>
              <a:t>　</a:t>
            </a:r>
            <a:r>
              <a:rPr kumimoji="1" lang="ja-JP" altLang="en-US" sz="2000" b="1" dirty="0"/>
              <a:t>金型形状　から、熱収縮解析を経て変形解析</a:t>
            </a:r>
            <a:r>
              <a:rPr kumimoji="1" lang="ja-JP" altLang="en-US" sz="2000" dirty="0"/>
              <a:t>を行う。</a:t>
            </a:r>
            <a:endParaRPr kumimoji="1" lang="en-US" altLang="ja-JP" sz="2000" dirty="0"/>
          </a:p>
          <a:p>
            <a:r>
              <a:rPr lang="ja-JP" altLang="en-US" sz="2000" dirty="0"/>
              <a:t>　　</a:t>
            </a:r>
            <a:endParaRPr lang="en-US" altLang="ja-JP" sz="2000" dirty="0"/>
          </a:p>
          <a:p>
            <a:r>
              <a:rPr kumimoji="1" lang="ja-JP" altLang="en-US" sz="2000" dirty="0"/>
              <a:t>　</a:t>
            </a:r>
          </a:p>
        </p:txBody>
      </p:sp>
      <p:sp>
        <p:nvSpPr>
          <p:cNvPr id="5" name="角丸四角形 4"/>
          <p:cNvSpPr/>
          <p:nvPr/>
        </p:nvSpPr>
        <p:spPr>
          <a:xfrm>
            <a:off x="395536" y="5229200"/>
            <a:ext cx="8424936" cy="1224136"/>
          </a:xfrm>
          <a:prstGeom prst="round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以上の手順で、</a:t>
            </a:r>
            <a:endParaRPr lang="en-US" altLang="ja-JP" sz="1600" b="1" dirty="0">
              <a:solidFill>
                <a:schemeClr val="tx1"/>
              </a:solidFill>
            </a:endParaRPr>
          </a:p>
          <a:p>
            <a:pPr algn="ctr"/>
            <a:r>
              <a:rPr lang="ja-JP" altLang="en-US" sz="2400" b="1" dirty="0">
                <a:solidFill>
                  <a:schemeClr val="tx1"/>
                </a:solidFill>
              </a:rPr>
              <a:t>正確な各部のひずみを解析することが出来る。</a:t>
            </a:r>
          </a:p>
        </p:txBody>
      </p:sp>
      <p:sp>
        <p:nvSpPr>
          <p:cNvPr id="3" name="四角形: 角を丸くする 2">
            <a:extLst>
              <a:ext uri="{FF2B5EF4-FFF2-40B4-BE49-F238E27FC236}">
                <a16:creationId xmlns:a16="http://schemas.microsoft.com/office/drawing/2014/main" id="{2017F10C-7553-2C93-AF70-535499723425}"/>
              </a:ext>
            </a:extLst>
          </p:cNvPr>
          <p:cNvSpPr/>
          <p:nvPr/>
        </p:nvSpPr>
        <p:spPr>
          <a:xfrm>
            <a:off x="2123728" y="3212976"/>
            <a:ext cx="6768751" cy="1224136"/>
          </a:xfrm>
          <a:prstGeom prst="round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熱膨張、熱収縮によりシャフト等を変形させる。この際に、温度コントロールを行い、変形量をコントロールする。全ての変形体には熱要件を定義。</a:t>
            </a:r>
          </a:p>
        </p:txBody>
      </p:sp>
    </p:spTree>
    <p:extLst>
      <p:ext uri="{BB962C8B-B14F-4D97-AF65-F5344CB8AC3E}">
        <p14:creationId xmlns:p14="http://schemas.microsoft.com/office/powerpoint/2010/main" val="191263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rot="10800000" flipH="1" flipV="1">
            <a:off x="1331639" y="17125"/>
            <a:ext cx="5405609" cy="400110"/>
          </a:xfrm>
          <a:prstGeom prst="rect">
            <a:avLst/>
          </a:prstGeom>
          <a:noFill/>
        </p:spPr>
        <p:txBody>
          <a:bodyPr wrap="square" rtlCol="0">
            <a:spAutoFit/>
          </a:bodyPr>
          <a:lstStyle/>
          <a:p>
            <a:pPr algn="ctr"/>
            <a:r>
              <a:rPr lang="ja-JP" altLang="en-US" sz="2000" dirty="0"/>
              <a:t>　　</a:t>
            </a:r>
            <a:r>
              <a:rPr lang="en-US" altLang="ja-JP" sz="2000" b="1" dirty="0"/>
              <a:t>Ⅰ</a:t>
            </a:r>
            <a:r>
              <a:rPr kumimoji="1" lang="ja-JP" altLang="en-US" sz="2000" dirty="0"/>
              <a:t>　</a:t>
            </a:r>
            <a:r>
              <a:rPr kumimoji="1" lang="ja-JP" altLang="en-US" sz="2000" b="1" dirty="0"/>
              <a:t>熱膨張解析・</a:t>
            </a:r>
            <a:r>
              <a:rPr kumimoji="1" lang="ja-JP" altLang="en-US" sz="2000" dirty="0"/>
              <a:t>金型形状予測</a:t>
            </a:r>
            <a:endParaRPr kumimoji="1" lang="en-US" altLang="ja-JP" sz="2000" dirty="0"/>
          </a:p>
        </p:txBody>
      </p:sp>
      <p:cxnSp>
        <p:nvCxnSpPr>
          <p:cNvPr id="6" name="直線コネクタ 5"/>
          <p:cNvCxnSpPr/>
          <p:nvPr/>
        </p:nvCxnSpPr>
        <p:spPr>
          <a:xfrm>
            <a:off x="3638178" y="1988840"/>
            <a:ext cx="0" cy="3096344"/>
          </a:xfrm>
          <a:prstGeom prst="line">
            <a:avLst/>
          </a:prstGeom>
          <a:ln>
            <a:solidFill>
              <a:schemeClr val="tx2">
                <a:lumMod val="20000"/>
                <a:lumOff val="8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07504" y="368846"/>
            <a:ext cx="9036496" cy="923330"/>
          </a:xfrm>
          <a:prstGeom prst="rect">
            <a:avLst/>
          </a:prstGeom>
          <a:noFill/>
        </p:spPr>
        <p:txBody>
          <a:bodyPr wrap="square" rtlCol="0">
            <a:spAutoFit/>
          </a:bodyPr>
          <a:lstStyle/>
          <a:p>
            <a:r>
              <a:rPr kumimoji="1" lang="ja-JP" altLang="en-US" dirty="0"/>
              <a:t>１）形状作成、メッシュ定義</a:t>
            </a:r>
            <a:endParaRPr kumimoji="1" lang="en-US" altLang="ja-JP" dirty="0"/>
          </a:p>
          <a:p>
            <a:r>
              <a:rPr lang="ja-JP" altLang="en-US" dirty="0"/>
              <a:t>　　　対称軸を</a:t>
            </a:r>
            <a:r>
              <a:rPr lang="en-US" altLang="ja-JP" dirty="0"/>
              <a:t>Y</a:t>
            </a:r>
            <a:r>
              <a:rPr lang="ja-JP" altLang="en-US" dirty="0"/>
              <a:t>軸としてモデルを作成する。</a:t>
            </a:r>
            <a:endParaRPr lang="en-US" altLang="ja-JP" dirty="0"/>
          </a:p>
          <a:p>
            <a:r>
              <a:rPr lang="ja-JP" altLang="en-US" dirty="0"/>
              <a:t>　　　（軸対称、ソリッド要素の定義方法は同じであり、要素タイプの設定のみ異なる</a:t>
            </a:r>
            <a:r>
              <a:rPr lang="en-US" altLang="ja-JP" dirty="0"/>
              <a:t>)</a:t>
            </a:r>
            <a:endParaRPr kumimoji="1" lang="ja-JP" altLang="en-US" dirty="0"/>
          </a:p>
        </p:txBody>
      </p:sp>
      <p:sp>
        <p:nvSpPr>
          <p:cNvPr id="11" name="テキスト ボックス 10"/>
          <p:cNvSpPr txBox="1"/>
          <p:nvPr/>
        </p:nvSpPr>
        <p:spPr>
          <a:xfrm>
            <a:off x="403920" y="5026808"/>
            <a:ext cx="8740080" cy="923330"/>
          </a:xfrm>
          <a:prstGeom prst="rect">
            <a:avLst/>
          </a:prstGeom>
          <a:noFill/>
        </p:spPr>
        <p:txBody>
          <a:bodyPr wrap="square" rtlCol="0">
            <a:spAutoFit/>
          </a:bodyPr>
          <a:lstStyle/>
          <a:p>
            <a:r>
              <a:rPr kumimoji="1" lang="ja-JP" altLang="en-US" dirty="0"/>
              <a:t>節点共有モデル、接触体としてゴムと内筒を別モデルとして接触定義で接着として</a:t>
            </a:r>
            <a:endParaRPr kumimoji="1" lang="en-US" altLang="ja-JP" dirty="0"/>
          </a:p>
          <a:p>
            <a:r>
              <a:rPr lang="ja-JP" altLang="en-US" dirty="0"/>
              <a:t>定義する２つの方法があるが、今回はメッシャーの都合で接触定義の方法を</a:t>
            </a:r>
            <a:endParaRPr lang="en-US" altLang="ja-JP" dirty="0"/>
          </a:p>
          <a:p>
            <a:r>
              <a:rPr kumimoji="1" lang="ja-JP" altLang="en-US" dirty="0"/>
              <a:t>説明する。（節点共有の場合、ゴムと内筒の接触定義を除けば、以下の定義で解析可能）</a:t>
            </a:r>
            <a:endParaRPr kumimoji="1" lang="en-US" altLang="ja-JP" dirty="0"/>
          </a:p>
        </p:txBody>
      </p:sp>
      <p:sp>
        <p:nvSpPr>
          <p:cNvPr id="15" name="角丸四角形 14"/>
          <p:cNvSpPr/>
          <p:nvPr/>
        </p:nvSpPr>
        <p:spPr>
          <a:xfrm>
            <a:off x="3278138" y="4645473"/>
            <a:ext cx="663897" cy="238545"/>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chemeClr val="tx1"/>
                </a:solidFill>
              </a:rPr>
              <a:t>中心線</a:t>
            </a:r>
          </a:p>
        </p:txBody>
      </p:sp>
      <p:sp>
        <p:nvSpPr>
          <p:cNvPr id="16" name="線吹き出し 2 (枠付き) 15"/>
          <p:cNvSpPr/>
          <p:nvPr/>
        </p:nvSpPr>
        <p:spPr>
          <a:xfrm>
            <a:off x="2577108" y="3861048"/>
            <a:ext cx="792088" cy="504056"/>
          </a:xfrm>
          <a:prstGeom prst="borderCallout2">
            <a:avLst>
              <a:gd name="adj1" fmla="val -6367"/>
              <a:gd name="adj2" fmla="val 64485"/>
              <a:gd name="adj3" fmla="val -154285"/>
              <a:gd name="adj4" fmla="val 139624"/>
              <a:gd name="adj5" fmla="val -161007"/>
              <a:gd name="adj6" fmla="val 171784"/>
            </a:avLst>
          </a:prstGeom>
          <a:solidFill>
            <a:schemeClr val="bg1"/>
          </a:solidFill>
          <a:ln w="3175">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chemeClr val="tx1"/>
                </a:solidFill>
              </a:rPr>
              <a:t>内筒（金属）</a:t>
            </a:r>
          </a:p>
        </p:txBody>
      </p:sp>
      <p:sp>
        <p:nvSpPr>
          <p:cNvPr id="17" name="線吹き出し 2 (枠付き) 16"/>
          <p:cNvSpPr/>
          <p:nvPr/>
        </p:nvSpPr>
        <p:spPr>
          <a:xfrm>
            <a:off x="4665340" y="4149080"/>
            <a:ext cx="648072" cy="411640"/>
          </a:xfrm>
          <a:prstGeom prst="borderCallout2">
            <a:avLst>
              <a:gd name="adj1" fmla="val -6367"/>
              <a:gd name="adj2" fmla="val 64485"/>
              <a:gd name="adj3" fmla="val -62185"/>
              <a:gd name="adj4" fmla="val -23770"/>
              <a:gd name="adj5" fmla="val -69876"/>
              <a:gd name="adj6" fmla="val -91857"/>
            </a:avLst>
          </a:prstGeom>
          <a:solidFill>
            <a:schemeClr val="bg1"/>
          </a:solidFill>
          <a:ln w="3175">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chemeClr val="tx1"/>
                </a:solidFill>
              </a:rPr>
              <a:t>ゴム</a:t>
            </a:r>
          </a:p>
        </p:txBody>
      </p:sp>
      <p:sp>
        <p:nvSpPr>
          <p:cNvPr id="18" name="テキスト ボックス 17"/>
          <p:cNvSpPr txBox="1"/>
          <p:nvPr/>
        </p:nvSpPr>
        <p:spPr>
          <a:xfrm>
            <a:off x="6235502" y="3437999"/>
            <a:ext cx="2908498" cy="1431161"/>
          </a:xfrm>
          <a:prstGeom prst="rect">
            <a:avLst/>
          </a:prstGeom>
          <a:noFill/>
        </p:spPr>
        <p:txBody>
          <a:bodyPr wrap="square" rtlCol="0">
            <a:spAutoFit/>
          </a:bodyPr>
          <a:lstStyle/>
          <a:p>
            <a:r>
              <a:rPr kumimoji="1" lang="ja-JP" altLang="en-US" sz="1600" dirty="0"/>
              <a:t>形状定義、メッシングは</a:t>
            </a:r>
            <a:endParaRPr kumimoji="1" lang="en-US" altLang="ja-JP" sz="1600" dirty="0"/>
          </a:p>
          <a:p>
            <a:r>
              <a:rPr kumimoji="1" lang="ja-JP" altLang="en-US" sz="1600" dirty="0"/>
              <a:t>それぞれのツールで行い、</a:t>
            </a:r>
            <a:endParaRPr kumimoji="1" lang="en-US" altLang="ja-JP" sz="1600" dirty="0"/>
          </a:p>
          <a:p>
            <a:endParaRPr kumimoji="1" lang="en-US" altLang="ja-JP" sz="700" dirty="0"/>
          </a:p>
          <a:p>
            <a:r>
              <a:rPr kumimoji="1" lang="ja-JP" altLang="en-US" sz="1600" dirty="0"/>
              <a:t>パートとして</a:t>
            </a:r>
            <a:endParaRPr kumimoji="1" lang="en-US" altLang="ja-JP" sz="1600" dirty="0"/>
          </a:p>
          <a:p>
            <a:r>
              <a:rPr lang="ja-JP" altLang="en-US" sz="1600" dirty="0"/>
              <a:t>　ゴムと樹脂を順に</a:t>
            </a:r>
            <a:r>
              <a:rPr kumimoji="1" lang="ja-JP" altLang="en-US" sz="1600" dirty="0"/>
              <a:t>インポート</a:t>
            </a:r>
            <a:endParaRPr kumimoji="1" lang="en-US" altLang="ja-JP" sz="1600" dirty="0"/>
          </a:p>
          <a:p>
            <a:r>
              <a:rPr kumimoji="1" lang="ja-JP" altLang="en-US" sz="1600" dirty="0"/>
              <a:t>　アセンブリでモデルを整える。</a:t>
            </a:r>
          </a:p>
        </p:txBody>
      </p:sp>
      <p:sp>
        <p:nvSpPr>
          <p:cNvPr id="19" name="テキスト ボックス 18"/>
          <p:cNvSpPr txBox="1"/>
          <p:nvPr/>
        </p:nvSpPr>
        <p:spPr>
          <a:xfrm>
            <a:off x="175320" y="5969331"/>
            <a:ext cx="8892480" cy="923330"/>
          </a:xfrm>
          <a:prstGeom prst="rect">
            <a:avLst/>
          </a:prstGeom>
          <a:noFill/>
        </p:spPr>
        <p:txBody>
          <a:bodyPr wrap="square" rtlCol="0">
            <a:spAutoFit/>
          </a:bodyPr>
          <a:lstStyle/>
          <a:p>
            <a:r>
              <a:rPr kumimoji="1" lang="ja-JP" altLang="en-US" dirty="0"/>
              <a:t>モデルの組み立て</a:t>
            </a:r>
            <a:endParaRPr kumimoji="1" lang="en-US" altLang="ja-JP" dirty="0"/>
          </a:p>
          <a:p>
            <a:r>
              <a:rPr lang="ja-JP" altLang="en-US" dirty="0"/>
              <a:t>　　ファイル　＞　インポート　＞　パート</a:t>
            </a:r>
            <a:endParaRPr kumimoji="1" lang="en-US" altLang="ja-JP" dirty="0"/>
          </a:p>
          <a:p>
            <a:r>
              <a:rPr kumimoji="1" lang="ja-JP" altLang="en-US" dirty="0"/>
              <a:t>　　　　　　　　　　　　　　　　　　</a:t>
            </a:r>
            <a:r>
              <a:rPr kumimoji="1" lang="en-US" altLang="ja-JP" dirty="0"/>
              <a:t>IGS</a:t>
            </a:r>
            <a:r>
              <a:rPr kumimoji="1" lang="ja-JP" altLang="en-US" dirty="0"/>
              <a:t>ファイル若しくはメッシュデータを読み込む。</a:t>
            </a:r>
          </a:p>
        </p:txBody>
      </p:sp>
      <p:grpSp>
        <p:nvGrpSpPr>
          <p:cNvPr id="3" name="グループ化 2"/>
          <p:cNvGrpSpPr/>
          <p:nvPr/>
        </p:nvGrpSpPr>
        <p:grpSpPr>
          <a:xfrm>
            <a:off x="541834" y="1248989"/>
            <a:ext cx="5584976" cy="3762565"/>
            <a:chOff x="541834" y="1248989"/>
            <a:chExt cx="5584976" cy="3762565"/>
          </a:xfrm>
        </p:grpSpPr>
        <p:grpSp>
          <p:nvGrpSpPr>
            <p:cNvPr id="4" name="グループ化 3"/>
            <p:cNvGrpSpPr/>
            <p:nvPr/>
          </p:nvGrpSpPr>
          <p:grpSpPr>
            <a:xfrm>
              <a:off x="541834" y="1248989"/>
              <a:ext cx="5584976" cy="3762565"/>
              <a:chOff x="539552" y="1047691"/>
              <a:chExt cx="6017023" cy="400992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47691"/>
                <a:ext cx="6017023" cy="400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315" y="1960256"/>
                <a:ext cx="2912091" cy="285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491" y="1256126"/>
              <a:ext cx="1105408" cy="145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9489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2942058" y="3989938"/>
            <a:ext cx="5897141" cy="2829961"/>
          </a:xfrm>
          <a:prstGeom prst="roundRect">
            <a:avLst>
              <a:gd name="adj" fmla="val 7008"/>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033" y="4038972"/>
            <a:ext cx="1573442"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107504" y="42749"/>
            <a:ext cx="8712968" cy="3862596"/>
          </a:xfrm>
          <a:prstGeom prst="rect">
            <a:avLst/>
          </a:prstGeom>
          <a:noFill/>
        </p:spPr>
        <p:txBody>
          <a:bodyPr wrap="square" rtlCol="0">
            <a:spAutoFit/>
          </a:bodyPr>
          <a:lstStyle/>
          <a:p>
            <a:r>
              <a:rPr lang="ja-JP" altLang="en-US" dirty="0"/>
              <a:t>２</a:t>
            </a:r>
            <a:r>
              <a:rPr kumimoji="1" lang="ja-JP" altLang="en-US" dirty="0"/>
              <a:t>）材料定義</a:t>
            </a:r>
            <a:endParaRPr kumimoji="1" lang="en-US" altLang="ja-JP" dirty="0"/>
          </a:p>
          <a:p>
            <a:r>
              <a:rPr lang="ja-JP" altLang="en-US" sz="1100" dirty="0"/>
              <a:t>　　</a:t>
            </a:r>
            <a:endParaRPr lang="en-US" altLang="ja-JP" sz="1100" dirty="0"/>
          </a:p>
          <a:p>
            <a:r>
              <a:rPr kumimoji="1" lang="ja-JP" altLang="en-US" dirty="0"/>
              <a:t>　　モジュール：特性　＞　　一般　：密度を定義する。（材料物性は表１参照）</a:t>
            </a:r>
            <a:endParaRPr kumimoji="1" lang="en-US" altLang="ja-JP" dirty="0"/>
          </a:p>
          <a:p>
            <a:endParaRPr lang="en-US" altLang="ja-JP" dirty="0"/>
          </a:p>
          <a:p>
            <a:endParaRPr kumimoji="1" lang="en-US" altLang="ja-JP" dirty="0"/>
          </a:p>
          <a:p>
            <a:endParaRPr kumimoji="1" lang="en-US" altLang="ja-JP" dirty="0"/>
          </a:p>
          <a:p>
            <a:r>
              <a:rPr lang="ja-JP" altLang="en-US" dirty="0"/>
              <a:t>　　　　　　　　＞     機械的</a:t>
            </a:r>
            <a:endParaRPr lang="en-US" altLang="ja-JP" dirty="0"/>
          </a:p>
          <a:p>
            <a:r>
              <a:rPr kumimoji="1" lang="ja-JP" altLang="en-US" dirty="0"/>
              <a:t>　　　　　　　　　　　　　　金属； 名前</a:t>
            </a:r>
            <a:r>
              <a:rPr kumimoji="1" lang="en-US" altLang="ja-JP" dirty="0"/>
              <a:t>metal</a:t>
            </a:r>
            <a:r>
              <a:rPr kumimoji="1" lang="ja-JP" altLang="en-US" dirty="0"/>
              <a:t>　弾性　ヤング率２１００００、ポアソン比０．２７</a:t>
            </a:r>
            <a:endParaRPr kumimoji="1" lang="en-US" altLang="ja-JP" dirty="0"/>
          </a:p>
          <a:p>
            <a:r>
              <a:rPr lang="ja-JP" altLang="en-US" dirty="0"/>
              <a:t>　　　　　　　　　　　　　　ゴム；名前</a:t>
            </a:r>
            <a:r>
              <a:rPr lang="en-US" altLang="ja-JP" dirty="0"/>
              <a:t>rubber</a:t>
            </a:r>
            <a:r>
              <a:rPr lang="ja-JP" altLang="en-US" dirty="0"/>
              <a:t>　超弾性　</a:t>
            </a:r>
            <a:r>
              <a:rPr lang="en-US" altLang="ja-JP" dirty="0"/>
              <a:t>Mooney-</a:t>
            </a:r>
            <a:r>
              <a:rPr lang="en-US" altLang="ja-JP" dirty="0" err="1"/>
              <a:t>Rivlin</a:t>
            </a:r>
            <a:r>
              <a:rPr lang="ja-JP" altLang="en-US" dirty="0"/>
              <a:t>　係数</a:t>
            </a:r>
            <a:r>
              <a:rPr lang="en-US" altLang="ja-JP" dirty="0"/>
              <a:t>C10=</a:t>
            </a:r>
            <a:r>
              <a:rPr lang="ja-JP" altLang="en-US" dirty="0"/>
              <a:t>２．５２</a:t>
            </a:r>
            <a:r>
              <a:rPr lang="en-US" altLang="ja-JP" dirty="0"/>
              <a:t>N/mm2</a:t>
            </a:r>
          </a:p>
          <a:p>
            <a:r>
              <a:rPr lang="ja-JP" altLang="en-US" dirty="0"/>
              <a:t>　　　　　　　　　　　　　　　　　　　　　　　</a:t>
            </a:r>
            <a:r>
              <a:rPr lang="ja-JP" altLang="en-US" sz="1600" dirty="0"/>
              <a:t>（メカニカルさん測定係数、</a:t>
            </a:r>
            <a:r>
              <a:rPr lang="en-US" altLang="ja-JP" sz="1600" dirty="0">
                <a:solidFill>
                  <a:srgbClr val="0000FF"/>
                </a:solidFill>
              </a:rPr>
              <a:t>D1</a:t>
            </a:r>
            <a:r>
              <a:rPr lang="ja-JP" altLang="en-US" sz="1600" dirty="0">
                <a:solidFill>
                  <a:srgbClr val="0000FF"/>
                </a:solidFill>
              </a:rPr>
              <a:t>はブランクでデフォルト値</a:t>
            </a:r>
            <a:r>
              <a:rPr lang="ja-JP" altLang="en-US" sz="1600" dirty="0"/>
              <a:t>）</a:t>
            </a:r>
            <a:r>
              <a:rPr lang="ja-JP" altLang="en-US" dirty="0"/>
              <a:t>　</a:t>
            </a:r>
            <a:endParaRPr lang="en-US" altLang="ja-JP" dirty="0"/>
          </a:p>
          <a:p>
            <a:endParaRPr lang="en-US" altLang="ja-JP" dirty="0"/>
          </a:p>
          <a:p>
            <a:endParaRPr lang="en-US" altLang="ja-JP" dirty="0"/>
          </a:p>
          <a:p>
            <a:r>
              <a:rPr lang="ja-JP" altLang="en-US" dirty="0"/>
              <a:t>　　　　　熱膨張係数　</a:t>
            </a:r>
            <a:r>
              <a:rPr lang="ja-JP" altLang="en-US" dirty="0">
                <a:solidFill>
                  <a:srgbClr val="0000FF"/>
                </a:solidFill>
              </a:rPr>
              <a:t>暫定内筒はゼロ</a:t>
            </a:r>
            <a:r>
              <a:rPr lang="ja-JP" altLang="en-US" sz="1400" dirty="0"/>
              <a:t>とする。</a:t>
            </a:r>
            <a:endParaRPr lang="en-US" altLang="ja-JP" dirty="0"/>
          </a:p>
          <a:p>
            <a:r>
              <a:rPr lang="ja-JP" altLang="en-US" dirty="0"/>
              <a:t>　　　　　　　　＞　機械的　＞　熱膨張　から</a:t>
            </a:r>
            <a:r>
              <a:rPr lang="ja-JP" altLang="en-US" dirty="0">
                <a:solidFill>
                  <a:srgbClr val="0000FF"/>
                </a:solidFill>
              </a:rPr>
              <a:t>ゴムは１．０</a:t>
            </a:r>
            <a:r>
              <a:rPr lang="en-US" altLang="ja-JP" dirty="0">
                <a:solidFill>
                  <a:srgbClr val="0000FF"/>
                </a:solidFill>
              </a:rPr>
              <a:t>E-4</a:t>
            </a:r>
            <a:r>
              <a:rPr lang="ja-JP" altLang="en-US" dirty="0">
                <a:solidFill>
                  <a:srgbClr val="0000FF"/>
                </a:solidFill>
              </a:rPr>
              <a:t>　</a:t>
            </a:r>
            <a:r>
              <a:rPr lang="en-US" altLang="ja-JP" dirty="0">
                <a:solidFill>
                  <a:srgbClr val="0000FF"/>
                </a:solidFill>
              </a:rPr>
              <a:t>(</a:t>
            </a:r>
            <a:r>
              <a:rPr lang="ja-JP" altLang="en-US" dirty="0">
                <a:solidFill>
                  <a:srgbClr val="0000FF"/>
                </a:solidFill>
              </a:rPr>
              <a:t>暫定値</a:t>
            </a:r>
            <a:r>
              <a:rPr lang="ja-JP" altLang="en-US" dirty="0"/>
              <a:t>、測定中）を入力　　　　　　　　　　　　　</a:t>
            </a:r>
            <a:endParaRPr kumimoji="1" lang="ja-JP" altLang="en-US" dirty="0"/>
          </a:p>
        </p:txBody>
      </p:sp>
      <p:sp>
        <p:nvSpPr>
          <p:cNvPr id="4" name="テキスト ボックス 3"/>
          <p:cNvSpPr txBox="1"/>
          <p:nvPr/>
        </p:nvSpPr>
        <p:spPr>
          <a:xfrm>
            <a:off x="4635624" y="797446"/>
            <a:ext cx="4212930" cy="1323439"/>
          </a:xfrm>
          <a:prstGeom prst="rect">
            <a:avLst/>
          </a:prstGeom>
          <a:noFill/>
        </p:spPr>
        <p:txBody>
          <a:bodyPr wrap="square" rtlCol="0">
            <a:spAutoFit/>
          </a:bodyPr>
          <a:lstStyle/>
          <a:p>
            <a:r>
              <a:rPr kumimoji="1" lang="ja-JP" altLang="en-US" sz="1600" dirty="0"/>
              <a:t>表１　材料定数・・・一般的な値（大きめ）</a:t>
            </a:r>
            <a:endParaRPr kumimoji="1" lang="en-US" altLang="ja-JP" sz="1600" dirty="0"/>
          </a:p>
          <a:p>
            <a:r>
              <a:rPr lang="ja-JP" altLang="en-US" sz="1600" u="sng" dirty="0"/>
              <a:t>　　領域　　　　　　　金属　　　　　ゴム　　</a:t>
            </a:r>
            <a:r>
              <a:rPr lang="ja-JP" altLang="en-US" sz="1600" dirty="0"/>
              <a:t>　　</a:t>
            </a:r>
            <a:endParaRPr lang="en-US" altLang="ja-JP" sz="1600" dirty="0"/>
          </a:p>
          <a:p>
            <a:r>
              <a:rPr kumimoji="1" lang="ja-JP" altLang="en-US" sz="1600" dirty="0"/>
              <a:t>密度</a:t>
            </a:r>
            <a:r>
              <a:rPr kumimoji="1" lang="en-US" altLang="ja-JP" sz="1600" dirty="0"/>
              <a:t>(N/mm4)</a:t>
            </a:r>
            <a:r>
              <a:rPr kumimoji="1" lang="ja-JP" altLang="en-US" sz="1600" dirty="0"/>
              <a:t>　　　</a:t>
            </a:r>
            <a:r>
              <a:rPr kumimoji="1" lang="ja-JP" altLang="en-US" sz="1600" dirty="0">
                <a:solidFill>
                  <a:srgbClr val="FF0000"/>
                </a:solidFill>
              </a:rPr>
              <a:t>８</a:t>
            </a:r>
            <a:r>
              <a:rPr kumimoji="1" lang="en-US" altLang="ja-JP" sz="1600" dirty="0">
                <a:solidFill>
                  <a:srgbClr val="FF0000"/>
                </a:solidFill>
              </a:rPr>
              <a:t>E-9</a:t>
            </a:r>
            <a:r>
              <a:rPr kumimoji="1" lang="ja-JP" altLang="en-US" sz="1600" dirty="0"/>
              <a:t>　　　　　</a:t>
            </a:r>
            <a:r>
              <a:rPr kumimoji="1" lang="en-US" altLang="ja-JP" sz="1600" dirty="0"/>
              <a:t>1.2E-9</a:t>
            </a:r>
          </a:p>
          <a:p>
            <a:r>
              <a:rPr lang="ja-JP" altLang="en-US" sz="1600" dirty="0"/>
              <a:t>　　　　　　　　　　　　</a:t>
            </a:r>
            <a:r>
              <a:rPr lang="en-US" altLang="ja-JP" sz="1600" dirty="0">
                <a:solidFill>
                  <a:srgbClr val="FF0000"/>
                </a:solidFill>
              </a:rPr>
              <a:t>※</a:t>
            </a:r>
            <a:r>
              <a:rPr lang="ja-JP" altLang="en-US" sz="1600" dirty="0">
                <a:solidFill>
                  <a:srgbClr val="FF0000"/>
                </a:solidFill>
              </a:rPr>
              <a:t>印参照</a:t>
            </a:r>
            <a:endParaRPr kumimoji="1" lang="en-US" altLang="ja-JP" sz="1600" dirty="0">
              <a:solidFill>
                <a:srgbClr val="FF0000"/>
              </a:solidFill>
            </a:endParaRPr>
          </a:p>
          <a:p>
            <a:endParaRPr kumimoji="1" lang="ja-JP" altLang="en-US" sz="1600" dirty="0"/>
          </a:p>
        </p:txBody>
      </p:sp>
      <p:sp>
        <p:nvSpPr>
          <p:cNvPr id="14" name="角丸四角形 13"/>
          <p:cNvSpPr/>
          <p:nvPr/>
        </p:nvSpPr>
        <p:spPr>
          <a:xfrm>
            <a:off x="5607546" y="6565459"/>
            <a:ext cx="1052686" cy="228867"/>
          </a:xfrm>
          <a:prstGeom prst="roundRect">
            <a:avLst/>
          </a:prstGeom>
          <a:noFill/>
          <a:ln w="12700">
            <a:solidFill>
              <a:srgbClr val="8D2B2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solidFill>
                <a:schemeClr val="tx1"/>
              </a:solidFill>
            </a:endParaRPr>
          </a:p>
        </p:txBody>
      </p:sp>
      <p:sp>
        <p:nvSpPr>
          <p:cNvPr id="6" name="AutoShape 2" descr="data:image/png;base64,iVBORw0KGgoAAAANSUhEUgAAAmMAAACMCAYAAAAwRa4DAAAAAXNSR0IArs4c6QAAAARnQU1BAACxjwv8YQUAAAAJcEhZcwAADsMAAA7DAcdvqGQAACC9SURBVHhe7d09rFxXtQfw4yckKF8HBRIU9gM9PQk6wEEiEQXEKQiNgeqRxqazKRAUkUKkSEmUApuKuIFXJXGTNIlJlVDESUmB+JAjAV3ooAMJKe/+78w/WV5Z+/PsM2dm7v8nbc05+2Ptdc49M2d7Zu71ufdPTCIiIiKyiv/YPoqIiIjICrQYExEREVmRFmMiIiIiK+pejJ07d267lTeiX02M2nmgpS+lxvTEEhEREaHuxRi+97/mQmQXc2MOFr+fqhcRERFpMfu3KbEAyYUotZPvZ/e5XdOHsN/Lxon4uURERER6JRdjfjGTWnykFibRYgj9ahZJjMfYHJOah31su9+vFcWp1TOfiIiInG3hYixayOQWN71t1twYvk/tvF7PXCIiIiK9PrIYyy00Um09Yyz0AduPdR77+Lip/VScCPu3jvNsHiIiIiI5iy7G7IImFRPYb868qT6Rlr4iIiIiS/rIb1O2LojmKsVFewrG5drnQuyoELdtnYiIiEiLqj9tgcXGnIXYiEVTarzNC32ifr1zIzaL3fdQN/f4RERE5GzK/mkLLjAyXU6hn+/DOv9o2bo5Mci3kR9nx1g1fWqk8hARERHxsn/aonZREfVlXSqOr2+JgX1ifTSeovGpvinRmJ44IiIiIlb4MWXLImPUwsbL9UE9SwnijIJYNh7m5/7IeUREROTs+MhiDIuKmkVOSSrGqPgt7KKpFvrbAojjc2ds1rOviIiISI3kO2OpYmHfL05Kavu3xo3Y/PAYHUMK+tsSYTzGFhEREWmV/QJ/DhchJaV+dhGT6lczl++TG2PnjPg4xHrW+fipehEREZGU7sWYiIiIiMxX9XfGRERERGQZWoyJiIiIrEiLMREREZEVaTEmIiIisiItxkRERERWpMWYiIiIyIq0GBMRERFZkRZjIiIiIivSYkxERERkRVqMiYiIiKxIizERERGRFWkxJiIiIrIiLcZEREREVqTFmIiIiMiKtBgTERERWdFBL8bOnTt33+Oxyx1n6RzMbZeNfT5PI3LriTF33pFz9uYy9xiW4vOqzTPXryZG6/gReUFtnJF2NeexzSNj6Z2xM0xP2jY4X++///52735os+WsWvIc+Nh2P1U/ko3ryxIQN3W9jVZzDEseZ60181xCKlfU+0JRGwvgmuG2HI5zJz+4xZ/ttRdGlIq9wA4Nch+RN+P4eLnz6ueNcrF1UfsczG1kzDVF59oe25Ln0oryqOXzbYXxpXGp4x6Vd6TmfPfOP2LuHqm4tfP5fnaf2zV9rNQ4iOoipbGlODXzpPqgvlVprlo+J5+Lnyfq39onGiP7ayeLMa/nIjmEC2upJwPj5OKl2uxYYB/u56TmauHnPVT+/Ob2ue37jJCL2dI2KrfaOL3zRXnXapmvJ7/eY6pRc9xorzkfjMOYHBPlbvv49mguGy/FxmNfxi6NBduX21Qzd0kUt0ZuXGtePlZpH3rGyP46mI8pcxcVLrpjx2PEY+/x4hxyPLZtYbuvm4ux5uS9T6Jj4PlcC3PieaaW8+371oxFn10fN68nW3L1Oci/5RxZSx57FNseU7Tti22j1LaVqmdObLfbENXbdgv1PPfsz8J2X5fi+7K/3bY4ry25+pRSu83H5mK3raguB/OXxqC9lKfsj719Z4wXUU16NfF2wefRklfqeG0Mv12CvhzjH71U/WjMexdzjZQ6j9F54zFC73EyRmq8nTeVQ6m9RWm8b/eYQ8u87N86zotyY1xuQ9QvYscuIRe/Zu7oeFjnsY+Pm9tv2S49eql6yLVZtf2opT/6Wqlj6MV4UQy0sd7OG9UR2qJ62T97/zFlqW+qnReol4o14qL1MVpiMl/f38aoiZfKoTS2JvZImA92OWeL1Hmkpc9X6fzY+f02+HE+39Z9K2qzddimVAwrN9dS/Jy1Odhj80YdQyoXO3duLvZL9cnFZ32qD0Rtvo77qceUXHtpLNX2o9b+1DIu6psb79t2kaOsa/HFGC6GVi0ptVxspb6tufpYPn5LbjVq4qX6lMaOzrUW5oUl5+YcPZiXPT82HupS8Zc6JpsL+HzI55xqAxuDbDv5cWTHR+05qZhelCNwLOPUxPN9asdAql9NjBqpOJwfSjmUYvSOh6jN1qW2IRcXcu2lsRT1Q12v0fnY/VSM0pgUHysVX/bPwXyBP9IaZ+kL08cfOR9iEWLa/ZRSLrkYo/JO4dxLzzOCP088/7nz6/eXYPOK5srlMCo/5oBYtTF9v55cojG2rhTT94Xa/jm1/XJSMWyeuT6ldoraKdfPt/m57H6ujWw8rzQ2UtsP2LdlDJXGoB1sn2hMTZ3dj/pDbWzZTwf7d8YO+SJD7rXQ1x6rfYyKbStJjeP+EuzxLDnPSMxzH/Ll+bPnEMXWs9SIxvmSgjbOP5efE8WK2nJ1ftuz56yUf02fpY3I07bjEfse6liPPuzPet+GffYBv1+DsTjO7y+llCuPtRXGMTbj2zpifNSx3WKdr5fjdJCLMVycuSfRMbFP6MihPFH5olI6nkOFY+LPYsnrk+fPx7f1tpTYfnacrYuMPkY7L4sVtdXUsT5Saiffh9fymqKcao7FYn8eD2NEcVjv26K+u2bzR6nBYyVs27G+vQXGcSxzStWRbQfu22Ixhi1y2A5uMYaLzl+Y+6A2r1S/3icUYvWM2xUeF/Lcx5/bvuq5HuZcB/464s+sRU3/OTl6iGXj2WNomQd9a4+Vfe1clIqDet83J4qdk5rXyvVBPcscNXmMxjn9MaTOH+pTbTTyOHxOjG3jl/LxOD4q1sjjkOUdzGLMXsg57BcV375rmHOJJ8c+PuF4jpHbMb0g5I4FbUv9jK3Wa9f3T+XI/Jc+Bs7TgnmxAOL4PBmb9eybYvu24lyQmofxbd8eqRzn5D9SlMfo3FrOoe+LbeaTyoljUu09OG80t62PoI3sNpT25fCs8gV+SF08/mKlldKsgjyj/FjP45h7DKl5rFIuKTWxz6ro3Pg67APqlj6Xqfi19VE/1AHr/X6EfVKiOXwelJsn4mOBzZntUT+wfVtxrJWKY+dP5ZIS9a+NketXE6NlfKpvVF+au6cddVZuPDGOHctxrCvFiXIpieaLRLF9XW4/Gi/7bbXF2LHIXfRog1GnuGYuiPr4sbZ/yqi8D13q3KHOblup+hFqfnYe87DHYuOk8qzpU8PO65WOx46L8mGdj5+q37U5eWCsP/5cHM4FqX6lGJDrU2qjqI8fa/unlHKtFc2Vi83+c+b3c9bE8ueIfH1qPzVe9psWYyIiIiIrOtg/bSEiIiJyDLQYExEREVmRFmMiIiIiK9JiTI4SvsTqsc635frmlPqk2mtie7kxURvreubaBzbvmu2UUp+aGCOMmicXZ1fHIiLjaTEmZwJuVNHvqqTqW0Q3wRFxaXQsln2G4/U5jjwPrex5i8oSWuNG50xEDoN+m1KG4Y1gHy4p5MI8/DZgP9UH/H4kGo/HiI8dieYr5VFqz7F59MaoFR1zas7U+SGMqzlu36cUFxjbi+KU5rdq8vVSY0qxeuYSkXVpMSbD9dysRuHcFvKwOdmblc+1ND7HxyY/n2+H1npCe05urMU4tf1r2bj+WGrmtMcXjfV8n1LsXHskGlMTp3WuXP9SrNa5RGR9+phShsONAAU3BZRd4tx+G+y25ftwP9q2xdePVnvTTZUWPWNKbH4RtqWuEXv8UT+Ot30oFXMOmw8sMUcN5JCbu9QuIvtHizFZDG4KvDGseXPA3NENivXcLmGfmr4RO99cvbEwjmVJc46V+fnx9mc15zwyvt3mfgraU3POzcXLzUVoL+UsIodDizFZHG4cvHns4gbCOexcqXmjnKLxI8y5aVvIi7FSOdo+Fn8WKOjDEknVj8ZciPmR3a6BWH6MPxbOwdIjmiNVUu2sJ2zX5oN+dqyIHC59Z0x2jjeQpS49e4OK5vA3vGifon7+0bdFojhWbV2Ec5bmyEn1Z+xaiBHFKuWTm9/Wcz9Vb9k6vx3x4ymK3aomRk2Olu3rY4/IWUR2R4sx2RneYJa+5Ow8vCmxLod5tYy3Y2x/q6audlwO+7eOG63nWGw7tnP8MaZip/pE/VMxINdWa06M1nxhRM4isjv6mFIWhxsDbw5L3yByNyHOz3a7z7rUeNb5R9iXGx9y2Jdc5kD+PAZu230+4lh7YawtIiJr0mJMFsMbnb2Z7lrNvLmbcW78nAXBEueD5zqVE+pZdol5pUTtS+eI+WzZV6VzJyLHQYsxGQ43EN5E9ulGEt3ga292uX5LHSPiRjlHbH6pcahnQTvLaKn5W9k4eMS+xXZfP9qo49mVXZwTERlLizEZBjcB3gjWuhlE89qceFPlNvvb+locA37blhL0aZnX4hx+fCke2llq82xh46ZyybWzjnEiHJtqz+HcLDV65pkD86XOnYgcF32BX46SvZFFNzXW+UeaO75FaWxqfuidMzLnGFrU5u772fx8rlHuuf69EMeqjdk6f6l/qn3UcYrIbmkxJkeJNyV/c8I+1NSlnho1MUs4BmrG5fI5NqXzmToXvt7uM2bJUuc4lbPHPFPHR6n2pfIXkWVpMSYiIiKyIn1nTERERGRFWoyJiIiIrEiLMREREZEVaTEmIiIisiItxkQGq/3NPUDf1jKCjeNjRnOU5h2V177InYPaYz22c7Lvcj+zQ5TLXdfW8dFiTGQgvEjiF5RbXizRv7a0Qh62EGJx32636BnTYun4IyDHVKlpl+XgHPde2yK7pj9tITIIX/zJ70d6bhS9T9nafKI+Ub2tq4ndqjUm+sOIPEYczxLnRNKi8+3reI20wPjan6Xtx7lqxkVyc9bmI4dDizGRAVIvjqUXzZp2GPE0tXMxborth22fR2k8zM3Z5tuidxyVjs3HjubL5ZBq8/PWHENuHvAxIZeXt+u+c5TORQ8bsyZ+1Kc3r9y42ly8njwiPnYUN5rfGpXLsdBiTGSm0gtjrt22RS9eI56eNq6dK9qGqM0+gu0PPsYIUUzOb/XMm8u3p431zM/2sWNK461UX4rmskbMtcu+tTC2Vc9cLcdDvcfVOlepf2psLmat0tw1RuRxbPSdMZEZal5U0I5+Jehny0hRTOTEvLhdm+cuYB6bFwqPg2U0ztGKY/xYHy+KnZoTdWjzUBfVnxU4L1EpteX485n6mewaf9YsEbbtIt/UPKhL5eftKtdDo8WYSAf/Asj9qABfrLgfsWPYL6obBTkxf25zP6XUPoc/Vh5vKje09+STGleKl2tnroA+2I/62369EJMlJZcr6m0e+9B3n5TyTsmNyynNZ4uFcRxr20rx0C77R4sxkQ7+BZD7rPP74Pcjfpzfb8UXXr5wt+qdt4c9VpaU3A2nx5x4qbGss+cddf7nkJp39DEeG38evVJ75JDOOfLcda66VpejxZjIHsGLGku03yP1oj13Hj/G7y8F8Xtf+FNjS/FS43w99lHsNtpZB34/wnHSr+Y8e73nvPfndQw/55Zj0HWdpsWYSCe8sESl1JaCFylbUnUtUmN8TLvPuhLf3+8vAeewN/6csSk+Ho/fFtZbfp94naTaZeMYztGhH4Ou1bG0GBPphBehqJTaInxhsyVXf1bgnNljzp3DHMTY9djWnxXn6c1TPgrnsvRzmHNtQM/4uXOuredaPfRjXpoWYyIz4UUmp9ROfHGzL3L2kdtzIR9bojrWHwMcS++5K42158uXmnbC/qifLyCWn4P8XPvQt8WcsaP15LJ0/q3nHXWp/pGl8z+rtBgTmSn34pdT86LGuD3xUzCnLVEd6w8ZzlnNOU6pGWvPly817TAnx2PRcn23nqtc/95zj3GtY3vGEMfmlNpH6M1fyvRHX0UGsC9SqW0v6odHK2pPxStJja2JWeozJ6+SltjoS735MMbc46nN2+YcycUozRHFTvVfu2/pWEpax/fMx2OpHWePvXcu8GOj3H2dHU+tOXhRTCsVP8pX7qfFmEiH0otSDp5y0Qtn6anIOVufsqVxtXP7fEta80ypyW+E0nlqtau8j4nO2f3Prdy5sP1I19vh0mJMREREZEX6zpiIiIjIirQYExEREVmRFmMiIiIiK9JiTOTIRV/07WVj+bjRPKW5R+Ymh6HmmmCx7H7Ntsgh0WJMZCG8MdTcIHZ5E8FcqUKpevy+D/ftdoueMXJ8eG35guuKxYquN/YXOXRajIkcKd7c/La90XHb39BS9WDruK2botSw1wkeWex+xF6/ucfUeJF9p8WYyELsTWYN9uZmt+fADS8qbKPSNh79tq2T5d25enK+r97Z7u2e/fnbazO6Bnj9+mvY1/EasmWEUXHA5zcythwuLcZEOkQvqKmyj5CXv7F5qfztDZDbuVhoYyzbn2OiulanCwvMkVhcvHvzgU37Azend7d1h+aDYzDlgZv2aN6dbj6QPgd5c8bWQb4Wftaosz9zv+/Zdo63UMfC/bn8HHMwf19GziGHSYsxkQ7RC2pUatgbzCiIyRLt14qOozfu6GMM3Xpl+uhy4s703PW708WLF7f7B+zijene9mfy/r0b03T9gluQHRYch72WeI3464nXmL+GbH/fNhfnFNkFLcZEjhBuTCx+39+4eNOxdTmMY7dLY0vtQ1y5Md24eGt6yi9O7rwy3TpZxDx+ebt/LM5fmx6/Mk13f3+PFdO1t05+Fs8/vN1vMWdsWe76Qr1vZx1h37cvjXOOmqvmHMjZpcWYyB5a8oXZ3xCiGw7nx2NPLqmbzrL+a3rk8sXp7u1X7/so8s4rt6aLlx+ZLmz3P7T9aG57jOfOXXXvquXaN21X79yZrn7Q/sB0/zowPf70Y1X3kenpx5AzP0a13wOL5jipvC8P6/7vkNUcX73c9YDYtp3ni9uer+P4qK/IodBiTGRFvJF4I24uufFoi4qFHKLcbN/U2Bw/xu/Pcf6Ry9PFu7enV7loePfm9NSti9PlR85vKwiLjQvT9f957YPjfO3KrenSBwuVUvvGrUtPTf99j+13p+v/y8XPR8ffu/G76dJ2cfTwo3hLy+R5Uvvq7buni0afadLpsU3TlUfjd7OiOW6eDLh440dT7ftf6eObx//M7T7PFwrZ9mjfQ70dL7LvtBgTOQOim5e96fkbV+pG5vvbfdaV+P5+f5bzj0yXL96dbm9XIO++enu6e+Xx6Zpf4dx5brp+98r0mvlY7uHnX5uuTLemV7DaKrVvXXntrQ9ibxY/v59OPzR899Xp9t2L040ffTj+/LXHpytcHD38o+mGyZP9P7podO5eny7wZ3nh99PjJ+cs+cli7xxG8vhmsj9z+7PnI9l6v233+Wivb5FDosWYyEpw4+CNJDLy5oJYLMft/HTt8Ssna5bnpjvbd5tS7xwt7+50/cKHi+Bz5y6dLOXuTpuveJ2/7yPV00XjxcsT1kn+tybv+wXHD77Af+/0+3F8py2WnmNf4PgiUX2qr8gx0GJMZI/wBsyyT6LcfB3rV/Xwo5t3sK5u3t1abS02XZxubD/is4XvZG3eKbs+PXdnu2h8/NrpR5Tnr70V9r/fyaLz/25MF0/Hb6sCH35se/8c+w7HHV1Lth6P2LfY7uuXhPmiXL3UMcGuc5b9o8WYSAe+AJdKxLbZvih4QfaFfXvkxtp5a+bweUV1rF/XwxM+Ubt16/QLVfH3o7YLtkvmbac7Vy+d/tbl6SeLpfaS7cel13MrJeZ56ULfonH725S37Oem3mmfu9Pt556bbq+6MP0oXHO56wVt9rpkX19vMWbN9SyyT7QYE+mAF/yaEon6sYzCmxJjYt/eoOycthyL0+834Z2p5Mrp4en591+brty69MG5ufS7G9O9t/jOUam9BH8q4t5043cfjt+U+38BYJPnidSiseB0/K2nsr/liD53TxamdzvnWALORc/1xvPI6xXbZGP6tiUxlxrMy5fa8XK8zp1cBLoKRBb0299O09//vt058c470/TPf253tv70p2l6773tzhb2//jH7c4ikMRJMs6DDz44ffnL0/TMM0+e7j/xxBOnj/D5z0/Tpz612X7ooYemN95447TvJz6xqfP8jQb7JWfqJendm9MDF25Pl+99+EX5Y5ZbeJTaoHVsLuaxwGsEnpdy2LQYE5kBiywstv7yl0352982L46sP4u++MVp+s//3O6cwI3ik5/c7pzAYo43DyzisJg7q/Bl/Qu3L5ffccPFhBPLbVhzn9tSDf8Awz/E8Prg/+FVi/8YwviXXpqmX/96E/dnP5um69e3neQgaTEm0gCLLLwAvv765rH0ovrZz24Kfe1r2w0D9zW7eAH7DtTSUjeH1Dtz//rX5qZivfnmdmMGuzDD9pe+tNmG6N233Dtyh2Hzt8huX743vVV6W+yhhzZ3XPjhDzePa+6/8cZmW5LwjzM8f37zm83zwz9nRsD1/+CD0/T001ofHzotxkQK8EYA/xXKNwkIL4Aon/nMhwsvLKzO+gsjzpP9aNYv+P76183NCviu4ki5hRraPv7x7Y6ziwVe1xw4md/+9mb75Zc3j2vu+3897ED08X4L/w+jOez1bK9fLLxS74rjH1dYOH3uc9uKE9E/xFL/CPJwHX3zm9sdOXhajIlk4Abwla9sd07gBRUvgN/4xuZxhXvSUUvd5P7xj/gGd6gfB+NGihsz3v2z11B2Ic/VLQesvd+oZzGFawH/EHrllW3FAcHPF6cK74bjtULf65IcLcbkoMz9om7reNx/btzYvKiOfkHt/XJxbpxta43fm0+kNsecVL/a8fjZcaHGXzYgfn/HevLJJ+/7ZYUa0S9e0Jtvvnn6yxCef5ewRvQOCva/8IXtziD2Hcuc6PwtCe8kYgHr2Z8xffrT03Q+86lvNKaF/84jP05n/S6/YrCWka8VPUbMv/YxeFqMyUHAE8ezl27NEyvXZ40npp0zOj7L59YyltC/tm+k5fzY/LxcG0Q52v6l8V5t/9a4NVIxsSDDYgYfa0WLnxHfwVuTXbDMgTjf+tY0Pfpo/NHuz38+TdeuTdNXvzpNX/86FtSbMX/4Q/cbeFLBXtfYJn+t2zaw7bm2ktTzqkVNDJ+jNXd+T4sxmY0X7C4uJf8ESj1Zlugzmj+WUXrjjswnF6t2Ht8P+5FcrGiuVJycmnxTao+3xH5sa9Uu3EZ8Z2qf3vXBdzgf3v7hNLxrfefONH3ve9P04oubPPEm53e/u2mXfqXnS++1bZ8Xo56nhFi940vHE+U6ghZjMgwv/tGXVO5JxbnsE8Q/WaInT64/pepHGB0b8XLsXNHcuXx6cu2Nh7YUjrHjS7mV2q2WvuBzTY1tjSt1fvWraXrssWn62Mem6d//nqa3394swvB7Blyg/uQnm980lHFqr2f//CCOtXGi7dp5vNpxPfF7c6qhv8Avw+AiRcEFizIK43Kbj9w+S3huo/PLc+KLhzqOZyzbz8b2bUvhnDZn+9iTQy53tPmSq/dQz7xYUn1zbTLfI49sHvGuGD7KxFcDX3hhs43ve6LIGLzua9jnhi3QEmckzNv7XFw6Zy3GZDg+6eZc+J5/IjD23Pg+7ii53ObkzHMb4Zy+RBjDx0J/W1czV4rtk+rHNjtPtM8yCuL7kqu3fH6EupE5Sh38csMPfrD5CPcXv9jU4eNJfEyJXzTAn0XTgmw+Xtstz0X2rRmT6mPHl0oO2vmcLvX1OHZJWozJYuyF33rxW/aJwG1b5sRm3DXx/JRKiT8vLBEbD304h+9fM2+KzSGKy/lsm83BtrPMyUeO149/vHl89tnNI+AjSnx0iUVZ8Eut0qD0XMQ2i+XHAGNZUT/76EupvqSmD/GY7DGyjKTFmCyOT5TeC9iPjeKwj2X3OYbFi+rm4DF7mMfXsy/r7b4tJfb4bPFQF8VjnR2DuijGXKlj4nyc025TlJPfT2G8qNS0Q5Q3oE+qTZaFX0zAl/jxJ0Ps3yTDn8P46U/1R5jnyF3XfG6gncViOwv5elv2CfOxx2fLyHy1GJPF8UnGC7iHHdsTh2NSY1G3by8EKTyXNl97bFEhjiXsMw630c468PvAuDbWKDbu6DkYzxe28TEqOTxvsp6rVzePzz+/eZQx/HVtXycgd92jzRZbZ7dtXcS//sxVE4/HmMsLbaNy02JMFoOLtOaCbsW43GZs+8j2fZM7D/ZYUvzxYr+2cIyFfV9Yb/n9XbG549Hnh0e297JxI7n4aCuNl93AO2P4sxv4kxc1/52QtOO1vsT13vo84nPPlhzEZr/SPDV9RtNiTIazF/yIC5rxUIBxOUekZ94RuY7GYyafI/ZTxbeX+LnWwJ8zc2Hu2E8dQ82xpfi4nIty87JtzvwyDn578vvf32wf4n+ftO9yz4UUjLHF8s+1Vnzu2VLS0s+K8h9NizEZhhds7QVfi/F83NIcpfYljXry4hhsHMatKb6/3/elpn1p/BmzkN2ORO2oS+Vdc0xoT82ba/Na+so8/E+45/yH4lKv5rpGn1K/0nNttJ7nL4rPJRUH9b5viRZjMhsvPF6wS/AXds++LSXos9SxRFLz+Vx5jlmiOhbf5vd9qWnvUXPObbvv27qfg74ouWNCPftEcm2yH27ePMz/QP6sKT3XiP1GmPP8tXmk8mH81py1GJPZeOHtkr/Qc/vMz5clzZkDebMwjj02K9e2Nn8MvfwxlvatqC+Khz4swHF2rGX7+2JhP5pP5ov+r0r8H5b4Mxb4z8D1Rf6x7HMiVVpwTO65xnYoPSdLOLb1+eiPGxinNVaO/jsk2XupJ5CvL+2XoD8t/bSwudl5IZq75Vh6j6NljpTauf0xA/qncvD1pX3PtmPbK42FXJ9IKSeZBx9FPvPM5nti9v/cxH+F9NBDm/8o/OWX9TfG1uSfa3g+5J5Pti33/PFxvbWfd7ljTNFiTEREjgYWafgPxLEow0Ltl7/cNojsMX1MKSIiRwMfX/JvjuHPXPC/SBLZZ3pnTEREjgreHXvssWl68cXNPt4d45+9ENlHemdMRESOCt4de+GFaXr66c0+/hNxkX2mxZiIiBwl/EV+kUOgxZiIiBwl/vmLl17Su2Oy37QYExGRo8S/O4b/q/LZZ7eVIntIizERETlKeGfsiSc22/ovkmSfaTEmIiJH7513Nu+Qiewj/WkLERE5WnhHDH+RH4sxfKH/z3+O/yslkTXpnTERETlaWHi9/fbmu2Pvvbf5y/wi+0aLMREROXrf+c7m8fXXN48i+0SLMREROXr4j8NBX+SX/TNN/w8h/YGk1jhC1AAAAABJRU5ErkJggg=="/>
          <p:cNvSpPr>
            <a:spLocks noChangeAspect="1" noChangeArrowheads="1"/>
          </p:cNvSpPr>
          <p:nvPr/>
        </p:nvSpPr>
        <p:spPr bwMode="auto">
          <a:xfrm>
            <a:off x="698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data:image/png;base64,iVBORw0KGgoAAAANSUhEUgAAAmMAAACMCAYAAAAwRa4DAAAAAXNSR0IArs4c6QAAAARnQU1BAACxjwv8YQUAAAAJcEhZcwAADsMAAA7DAcdvqGQAACC9SURBVHhe7d09rFxXtQfw4yckKF8HBRIU9gM9PQk6wEEiEQXEKQiNgeqRxqazKRAUkUKkSEmUApuKuIFXJXGTNIlJlVDESUmB+JAjAV3ooAMJKe/+78w/WV5Z+/PsM2dm7v8nbc05+2Ptdc49M2d7Zu71ufdPTCIiIiKyiv/YPoqIiIjICrQYExEREVmRFmMiIiIiK+pejJ07d267lTeiX02M2nmgpS+lxvTEEhEREaHuxRi+97/mQmQXc2MOFr+fqhcRERFpMfu3KbEAyYUotZPvZ/e5XdOHsN/Lxon4uURERER6JRdjfjGTWnykFibRYgj9ahZJjMfYHJOah31su9+vFcWp1TOfiIiInG3hYixayOQWN71t1twYvk/tvF7PXCIiIiK9PrIYyy00Um09Yyz0AduPdR77+Lip/VScCPu3jvNsHiIiIiI5iy7G7IImFRPYb868qT6Rlr4iIiIiS/rIb1O2LojmKsVFewrG5drnQuyoELdtnYiIiEiLqj9tgcXGnIXYiEVTarzNC32ifr1zIzaL3fdQN/f4RERE5GzK/mkLLjAyXU6hn+/DOv9o2bo5Mci3kR9nx1g1fWqk8hARERHxsn/aonZREfVlXSqOr2+JgX1ifTSeovGpvinRmJ44IiIiIlb4MWXLImPUwsbL9UE9SwnijIJYNh7m5/7IeUREROTs+MhiDIuKmkVOSSrGqPgt7KKpFvrbAojjc2ds1rOviIiISI3kO2OpYmHfL05Kavu3xo3Y/PAYHUMK+tsSYTzGFhEREWmV/QJ/DhchJaV+dhGT6lczl++TG2PnjPg4xHrW+fipehEREZGU7sWYiIiIiMxX9XfGRERERGQZWoyJiIiIrEiLMREREZEVaTEmIiIisiItxkRERERWpMWYiIiIyIq0GBMRERFZkRZjIiIiIivSYkxERERkRVqMiYiIiKxIizERERGRFWkxJiIiIrIiLcZEREREVqTFmIiIiMiKtBgTERERWdFBL8bOnTt33+Oxyx1n6RzMbZeNfT5PI3LriTF33pFz9uYy9xiW4vOqzTPXryZG6/gReUFtnJF2NeexzSNj6Z2xM0xP2jY4X++///52735os+WsWvIc+Nh2P1U/ko3ryxIQN3W9jVZzDEseZ60181xCKlfU+0JRGwvgmuG2HI5zJz+4xZ/ttRdGlIq9wA4Nch+RN+P4eLnz6ueNcrF1UfsczG1kzDVF59oe25Ln0oryqOXzbYXxpXGp4x6Vd6TmfPfOP2LuHqm4tfP5fnaf2zV9rNQ4iOoipbGlODXzpPqgvlVprlo+J5+Lnyfq39onGiP7ayeLMa/nIjmEC2upJwPj5OKl2uxYYB/u56TmauHnPVT+/Ob2ue37jJCL2dI2KrfaOL3zRXnXapmvJ7/eY6pRc9xorzkfjMOYHBPlbvv49mguGy/FxmNfxi6NBduX21Qzd0kUt0ZuXGtePlZpH3rGyP46mI8pcxcVLrpjx2PEY+/x4hxyPLZtYbuvm4ux5uS9T6Jj4PlcC3PieaaW8+371oxFn10fN68nW3L1Oci/5RxZSx57FNseU7Tti22j1LaVqmdObLfbENXbdgv1PPfsz8J2X5fi+7K/3bY4ry25+pRSu83H5mK3raguB/OXxqC9lKfsj719Z4wXUU16NfF2wefRklfqeG0Mv12CvhzjH71U/WjMexdzjZQ6j9F54zFC73EyRmq8nTeVQ6m9RWm8b/eYQ8u87N86zotyY1xuQ9QvYscuIRe/Zu7oeFjnsY+Pm9tv2S49eql6yLVZtf2opT/6Wqlj6MV4UQy0sd7OG9UR2qJ62T97/zFlqW+qnReol4o14qL1MVpiMl/f38aoiZfKoTS2JvZImA92OWeL1Hmkpc9X6fzY+f02+HE+39Z9K2qzddimVAwrN9dS/Jy1Odhj80YdQyoXO3duLvZL9cnFZ32qD0Rtvo77qceUXHtpLNX2o9b+1DIu6psb79t2kaOsa/HFGC6GVi0ptVxspb6tufpYPn5LbjVq4qX6lMaOzrUW5oUl5+YcPZiXPT82HupS8Zc6JpsL+HzI55xqAxuDbDv5cWTHR+05qZhelCNwLOPUxPN9asdAql9NjBqpOJwfSjmUYvSOh6jN1qW2IRcXcu2lsRT1Q12v0fnY/VSM0pgUHysVX/bPwXyBP9IaZ+kL08cfOR9iEWLa/ZRSLrkYo/JO4dxLzzOCP088/7nz6/eXYPOK5srlMCo/5oBYtTF9v55cojG2rhTT94Xa/jm1/XJSMWyeuT6ldoraKdfPt/m57H6ujWw8rzQ2UtsP2LdlDJXGoB1sn2hMTZ3dj/pDbWzZTwf7d8YO+SJD7rXQ1x6rfYyKbStJjeP+EuzxLDnPSMxzH/Ll+bPnEMXWs9SIxvmSgjbOP5efE8WK2nJ1ftuz56yUf02fpY3I07bjEfse6liPPuzPet+GffYBv1+DsTjO7y+llCuPtRXGMTbj2zpifNSx3WKdr5fjdJCLMVycuSfRMbFP6MihPFH5olI6nkOFY+LPYsnrk+fPx7f1tpTYfnacrYuMPkY7L4sVtdXUsT5Saiffh9fymqKcao7FYn8eD2NEcVjv26K+u2bzR6nBYyVs27G+vQXGcSxzStWRbQfu22Ixhi1y2A5uMYaLzl+Y+6A2r1S/3icUYvWM2xUeF/Lcx5/bvuq5HuZcB/464s+sRU3/OTl6iGXj2WNomQd9a4+Vfe1clIqDet83J4qdk5rXyvVBPcscNXmMxjn9MaTOH+pTbTTyOHxOjG3jl/LxOD4q1sjjkOUdzGLMXsg57BcV375rmHOJJ8c+PuF4jpHbMb0g5I4FbUv9jK3Wa9f3T+XI/Jc+Bs7TgnmxAOL4PBmb9eybYvu24lyQmofxbd8eqRzn5D9SlMfo3FrOoe+LbeaTyoljUu09OG80t62PoI3sNpT25fCs8gV+SF08/mKlldKsgjyj/FjP45h7DKl5rFIuKTWxz6ro3Pg67APqlj6Xqfi19VE/1AHr/X6EfVKiOXwelJsn4mOBzZntUT+wfVtxrJWKY+dP5ZIS9a+NketXE6NlfKpvVF+au6cddVZuPDGOHctxrCvFiXIpieaLRLF9XW4/Gi/7bbXF2LHIXfRog1GnuGYuiPr4sbZ/yqi8D13q3KHOblup+hFqfnYe87DHYuOk8qzpU8PO65WOx46L8mGdj5+q37U5eWCsP/5cHM4FqX6lGJDrU2qjqI8fa/unlHKtFc2Vi83+c+b3c9bE8ueIfH1qPzVe9psWYyIiIiIrOtg/bSEiIiJyDLQYExEREVmRFmMiIiIiK9JiTI4SvsTqsc635frmlPqk2mtie7kxURvreubaBzbvmu2UUp+aGCOMmicXZ1fHIiLjaTEmZwJuVNHvqqTqW0Q3wRFxaXQsln2G4/U5jjwPrex5i8oSWuNG50xEDoN+m1KG4Y1gHy4p5MI8/DZgP9UH/H4kGo/HiI8dieYr5VFqz7F59MaoFR1zas7U+SGMqzlu36cUFxjbi+KU5rdq8vVSY0qxeuYSkXVpMSbD9dysRuHcFvKwOdmblc+1ND7HxyY/n2+H1npCe05urMU4tf1r2bj+WGrmtMcXjfV8n1LsXHskGlMTp3WuXP9SrNa5RGR9+phShsONAAU3BZRd4tx+G+y25ftwP9q2xdePVnvTTZUWPWNKbH4RtqWuEXv8UT+Ot30oFXMOmw8sMUcN5JCbu9QuIvtHizFZDG4KvDGseXPA3NENivXcLmGfmr4RO99cvbEwjmVJc46V+fnx9mc15zwyvt3mfgraU3POzcXLzUVoL+UsIodDizFZHG4cvHns4gbCOexcqXmjnKLxI8y5aVvIi7FSOdo+Fn8WKOjDEknVj8ZciPmR3a6BWH6MPxbOwdIjmiNVUu2sJ2zX5oN+dqyIHC59Z0x2jjeQpS49e4OK5vA3vGifon7+0bdFojhWbV2Ec5bmyEn1Z+xaiBHFKuWTm9/Wcz9Vb9k6vx3x4ymK3aomRk2Olu3rY4/IWUR2R4sx2RneYJa+5Ow8vCmxLod5tYy3Y2x/q6audlwO+7eOG63nWGw7tnP8MaZip/pE/VMxINdWa06M1nxhRM4isjv6mFIWhxsDbw5L3yByNyHOz3a7z7rUeNb5R9iXGx9y2Jdc5kD+PAZu230+4lh7YawtIiJr0mJMFsMbnb2Z7lrNvLmbcW78nAXBEueD5zqVE+pZdol5pUTtS+eI+WzZV6VzJyLHQYsxGQ43EN5E9ulGEt3ga292uX5LHSPiRjlHbH6pcahnQTvLaKn5W9k4eMS+xXZfP9qo49mVXZwTERlLizEZBjcB3gjWuhlE89qceFPlNvvb+locA37blhL0aZnX4hx+fCke2llq82xh46ZyybWzjnEiHJtqz+HcLDV65pkD86XOnYgcF32BX46SvZFFNzXW+UeaO75FaWxqfuidMzLnGFrU5u772fx8rlHuuf69EMeqjdk6f6l/qn3UcYrIbmkxJkeJNyV/c8I+1NSlnho1MUs4BmrG5fI5NqXzmToXvt7uM2bJUuc4lbPHPFPHR6n2pfIXkWVpMSYiIiKyIn1nTERERGRFWoyJiIiIrEiLMREREZEVaTEmIiIisiItxkQGq/3NPUDf1jKCjeNjRnOU5h2V177InYPaYz22c7Lvcj+zQ5TLXdfW8dFiTGQgvEjiF5RbXizRv7a0Qh62EGJx32636BnTYun4IyDHVKlpl+XgHPde2yK7pj9tITIIX/zJ70d6bhS9T9nafKI+Ub2tq4ndqjUm+sOIPEYczxLnRNKi8+3reI20wPjan6Xtx7lqxkVyc9bmI4dDizGRAVIvjqUXzZp2GPE0tXMxborth22fR2k8zM3Z5tuidxyVjs3HjubL5ZBq8/PWHENuHvAxIZeXt+u+c5TORQ8bsyZ+1Kc3r9y42ly8njwiPnYUN5rfGpXLsdBiTGSm0gtjrt22RS9eI56eNq6dK9qGqM0+gu0PPsYIUUzOb/XMm8u3p431zM/2sWNK461UX4rmskbMtcu+tTC2Vc9cLcdDvcfVOlepf2psLmat0tw1RuRxbPSdMZEZal5U0I5+Jehny0hRTOTEvLhdm+cuYB6bFwqPg2U0ztGKY/xYHy+KnZoTdWjzUBfVnxU4L1EpteX485n6mewaf9YsEbbtIt/UPKhL5eftKtdDo8WYSAf/Asj9qABfrLgfsWPYL6obBTkxf25zP6XUPoc/Vh5vKje09+STGleKl2tnroA+2I/62369EJMlJZcr6m0e+9B3n5TyTsmNyynNZ4uFcRxr20rx0C77R4sxkQ7+BZD7rPP74Pcjfpzfb8UXXr5wt+qdt4c9VpaU3A2nx5x4qbGss+cddf7nkJp39DEeG38evVJ75JDOOfLcda66VpejxZjIHsGLGku03yP1oj13Hj/G7y8F8Xtf+FNjS/FS43w99lHsNtpZB34/wnHSr+Y8e73nvPfndQw/55Zj0HWdpsWYSCe8sESl1JaCFylbUnUtUmN8TLvPuhLf3+8vAeewN/6csSk+Ho/fFtZbfp94naTaZeMYztGhH4Ou1bG0GBPphBehqJTaInxhsyVXf1bgnNljzp3DHMTY9djWnxXn6c1TPgrnsvRzmHNtQM/4uXOuredaPfRjXpoWYyIz4UUmp9ROfHGzL3L2kdtzIR9bojrWHwMcS++5K42158uXmnbC/qifLyCWn4P8XPvQt8WcsaP15LJ0/q3nHXWp/pGl8z+rtBgTmSn34pdT86LGuD3xUzCnLVEd6w8ZzlnNOU6pGWvPly817TAnx2PRcn23nqtc/95zj3GtY3vGEMfmlNpH6M1fyvRHX0UGsC9SqW0v6odHK2pPxStJja2JWeozJ6+SltjoS735MMbc46nN2+YcycUozRHFTvVfu2/pWEpax/fMx2OpHWePvXcu8GOj3H2dHU+tOXhRTCsVP8pX7qfFmEiH0otSDp5y0Qtn6anIOVufsqVxtXP7fEta80ypyW+E0nlqtau8j4nO2f3Prdy5sP1I19vh0mJMREREZEX6zpiIiIjIirQYExEREVmRFmMiIiIiK9JiTOTIRV/07WVj+bjRPKW5R+Ymh6HmmmCx7H7Ntsgh0WJMZCG8MdTcIHZ5E8FcqUKpevy+D/ftdoueMXJ8eG35guuKxYquN/YXOXRajIkcKd7c/La90XHb39BS9WDruK2botSw1wkeWex+xF6/ucfUeJF9p8WYyELsTWYN9uZmt+fADS8qbKPSNh79tq2T5d25enK+r97Z7u2e/fnbazO6Bnj9+mvY1/EasmWEUXHA5zcythwuLcZEOkQvqKmyj5CXv7F5qfztDZDbuVhoYyzbn2OiulanCwvMkVhcvHvzgU37Azend7d1h+aDYzDlgZv2aN6dbj6QPgd5c8bWQb4Wftaosz9zv+/Zdo63UMfC/bn8HHMwf19GziGHSYsxkQ7RC2pUatgbzCiIyRLt14qOozfu6GMM3Xpl+uhy4s703PW708WLF7f7B+zijene9mfy/r0b03T9gluQHRYch72WeI3464nXmL+GbH/fNhfnFNkFLcZEjhBuTCx+39+4eNOxdTmMY7dLY0vtQ1y5Md24eGt6yi9O7rwy3TpZxDx+ebt/LM5fmx6/Mk13f3+PFdO1t05+Fs8/vN1vMWdsWe76Qr1vZx1h37cvjXOOmqvmHMjZpcWYyB5a8oXZ3xCiGw7nx2NPLqmbzrL+a3rk8sXp7u1X7/so8s4rt6aLlx+ZLmz3P7T9aG57jOfOXXXvquXaN21X79yZrn7Q/sB0/zowPf70Y1X3kenpx5AzP0a13wOL5jipvC8P6/7vkNUcX73c9YDYtp3ni9uer+P4qK/IodBiTGRFvJF4I24uufFoi4qFHKLcbN/U2Bw/xu/Pcf6Ry9PFu7enV7loePfm9NSti9PlR85vKwiLjQvT9f957YPjfO3KrenSBwuVUvvGrUtPTf99j+13p+v/y8XPR8ffu/G76dJ2cfTwo3hLy+R5Uvvq7buni0afadLpsU3TlUfjd7OiOW6eDLh440dT7ftf6eObx//M7T7PFwrZ9mjfQ70dL7LvtBgTOQOim5e96fkbV+pG5vvbfdaV+P5+f5bzj0yXL96dbm9XIO++enu6e+Xx6Zpf4dx5brp+98r0mvlY7uHnX5uuTLemV7DaKrVvXXntrQ9ibxY/v59OPzR899Xp9t2L040ffTj+/LXHpytcHD38o+mGyZP9P7podO5eny7wZ3nh99PjJ+cs+cli7xxG8vhmsj9z+7PnI9l6v233+Wivb5FDosWYyEpw4+CNJDLy5oJYLMft/HTt8Ssna5bnpjvbd5tS7xwt7+50/cKHi+Bz5y6dLOXuTpuveJ2/7yPV00XjxcsT1kn+tybv+wXHD77Af+/0+3F8py2WnmNf4PgiUX2qr8gx0GJMZI/wBsyyT6LcfB3rV/Xwo5t3sK5u3t1abS02XZxubD/is4XvZG3eKbs+PXdnu2h8/NrpR5Tnr70V9r/fyaLz/25MF0/Hb6sCH35se/8c+w7HHV1Lth6P2LfY7uuXhPmiXL3UMcGuc5b9o8WYSAe+AJdKxLbZvih4QfaFfXvkxtp5a+bweUV1rF/XwxM+Ubt16/QLVfH3o7YLtkvmbac7Vy+d/tbl6SeLpfaS7cel13MrJeZ56ULfonH725S37Oem3mmfu9Pt556bbq+6MP0oXHO56wVt9rpkX19vMWbN9SyyT7QYE+mAF/yaEon6sYzCmxJjYt/eoOycthyL0+834Z2p5Mrp4en591+brty69MG5ufS7G9O9t/jOUam9BH8q4t5043cfjt+U+38BYJPnidSiseB0/K2nsr/liD53TxamdzvnWALORc/1xvPI6xXbZGP6tiUxlxrMy5fa8XK8zp1cBLoKRBb0299O09//vt058c470/TPf253tv70p2l6773tzhb2//jH7c4ikMRJMs6DDz44ffnL0/TMM0+e7j/xxBOnj/D5z0/Tpz612X7ooYemN95447TvJz6xqfP8jQb7JWfqJendm9MDF25Pl+99+EX5Y5ZbeJTaoHVsLuaxwGsEnpdy2LQYE5kBiywstv7yl0352982L46sP4u++MVp+s//3O6cwI3ik5/c7pzAYo43DyzisJg7q/Bl/Qu3L5ffccPFhBPLbVhzn9tSDf8Awz/E8Prg/+FVi/8YwviXXpqmX/96E/dnP5um69e3neQgaTEm0gCLLLwAvv765rH0ovrZz24Kfe1r2w0D9zW7eAH7DtTSUjeH1Dtz//rX5qZivfnmdmMGuzDD9pe+tNmG6N233Dtyh2Hzt8huX743vVV6W+yhhzZ3XPjhDzePa+6/8cZmW5LwjzM8f37zm83zwz9nRsD1/+CD0/T001ofHzotxkQK8EYA/xXKNwkIL4Aon/nMhwsvLKzO+gsjzpP9aNYv+P76183NCviu4ki5hRraPv7x7Y6ziwVe1xw4md/+9mb75Zc3j2vu+3897ED08X4L/w+jOez1bK9fLLxS74rjH1dYOH3uc9uKE9E/xFL/CPJwHX3zm9sdOXhajIlk4Abwla9sd07gBRUvgN/4xuZxhXvSUUvd5P7xj/gGd6gfB+NGihsz3v2z11B2Ic/VLQesvd+oZzGFawH/EHrllW3FAcHPF6cK74bjtULf65IcLcbkoMz9om7reNx/btzYvKiOfkHt/XJxbpxta43fm0+kNsecVL/a8fjZcaHGXzYgfn/HevLJJ+/7ZYUa0S9e0Jtvvnn6yxCef5ewRvQOCva/8IXtziD2Hcuc6PwtCe8kYgHr2Z8xffrT03Q+86lvNKaF/84jP05n/S6/YrCWka8VPUbMv/YxeFqMyUHAE8ezl27NEyvXZ40npp0zOj7L59YyltC/tm+k5fzY/LxcG0Q52v6l8V5t/9a4NVIxsSDDYgYfa0WLnxHfwVuTXbDMgTjf+tY0Pfpo/NHuz38+TdeuTdNXvzpNX/86FtSbMX/4Q/cbeFLBXtfYJn+t2zaw7bm2ktTzqkVNDJ+jNXd+T4sxmY0X7C4uJf8ESj1Zlugzmj+WUXrjjswnF6t2Ht8P+5FcrGiuVJycmnxTao+3xH5sa9Uu3EZ8Z2qf3vXBdzgf3v7hNLxrfefONH3ve9P04oubPPEm53e/u2mXfqXnS++1bZ8Xo56nhFi940vHE+U6ghZjMgwv/tGXVO5JxbnsE8Q/WaInT64/pepHGB0b8XLsXNHcuXx6cu2Nh7YUjrHjS7mV2q2WvuBzTY1tjSt1fvWraXrssWn62Mem6d//nqa3394swvB7Blyg/uQnm980lHFqr2f//CCOtXGi7dp5vNpxPfF7c6qhv8Avw+AiRcEFizIK43Kbj9w+S3huo/PLc+KLhzqOZyzbz8b2bUvhnDZn+9iTQy53tPmSq/dQz7xYUn1zbTLfI49sHvGuGD7KxFcDX3hhs43ve6LIGLzua9jnhi3QEmckzNv7XFw6Zy3GZDg+6eZc+J5/IjD23Pg+7ii53ObkzHMb4Zy+RBjDx0J/W1czV4rtk+rHNjtPtM8yCuL7kqu3fH6EupE5Sh38csMPfrD5CPcXv9jU4eNJfEyJXzTAn0XTgmw+Xtstz0X2rRmT6mPHl0oO2vmcLvX1OHZJWozJYuyF33rxW/aJwG1b5sRm3DXx/JRKiT8vLBEbD304h+9fM2+KzSGKy/lsm83BtrPMyUeO149/vHl89tnNI+AjSnx0iUVZ8Eut0qD0XMQ2i+XHAGNZUT/76EupvqSmD/GY7DGyjKTFmCyOT5TeC9iPjeKwj2X3OYbFi+rm4DF7mMfXsy/r7b4tJfb4bPFQF8VjnR2DuijGXKlj4nyc025TlJPfT2G8qNS0Q5Q3oE+qTZaFX0zAl/jxJ0Ps3yTDn8P46U/1R5jnyF3XfG6gncViOwv5elv2CfOxx2fLyHy1GJPF8UnGC7iHHdsTh2NSY1G3by8EKTyXNl97bFEhjiXsMw630c468PvAuDbWKDbu6DkYzxe28TEqOTxvsp6rVzePzz+/eZQx/HVtXycgd92jzRZbZ7dtXcS//sxVE4/HmMsLbaNy02JMFoOLtOaCbsW43GZs+8j2fZM7D/ZYUvzxYr+2cIyFfV9Yb/n9XbG549Hnh0e297JxI7n4aCuNl93AO2P4sxv4kxc1/52QtOO1vsT13vo84nPPlhzEZr/SPDV9RtNiTIazF/yIC5rxUIBxOUekZ94RuY7GYyafI/ZTxbeX+LnWwJ8zc2Hu2E8dQ82xpfi4nIty87JtzvwyDn578vvf32wf4n+ftO9yz4UUjLHF8s+1Vnzu2VLS0s+K8h9NizEZhhds7QVfi/F83NIcpfYljXry4hhsHMatKb6/3/elpn1p/BmzkN2ORO2oS+Vdc0xoT82ba/Na+so8/E+45/yH4lKv5rpGn1K/0nNttJ7nL4rPJRUH9b5viRZjMhsvPF6wS/AXds++LSXos9SxRFLz+Vx5jlmiOhbf5vd9qWnvUXPObbvv27qfg74ouWNCPftEcm2yH27ePMz/QP6sKT3XiP1GmPP8tXmk8mH81py1GJPZeOHtkr/Qc/vMz5clzZkDebMwjj02K9e2Nn8MvfwxlvatqC+Khz4swHF2rGX7+2JhP5pP5ov+r0r8H5b4Mxb4z8D1Rf6x7HMiVVpwTO65xnYoPSdLOLb1+eiPGxinNVaO/jsk2XupJ5CvL+2XoD8t/bSwudl5IZq75Vh6j6NljpTauf0xA/qncvD1pX3PtmPbK42FXJ9IKSeZBx9FPvPM5nti9v/cxH+F9NBDm/8o/OWX9TfG1uSfa3g+5J5Pti33/PFxvbWfd7ljTNFiTEREjgYWafgPxLEow0Ltl7/cNojsMX1MKSIiRwMfX/JvjuHPXPC/SBLZZ3pnTEREjgreHXvssWl68cXNPt4d45+9ENlHemdMRESOCt4de+GFaXr66c0+/hNxkX2mxZiIiBwl/EV+kUOgxZiIiBwl/vmLl17Su2Oy37QYExGRo8S/O4b/q/LZZ7eVIntIizERETlKeGfsiSc22/ovkmSfaTEmIiJH7513Nu+Qiewj/WkLERE5WnhHDH+RH4sxfKH/z3+O/yslkTXpnTERETlaWHi9/fbmu2Pvvbf5y/wi+0aLMREROXrf+c7m8fXXN48i+0SLMREROXr4j8NBX+SX/TNN/w8h/YGk1jhC1AAAAABJRU5ErkJggg=="/>
          <p:cNvSpPr>
            <a:spLocks noChangeAspect="1" noChangeArrowheads="1"/>
          </p:cNvSpPr>
          <p:nvPr/>
        </p:nvSpPr>
        <p:spPr bwMode="auto">
          <a:xfrm>
            <a:off x="2222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6" descr="data:image/png;base64,iVBORw0KGgoAAAANSUhEUgAAAmMAAACMCAYAAAAwRa4DAAAAAXNSR0IArs4c6QAAAARnQU1BAACxjwv8YQUAAAAJcEhZcwAADsMAAA7DAcdvqGQAACC9SURBVHhe7d09rFxXtQfw4yckKF8HBRIU9gM9PQk6wEEiEQXEKQiNgeqRxqazKRAUkUKkSEmUApuKuIFXJXGTNIlJlVDESUmB+JAjAV3ooAMJKe/+78w/WV5Z+/PsM2dm7v8nbc05+2Ptdc49M2d7Zu71ufdPTCIiIiKyiv/YPoqIiIjICrQYExEREVmRFmMiIiIiK+pejJ07d267lTeiX02M2nmgpS+lxvTEEhEREaHuxRi+97/mQmQXc2MOFr+fqhcRERFpMfu3KbEAyYUotZPvZ/e5XdOHsN/Lxon4uURERER6JRdjfjGTWnykFibRYgj9ahZJjMfYHJOah31su9+vFcWp1TOfiIiInG3hYixayOQWN71t1twYvk/tvF7PXCIiIiK9PrIYyy00Um09Yyz0AduPdR77+Lip/VScCPu3jvNsHiIiIiI5iy7G7IImFRPYb868qT6Rlr4iIiIiS/rIb1O2LojmKsVFewrG5drnQuyoELdtnYiIiEiLqj9tgcXGnIXYiEVTarzNC32ifr1zIzaL3fdQN/f4RERE5GzK/mkLLjAyXU6hn+/DOv9o2bo5Mci3kR9nx1g1fWqk8hARERHxsn/aonZREfVlXSqOr2+JgX1ifTSeovGpvinRmJ44IiIiIlb4MWXLImPUwsbL9UE9SwnijIJYNh7m5/7IeUREROTs+MhiDIuKmkVOSSrGqPgt7KKpFvrbAojjc2ds1rOviIiISI3kO2OpYmHfL05Kavu3xo3Y/PAYHUMK+tsSYTzGFhEREWmV/QJ/DhchJaV+dhGT6lczl++TG2PnjPg4xHrW+fipehEREZGU7sWYiIiIiMxX9XfGRERERGQZWoyJiIiIrEiLMREREZEVaTEmIiIisiItxkRERERWpMWYiIiIyIq0GBMRERFZkRZjIiIiIivSYkxERERkRVqMiYiIiKxIizERERGRFWkxJiIiIrIiLcZEREREVqTFmIiIiMiKtBgTERERWdFBL8bOnTt33+Oxyx1n6RzMbZeNfT5PI3LriTF33pFz9uYy9xiW4vOqzTPXryZG6/gReUFtnJF2NeexzSNj6Z2xM0xP2jY4X++///52735os+WsWvIc+Nh2P1U/ko3ryxIQN3W9jVZzDEseZ60181xCKlfU+0JRGwvgmuG2HI5zJz+4xZ/ttRdGlIq9wA4Nch+RN+P4eLnz6ueNcrF1UfsczG1kzDVF59oe25Ln0oryqOXzbYXxpXGp4x6Vd6TmfPfOP2LuHqm4tfP5fnaf2zV9rNQ4iOoipbGlODXzpPqgvlVprlo+J5+Lnyfq39onGiP7ayeLMa/nIjmEC2upJwPj5OKl2uxYYB/u56TmauHnPVT+/Ob2ue37jJCL2dI2KrfaOL3zRXnXapmvJ7/eY6pRc9xorzkfjMOYHBPlbvv49mguGy/FxmNfxi6NBduX21Qzd0kUt0ZuXGtePlZpH3rGyP46mI8pcxcVLrpjx2PEY+/x4hxyPLZtYbuvm4ux5uS9T6Jj4PlcC3PieaaW8+371oxFn10fN68nW3L1Oci/5RxZSx57FNseU7Tti22j1LaVqmdObLfbENXbdgv1PPfsz8J2X5fi+7K/3bY4ry25+pRSu83H5mK3raguB/OXxqC9lKfsj719Z4wXUU16NfF2wefRklfqeG0Mv12CvhzjH71U/WjMexdzjZQ6j9F54zFC73EyRmq8nTeVQ6m9RWm8b/eYQ8u87N86zotyY1xuQ9QvYscuIRe/Zu7oeFjnsY+Pm9tv2S49eql6yLVZtf2opT/6Wqlj6MV4UQy0sd7OG9UR2qJ62T97/zFlqW+qnReol4o14qL1MVpiMl/f38aoiZfKoTS2JvZImA92OWeL1Hmkpc9X6fzY+f02+HE+39Z9K2qzddimVAwrN9dS/Jy1Odhj80YdQyoXO3duLvZL9cnFZ32qD0Rtvo77qceUXHtpLNX2o9b+1DIu6psb79t2kaOsa/HFGC6GVi0ptVxspb6tufpYPn5LbjVq4qX6lMaOzrUW5oUl5+YcPZiXPT82HupS8Zc6JpsL+HzI55xqAxuDbDv5cWTHR+05qZhelCNwLOPUxPN9asdAql9NjBqpOJwfSjmUYvSOh6jN1qW2IRcXcu2lsRT1Q12v0fnY/VSM0pgUHysVX/bPwXyBP9IaZ+kL08cfOR9iEWLa/ZRSLrkYo/JO4dxLzzOCP088/7nz6/eXYPOK5srlMCo/5oBYtTF9v55cojG2rhTT94Xa/jm1/XJSMWyeuT6ldoraKdfPt/m57H6ujWw8rzQ2UtsP2LdlDJXGoB1sn2hMTZ3dj/pDbWzZTwf7d8YO+SJD7rXQ1x6rfYyKbStJjeP+EuzxLDnPSMxzH/Ll+bPnEMXWs9SIxvmSgjbOP5efE8WK2nJ1ftuz56yUf02fpY3I07bjEfse6liPPuzPet+GffYBv1+DsTjO7y+llCuPtRXGMTbj2zpifNSx3WKdr5fjdJCLMVycuSfRMbFP6MihPFH5olI6nkOFY+LPYsnrk+fPx7f1tpTYfnacrYuMPkY7L4sVtdXUsT5Saiffh9fymqKcao7FYn8eD2NEcVjv26K+u2bzR6nBYyVs27G+vQXGcSxzStWRbQfu22Ixhi1y2A5uMYaLzl+Y+6A2r1S/3icUYvWM2xUeF/Lcx5/bvuq5HuZcB/464s+sRU3/OTl6iGXj2WNomQd9a4+Vfe1clIqDet83J4qdk5rXyvVBPcscNXmMxjn9MaTOH+pTbTTyOHxOjG3jl/LxOD4q1sjjkOUdzGLMXsg57BcV375rmHOJJ8c+PuF4jpHbMb0g5I4FbUv9jK3Wa9f3T+XI/Jc+Bs7TgnmxAOL4PBmb9eybYvu24lyQmofxbd8eqRzn5D9SlMfo3FrOoe+LbeaTyoljUu09OG80t62PoI3sNpT25fCs8gV+SF08/mKlldKsgjyj/FjP45h7DKl5rFIuKTWxz6ro3Pg67APqlj6Xqfi19VE/1AHr/X6EfVKiOXwelJsn4mOBzZntUT+wfVtxrJWKY+dP5ZIS9a+NketXE6NlfKpvVF+au6cddVZuPDGOHctxrCvFiXIpieaLRLF9XW4/Gi/7bbXF2LHIXfRog1GnuGYuiPr4sbZ/yqi8D13q3KHOblup+hFqfnYe87DHYuOk8qzpU8PO65WOx46L8mGdj5+q37U5eWCsP/5cHM4FqX6lGJDrU2qjqI8fa/unlHKtFc2Vi83+c+b3c9bE8ueIfH1qPzVe9psWYyIiIiIrOtg/bSEiIiJyDLQYExEREVmRFmMiIiIiK9JiTI4SvsTqsc635frmlPqk2mtie7kxURvreubaBzbvmu2UUp+aGCOMmicXZ1fHIiLjaTEmZwJuVNHvqqTqW0Q3wRFxaXQsln2G4/U5jjwPrex5i8oSWuNG50xEDoN+m1KG4Y1gHy4p5MI8/DZgP9UH/H4kGo/HiI8dieYr5VFqz7F59MaoFR1zas7U+SGMqzlu36cUFxjbi+KU5rdq8vVSY0qxeuYSkXVpMSbD9dysRuHcFvKwOdmblc+1ND7HxyY/n2+H1npCe05urMU4tf1r2bj+WGrmtMcXjfV8n1LsXHskGlMTp3WuXP9SrNa5RGR9+phShsONAAU3BZRd4tx+G+y25ftwP9q2xdePVnvTTZUWPWNKbH4RtqWuEXv8UT+Ot30oFXMOmw8sMUcN5JCbu9QuIvtHizFZDG4KvDGseXPA3NENivXcLmGfmr4RO99cvbEwjmVJc46V+fnx9mc15zwyvt3mfgraU3POzcXLzUVoL+UsIodDizFZHG4cvHns4gbCOexcqXmjnKLxI8y5aVvIi7FSOdo+Fn8WKOjDEknVj8ZciPmR3a6BWH6MPxbOwdIjmiNVUu2sJ2zX5oN+dqyIHC59Z0x2jjeQpS49e4OK5vA3vGifon7+0bdFojhWbV2Ec5bmyEn1Z+xaiBHFKuWTm9/Wcz9Vb9k6vx3x4ymK3aomRk2Olu3rY4/IWUR2R4sx2RneYJa+5Ow8vCmxLod5tYy3Y2x/q6audlwO+7eOG63nWGw7tnP8MaZip/pE/VMxINdWa06M1nxhRM4isjv6mFIWhxsDbw5L3yByNyHOz3a7z7rUeNb5R9iXGx9y2Jdc5kD+PAZu230+4lh7YawtIiJr0mJMFsMbnb2Z7lrNvLmbcW78nAXBEueD5zqVE+pZdol5pUTtS+eI+WzZV6VzJyLHQYsxGQ43EN5E9ulGEt3ga292uX5LHSPiRjlHbH6pcahnQTvLaKn5W9k4eMS+xXZfP9qo49mVXZwTERlLizEZBjcB3gjWuhlE89qceFPlNvvb+locA37blhL0aZnX4hx+fCke2llq82xh46ZyybWzjnEiHJtqz+HcLDV65pkD86XOnYgcF32BX46SvZFFNzXW+UeaO75FaWxqfuidMzLnGFrU5u772fx8rlHuuf69EMeqjdk6f6l/qn3UcYrIbmkxJkeJNyV/c8I+1NSlnho1MUs4BmrG5fI5NqXzmToXvt7uM2bJUuc4lbPHPFPHR6n2pfIXkWVpMSYiIiKyIn1nTERERGRFWoyJiIiIrEiLMREREZEVaTEmIiIisiItxkQGq/3NPUDf1jKCjeNjRnOU5h2V177InYPaYz22c7Lvcj+zQ5TLXdfW8dFiTGQgvEjiF5RbXizRv7a0Qh62EGJx32636BnTYun4IyDHVKlpl+XgHPde2yK7pj9tITIIX/zJ70d6bhS9T9nafKI+Ub2tq4ndqjUm+sOIPEYczxLnRNKi8+3reI20wPjan6Xtx7lqxkVyc9bmI4dDizGRAVIvjqUXzZp2GPE0tXMxborth22fR2k8zM3Z5tuidxyVjs3HjubL5ZBq8/PWHENuHvAxIZeXt+u+c5TORQ8bsyZ+1Kc3r9y42ly8njwiPnYUN5rfGpXLsdBiTGSm0gtjrt22RS9eI56eNq6dK9qGqM0+gu0PPsYIUUzOb/XMm8u3p431zM/2sWNK461UX4rmskbMtcu+tTC2Vc9cLcdDvcfVOlepf2psLmat0tw1RuRxbPSdMZEZal5U0I5+Jehny0hRTOTEvLhdm+cuYB6bFwqPg2U0ztGKY/xYHy+KnZoTdWjzUBfVnxU4L1EpteX485n6mewaf9YsEbbtIt/UPKhL5eftKtdDo8WYSAf/Asj9qABfrLgfsWPYL6obBTkxf25zP6XUPoc/Vh5vKje09+STGleKl2tnroA+2I/62369EJMlJZcr6m0e+9B3n5TyTsmNyynNZ4uFcRxr20rx0C77R4sxkQ7+BZD7rPP74Pcjfpzfb8UXXr5wt+qdt4c9VpaU3A2nx5x4qbGss+cddf7nkJp39DEeG38evVJ75JDOOfLcda66VpejxZjIHsGLGku03yP1oj13Hj/G7y8F8Xtf+FNjS/FS43w99lHsNtpZB34/wnHSr+Y8e73nvPfndQw/55Zj0HWdpsWYSCe8sESl1JaCFylbUnUtUmN8TLvPuhLf3+8vAeewN/6csSk+Ho/fFtZbfp94naTaZeMYztGhH4Ou1bG0GBPphBehqJTaInxhsyVXf1bgnNljzp3DHMTY9djWnxXn6c1TPgrnsvRzmHNtQM/4uXOuredaPfRjXpoWYyIz4UUmp9ROfHGzL3L2kdtzIR9bojrWHwMcS++5K42158uXmnbC/qifLyCWn4P8XPvQt8WcsaP15LJ0/q3nHXWp/pGl8z+rtBgTmSn34pdT86LGuD3xUzCnLVEd6w8ZzlnNOU6pGWvPly817TAnx2PRcn23nqtc/95zj3GtY3vGEMfmlNpH6M1fyvRHX0UGsC9SqW0v6odHK2pPxStJja2JWeozJ6+SltjoS735MMbc46nN2+YcycUozRHFTvVfu2/pWEpax/fMx2OpHWePvXcu8GOj3H2dHU+tOXhRTCsVP8pX7qfFmEiH0otSDp5y0Qtn6anIOVufsqVxtXP7fEta80ypyW+E0nlqtau8j4nO2f3Prdy5sP1I19vh0mJMREREZEX6zpiIiIjIirQYExEREVmRFmMiIiIiK9JiTOTIRV/07WVj+bjRPKW5R+Ymh6HmmmCx7H7Ntsgh0WJMZCG8MdTcIHZ5E8FcqUKpevy+D/ftdoueMXJ8eG35guuKxYquN/YXOXRajIkcKd7c/La90XHb39BS9WDruK2botSw1wkeWex+xF6/ucfUeJF9p8WYyELsTWYN9uZmt+fADS8qbKPSNh79tq2T5d25enK+r97Z7u2e/fnbazO6Bnj9+mvY1/EasmWEUXHA5zcythwuLcZEOkQvqKmyj5CXv7F5qfztDZDbuVhoYyzbn2OiulanCwvMkVhcvHvzgU37Azend7d1h+aDYzDlgZv2aN6dbj6QPgd5c8bWQb4Wftaosz9zv+/Zdo63UMfC/bn8HHMwf19GziGHSYsxkQ7RC2pUatgbzCiIyRLt14qOozfu6GMM3Xpl+uhy4s703PW708WLF7f7B+zijene9mfy/r0b03T9gluQHRYch72WeI3464nXmL+GbH/fNhfnFNkFLcZEjhBuTCx+39+4eNOxdTmMY7dLY0vtQ1y5Md24eGt6yi9O7rwy3TpZxDx+ebt/LM5fmx6/Mk13f3+PFdO1t05+Fs8/vN1vMWdsWe76Qr1vZx1h37cvjXOOmqvmHMjZpcWYyB5a8oXZ3xCiGw7nx2NPLqmbzrL+a3rk8sXp7u1X7/so8s4rt6aLlx+ZLmz3P7T9aG57jOfOXXXvquXaN21X79yZrn7Q/sB0/zowPf70Y1X3kenpx5AzP0a13wOL5jipvC8P6/7vkNUcX73c9YDYtp3ni9uer+P4qK/IodBiTGRFvJF4I24uufFoi4qFHKLcbN/U2Bw/xu/Pcf6Ry9PFu7enV7loePfm9NSti9PlR85vKwiLjQvT9f957YPjfO3KrenSBwuVUvvGrUtPTf99j+13p+v/y8XPR8ffu/G76dJ2cfTwo3hLy+R5Uvvq7buni0afadLpsU3TlUfjd7OiOW6eDLh440dT7ftf6eObx//M7T7PFwrZ9mjfQ70dL7LvtBgTOQOim5e96fkbV+pG5vvbfdaV+P5+f5bzj0yXL96dbm9XIO++enu6e+Xx6Zpf4dx5brp+98r0mvlY7uHnX5uuTLemV7DaKrVvXXntrQ9ibxY/v59OPzR899Xp9t2L040ffTj+/LXHpytcHD38o+mGyZP9P7podO5eny7wZ3nh99PjJ+cs+cli7xxG8vhmsj9z+7PnI9l6v233+Wivb5FDosWYyEpw4+CNJDLy5oJYLMft/HTt8Ssna5bnpjvbd5tS7xwt7+50/cKHi+Bz5y6dLOXuTpuveJ2/7yPV00XjxcsT1kn+tybv+wXHD77Af+/0+3F8py2WnmNf4PgiUX2qr8gx0GJMZI/wBsyyT6LcfB3rV/Xwo5t3sK5u3t1abS02XZxubD/is4XvZG3eKbs+PXdnu2h8/NrpR5Tnr70V9r/fyaLz/25MF0/Hb6sCH35se/8c+w7HHV1Lth6P2LfY7uuXhPmiXL3UMcGuc5b9o8WYSAe+AJdKxLbZvih4QfaFfXvkxtp5a+bweUV1rF/XwxM+Ubt16/QLVfH3o7YLtkvmbac7Vy+d/tbl6SeLpfaS7cel13MrJeZ56ULfonH725S37Oem3mmfu9Pt556bbq+6MP0oXHO56wVt9rpkX19vMWbN9SyyT7QYE+mAF/yaEon6sYzCmxJjYt/eoOycthyL0+834Z2p5Mrp4en591+brty69MG5ufS7G9O9t/jOUam9BH8q4t5043cfjt+U+38BYJPnidSiseB0/K2nsr/liD53TxamdzvnWALORc/1xvPI6xXbZGP6tiUxlxrMy5fa8XK8zp1cBLoKRBb0299O09//vt058c470/TPf253tv70p2l6773tzhb2//jH7c4ikMRJMs6DDz44ffnL0/TMM0+e7j/xxBOnj/D5z0/Tpz612X7ooYemN95447TvJz6xqfP8jQb7JWfqJendm9MDF25Pl+99+EX5Y5ZbeJTaoHVsLuaxwGsEnpdy2LQYE5kBiywstv7yl0352982L46sP4u++MVp+s//3O6cwI3ik5/c7pzAYo43DyzisJg7q/Bl/Qu3L5ffccPFhBPLbVhzn9tSDf8Awz/E8Prg/+FVi/8YwviXXpqmX/96E/dnP5um69e3neQgaTEm0gCLLLwAvv765rH0ovrZz24Kfe1r2w0D9zW7eAH7DtTSUjeH1Dtz//rX5qZivfnmdmMGuzDD9pe+tNmG6N233Dtyh2Hzt8huX743vVV6W+yhhzZ3XPjhDzePa+6/8cZmW5LwjzM8f37zm83zwz9nRsD1/+CD0/T001ofHzotxkQK8EYA/xXKNwkIL4Aon/nMhwsvLKzO+gsjzpP9aNYv+P76183NCviu4ki5hRraPv7x7Y6ziwVe1xw4md/+9mb75Zc3j2vu+3897ED08X4L/w+jOez1bK9fLLxS74rjH1dYOH3uc9uKE9E/xFL/CPJwHX3zm9sdOXhajIlk4Abwla9sd07gBRUvgN/4xuZxhXvSUUvd5P7xj/gGd6gfB+NGihsz3v2z11B2Ic/VLQesvd+oZzGFawH/EHrllW3FAcHPF6cK74bjtULf65IcLcbkoMz9om7reNx/btzYvKiOfkHt/XJxbpxta43fm0+kNsecVL/a8fjZcaHGXzYgfn/HevLJJ+/7ZYUa0S9e0Jtvvnn6yxCef5ewRvQOCva/8IXtziD2Hcuc6PwtCe8kYgHr2Z8xffrT03Q+86lvNKaF/84jP05n/S6/YrCWka8VPUbMv/YxeFqMyUHAE8ezl27NEyvXZ40npp0zOj7L59YyltC/tm+k5fzY/LxcG0Q52v6l8V5t/9a4NVIxsSDDYgYfa0WLnxHfwVuTXbDMgTjf+tY0Pfpo/NHuz38+TdeuTdNXvzpNX/86FtSbMX/4Q/cbeFLBXtfYJn+t2zaw7bm2ktTzqkVNDJ+jNXd+T4sxmY0X7C4uJf8ESj1Zlugzmj+WUXrjjswnF6t2Ht8P+5FcrGiuVJycmnxTao+3xH5sa9Uu3EZ8Z2qf3vXBdzgf3v7hNLxrfefONH3ve9P04oubPPEm53e/u2mXfqXnS++1bZ8Xo56nhFi940vHE+U6ghZjMgwv/tGXVO5JxbnsE8Q/WaInT64/pepHGB0b8XLsXNHcuXx6cu2Nh7YUjrHjS7mV2q2WvuBzTY1tjSt1fvWraXrssWn62Mem6d//nqa3394swvB7Blyg/uQnm980lHFqr2f//CCOtXGi7dp5vNpxPfF7c6qhv8Avw+AiRcEFizIK43Kbj9w+S3huo/PLc+KLhzqOZyzbz8b2bUvhnDZn+9iTQy53tPmSq/dQz7xYUn1zbTLfI49sHvGuGD7KxFcDX3hhs43ve6LIGLzua9jnhi3QEmckzNv7XFw6Zy3GZDg+6eZc+J5/IjD23Pg+7ii53ObkzHMb4Zy+RBjDx0J/W1czV4rtk+rHNjtPtM8yCuL7kqu3fH6EupE5Sh38csMPfrD5CPcXv9jU4eNJfEyJXzTAn0XTgmw+Xtstz0X2rRmT6mPHl0oO2vmcLvX1OHZJWozJYuyF33rxW/aJwG1b5sRm3DXx/JRKiT8vLBEbD304h+9fM2+KzSGKy/lsm83BtrPMyUeO149/vHl89tnNI+AjSnx0iUVZ8Eut0qD0XMQ2i+XHAGNZUT/76EupvqSmD/GY7DGyjKTFmCyOT5TeC9iPjeKwj2X3OYbFi+rm4DF7mMfXsy/r7b4tJfb4bPFQF8VjnR2DuijGXKlj4nyc025TlJPfT2G8qNS0Q5Q3oE+qTZaFX0zAl/jxJ0Ps3yTDn8P46U/1R5jnyF3XfG6gncViOwv5elv2CfOxx2fLyHy1GJPF8UnGC7iHHdsTh2NSY1G3by8EKTyXNl97bFEhjiXsMw630c468PvAuDbWKDbu6DkYzxe28TEqOTxvsp6rVzePzz+/eZQx/HVtXycgd92jzRZbZ7dtXcS//sxVE4/HmMsLbaNy02JMFoOLtOaCbsW43GZs+8j2fZM7D/ZYUvzxYr+2cIyFfV9Yb/n9XbG549Hnh0e297JxI7n4aCuNl93AO2P4sxv4kxc1/52QtOO1vsT13vo84nPPlhzEZr/SPDV9RtNiTIazF/yIC5rxUIBxOUekZ94RuY7GYyafI/ZTxbeX+LnWwJ8zc2Hu2E8dQ82xpfi4nIty87JtzvwyDn578vvf32wf4n+ftO9yz4UUjLHF8s+1Vnzu2VLS0s+K8h9NizEZhhds7QVfi/F83NIcpfYljXry4hhsHMatKb6/3/elpn1p/BmzkN2ORO2oS+Vdc0xoT82ba/Na+so8/E+45/yH4lKv5rpGn1K/0nNttJ7nL4rPJRUH9b5viRZjMhsvPF6wS/AXds++LSXos9SxRFLz+Vx5jlmiOhbf5vd9qWnvUXPObbvv27qfg74ouWNCPftEcm2yH27ePMz/QP6sKT3XiP1GmPP8tXmk8mH81py1GJPZeOHtkr/Qc/vMz5clzZkDebMwjj02K9e2Nn8MvfwxlvatqC+Khz4swHF2rGX7+2JhP5pP5ov+r0r8H5b4Mxb4z8D1Rf6x7HMiVVpwTO65xnYoPSdLOLb1+eiPGxinNVaO/jsk2XupJ5CvL+2XoD8t/bSwudl5IZq75Vh6j6NljpTauf0xA/qncvD1pX3PtmPbK42FXJ9IKSeZBx9FPvPM5nti9v/cxH+F9NBDm/8o/OWX9TfG1uSfa3g+5J5Pti33/PFxvbWfd7ljTNFiTEREjgYWafgPxLEow0Ltl7/cNojsMX1MKSIiRwMfX/JvjuHPXPC/SBLZZ3pnTEREjgreHXvssWl68cXNPt4d45+9ENlHemdMRESOCt4de+GFaXr66c0+/hNxkX2mxZiIiBwl/EV+kUOgxZiIiBwl/vmLl17Su2Oy37QYExGRo8S/O4b/q/LZZ7eVIntIizERETlKeGfsiSc22/ovkmSfaTEmIiJH7513Nu+Qiewj/WkLERE5WnhHDH+RH4sxfKH/z3+O/yslkTXpnTERETlaWHi9/fbmu2Pvvbf5y/wi+0aLMREROXrf+c7m8fXXN48i+0SLMREROXr4j8NBX+SX/TNN/w8h/YGk1jhC1AAAAABJRU5ErkJggg=="/>
          <p:cNvSpPr>
            <a:spLocks noChangeAspect="1" noChangeArrowheads="1"/>
          </p:cNvSpPr>
          <p:nvPr/>
        </p:nvSpPr>
        <p:spPr bwMode="auto">
          <a:xfrm>
            <a:off x="37465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0"/>
          <p:cNvSpPr txBox="1"/>
          <p:nvPr/>
        </p:nvSpPr>
        <p:spPr>
          <a:xfrm>
            <a:off x="2471541" y="3843372"/>
            <a:ext cx="1308371" cy="369332"/>
          </a:xfrm>
          <a:prstGeom prst="rect">
            <a:avLst/>
          </a:prstGeom>
          <a:solidFill>
            <a:schemeClr val="bg1"/>
          </a:solidFill>
        </p:spPr>
        <p:txBody>
          <a:bodyPr wrap="none" rtlCol="0">
            <a:spAutoFit/>
          </a:bodyPr>
          <a:lstStyle/>
          <a:p>
            <a:r>
              <a:rPr kumimoji="1" lang="ja-JP" altLang="en-US" dirty="0"/>
              <a:t>［ゴムの例］</a:t>
            </a:r>
          </a:p>
        </p:txBody>
      </p:sp>
      <p:pic>
        <p:nvPicPr>
          <p:cNvPr id="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409" y="4038972"/>
            <a:ext cx="1258452" cy="242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5076056" y="2715394"/>
            <a:ext cx="3813150" cy="67951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体積弾性率</a:t>
            </a:r>
            <a:r>
              <a:rPr kumimoji="1" lang="en-US" altLang="ja-JP" dirty="0">
                <a:solidFill>
                  <a:schemeClr val="tx1"/>
                </a:solidFill>
              </a:rPr>
              <a:t>K</a:t>
            </a:r>
            <a:r>
              <a:rPr lang="en-US" altLang="ja-JP" dirty="0">
                <a:solidFill>
                  <a:schemeClr val="tx1"/>
                </a:solidFill>
              </a:rPr>
              <a:t>=</a:t>
            </a:r>
            <a:r>
              <a:rPr lang="ja-JP" altLang="en-US" dirty="0">
                <a:solidFill>
                  <a:schemeClr val="tx1"/>
                </a:solidFill>
              </a:rPr>
              <a:t>２／</a:t>
            </a:r>
            <a:r>
              <a:rPr lang="en-US" altLang="ja-JP" dirty="0">
                <a:solidFill>
                  <a:schemeClr val="tx1"/>
                </a:solidFill>
              </a:rPr>
              <a:t>D1</a:t>
            </a:r>
            <a:r>
              <a:rPr lang="ja-JP" altLang="en-US" dirty="0">
                <a:solidFill>
                  <a:schemeClr val="tx1"/>
                </a:solidFill>
              </a:rPr>
              <a:t>　として、</a:t>
            </a:r>
            <a:r>
              <a:rPr lang="en-US" altLang="ja-JP" dirty="0">
                <a:solidFill>
                  <a:schemeClr val="tx1"/>
                </a:solidFill>
              </a:rPr>
              <a:t>D1</a:t>
            </a:r>
            <a:r>
              <a:rPr lang="ja-JP" altLang="en-US" dirty="0">
                <a:solidFill>
                  <a:schemeClr val="tx1"/>
                </a:solidFill>
              </a:rPr>
              <a:t>入力</a:t>
            </a:r>
            <a:endParaRPr lang="en-US" altLang="ja-JP" dirty="0">
              <a:solidFill>
                <a:schemeClr val="tx1"/>
              </a:solidFill>
            </a:endParaRPr>
          </a:p>
          <a:p>
            <a:pPr algn="ctr"/>
            <a:r>
              <a:rPr kumimoji="1" lang="ja-JP" altLang="en-US" dirty="0">
                <a:solidFill>
                  <a:schemeClr val="tx1"/>
                </a:solidFill>
              </a:rPr>
              <a:t>文献一般値　</a:t>
            </a:r>
            <a:r>
              <a:rPr kumimoji="1" lang="en-US" altLang="ja-JP" dirty="0">
                <a:solidFill>
                  <a:srgbClr val="0000FF"/>
                </a:solidFill>
              </a:rPr>
              <a:t>D1</a:t>
            </a:r>
            <a:r>
              <a:rPr kumimoji="1" lang="ja-JP" altLang="en-US" dirty="0">
                <a:solidFill>
                  <a:srgbClr val="0000FF"/>
                </a:solidFill>
              </a:rPr>
              <a:t>≒０．０００５</a:t>
            </a:r>
            <a:r>
              <a:rPr kumimoji="1" lang="ja-JP" altLang="en-US" sz="1200" dirty="0">
                <a:solidFill>
                  <a:srgbClr val="0000FF"/>
                </a:solidFill>
              </a:rPr>
              <a:t>（修正）</a:t>
            </a:r>
            <a:endParaRPr kumimoji="1" lang="ja-JP" altLang="en-US" dirty="0">
              <a:solidFill>
                <a:srgbClr val="0000FF"/>
              </a:solidFill>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995" y="4038972"/>
            <a:ext cx="1372649" cy="278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角丸四角形 28"/>
          <p:cNvSpPr/>
          <p:nvPr/>
        </p:nvSpPr>
        <p:spPr>
          <a:xfrm>
            <a:off x="31304" y="5483889"/>
            <a:ext cx="2834554" cy="1165393"/>
          </a:xfrm>
          <a:prstGeom prst="roundRect">
            <a:avLst>
              <a:gd name="adj" fmla="val 7008"/>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t>
            </a:r>
            <a:r>
              <a:rPr kumimoji="1" lang="ja-JP" altLang="en-US" b="1" dirty="0">
                <a:solidFill>
                  <a:schemeClr val="tx1"/>
                </a:solidFill>
              </a:rPr>
              <a:t>　金属の熱膨張係数は</a:t>
            </a:r>
            <a:endParaRPr kumimoji="1" lang="en-US" altLang="ja-JP" b="1" dirty="0">
              <a:solidFill>
                <a:schemeClr val="tx1"/>
              </a:solidFill>
            </a:endParaRPr>
          </a:p>
          <a:p>
            <a:pPr algn="ctr"/>
            <a:r>
              <a:rPr kumimoji="1" lang="ja-JP" altLang="en-US" b="1" dirty="0">
                <a:solidFill>
                  <a:schemeClr val="tx1"/>
                </a:solidFill>
              </a:rPr>
              <a:t>加工法確認して調整する。</a:t>
            </a:r>
          </a:p>
        </p:txBody>
      </p:sp>
    </p:spTree>
    <p:extLst>
      <p:ext uri="{BB962C8B-B14F-4D97-AF65-F5344CB8AC3E}">
        <p14:creationId xmlns:p14="http://schemas.microsoft.com/office/powerpoint/2010/main" val="2268154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3491881" y="2821578"/>
            <a:ext cx="5328592" cy="3826871"/>
          </a:xfrm>
          <a:prstGeom prst="roundRect">
            <a:avLst>
              <a:gd name="adj" fmla="val 7008"/>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endParaRPr>
          </a:p>
        </p:txBody>
      </p:sp>
      <p:sp>
        <p:nvSpPr>
          <p:cNvPr id="3" name="テキスト ボックス 2"/>
          <p:cNvSpPr txBox="1"/>
          <p:nvPr/>
        </p:nvSpPr>
        <p:spPr>
          <a:xfrm>
            <a:off x="107504" y="214199"/>
            <a:ext cx="8712968" cy="1092607"/>
          </a:xfrm>
          <a:prstGeom prst="rect">
            <a:avLst/>
          </a:prstGeom>
          <a:noFill/>
        </p:spPr>
        <p:txBody>
          <a:bodyPr wrap="square" rtlCol="0">
            <a:spAutoFit/>
          </a:bodyPr>
          <a:lstStyle/>
          <a:p>
            <a:r>
              <a:rPr lang="ja-JP" altLang="en-US" dirty="0"/>
              <a:t>３</a:t>
            </a:r>
            <a:r>
              <a:rPr kumimoji="1" lang="ja-JP" altLang="en-US" dirty="0"/>
              <a:t>）材料定義２</a:t>
            </a:r>
            <a:endParaRPr kumimoji="1" lang="en-US" altLang="ja-JP" dirty="0"/>
          </a:p>
          <a:p>
            <a:r>
              <a:rPr lang="ja-JP" altLang="en-US" sz="1100" dirty="0"/>
              <a:t>　　</a:t>
            </a:r>
            <a:endParaRPr lang="en-US" altLang="ja-JP" sz="1100" dirty="0"/>
          </a:p>
          <a:p>
            <a:r>
              <a:rPr kumimoji="1" lang="ja-JP" altLang="en-US" dirty="0"/>
              <a:t>　　モジュール：特性　＞熱</a:t>
            </a:r>
            <a:r>
              <a:rPr lang="ja-JP" altLang="en-US" dirty="0"/>
              <a:t>的　：伝導率・比熱（表２）　設定する。</a:t>
            </a:r>
            <a:endParaRPr kumimoji="1" lang="en-US" altLang="ja-JP" dirty="0"/>
          </a:p>
          <a:p>
            <a:r>
              <a:rPr lang="ja-JP" altLang="en-US" dirty="0"/>
              <a:t>　　　　　　　　　　　　　　　　　　　　　　　</a:t>
            </a:r>
            <a:endParaRPr kumimoji="1" lang="ja-JP" altLang="en-US" dirty="0"/>
          </a:p>
        </p:txBody>
      </p:sp>
      <p:sp>
        <p:nvSpPr>
          <p:cNvPr id="16" name="テキスト ボックス 15"/>
          <p:cNvSpPr txBox="1"/>
          <p:nvPr/>
        </p:nvSpPr>
        <p:spPr>
          <a:xfrm>
            <a:off x="5318524" y="1052736"/>
            <a:ext cx="3600400" cy="1323439"/>
          </a:xfrm>
          <a:prstGeom prst="rect">
            <a:avLst/>
          </a:prstGeom>
          <a:noFill/>
        </p:spPr>
        <p:txBody>
          <a:bodyPr wrap="square" rtlCol="0">
            <a:spAutoFit/>
          </a:bodyPr>
          <a:lstStyle/>
          <a:p>
            <a:r>
              <a:rPr kumimoji="1" lang="ja-JP" altLang="en-US" sz="1600" dirty="0"/>
              <a:t>表２　熱的設定・・・大きめの値</a:t>
            </a:r>
            <a:endParaRPr kumimoji="1" lang="en-US" altLang="ja-JP" sz="1600" dirty="0"/>
          </a:p>
          <a:p>
            <a:r>
              <a:rPr lang="ja-JP" altLang="en-US" sz="1600" dirty="0"/>
              <a:t>　　　　　　　　　　　　　　　　　約１００倍</a:t>
            </a:r>
            <a:endParaRPr kumimoji="1" lang="en-US" altLang="ja-JP" sz="1600" dirty="0"/>
          </a:p>
          <a:p>
            <a:r>
              <a:rPr lang="ja-JP" altLang="en-US" sz="1600" u="sng" dirty="0"/>
              <a:t>　　領域　　　　　金属　　　　ゴム　　</a:t>
            </a:r>
            <a:r>
              <a:rPr lang="ja-JP" altLang="en-US" sz="1600" dirty="0"/>
              <a:t>　　</a:t>
            </a:r>
            <a:endParaRPr lang="en-US" altLang="ja-JP" sz="1600" dirty="0"/>
          </a:p>
          <a:p>
            <a:r>
              <a:rPr kumimoji="1" lang="ja-JP" altLang="en-US" sz="1600" dirty="0"/>
              <a:t>熱伝導率　　　２Ｅ－３　　　５Ｅ－５</a:t>
            </a:r>
            <a:endParaRPr kumimoji="1" lang="en-US" altLang="ja-JP" sz="1600" dirty="0"/>
          </a:p>
          <a:p>
            <a:r>
              <a:rPr lang="ja-JP" altLang="en-US" sz="1600" dirty="0"/>
              <a:t>比熱　　　　　　　９８０　　　　３３００</a:t>
            </a:r>
            <a:endParaRPr kumimoji="1" lang="ja-JP" altLang="en-US" sz="1600" dirty="0"/>
          </a:p>
        </p:txBody>
      </p:sp>
      <p:sp>
        <p:nvSpPr>
          <p:cNvPr id="6" name="AutoShape 2" descr="data:image/png;base64,iVBORw0KGgoAAAANSUhEUgAAAmMAAACMCAYAAAAwRa4DAAAAAXNSR0IArs4c6QAAAARnQU1BAACxjwv8YQUAAAAJcEhZcwAADsMAAA7DAcdvqGQAACC9SURBVHhe7d09rFxXtQfw4yckKF8HBRIU9gM9PQk6wEEiEQXEKQiNgeqRxqazKRAUkUKkSEmUApuKuIFXJXGTNIlJlVDESUmB+JAjAV3ooAMJKe/+78w/WV5Z+/PsM2dm7v8nbc05+2Ptdc49M2d7Zu71ufdPTCIiIiKyiv/YPoqIiIjICrQYExEREVmRFmMiIiIiK+pejJ07d267lTeiX02M2nmgpS+lxvTEEhEREaHuxRi+97/mQmQXc2MOFr+fqhcRERFpMfu3KbEAyYUotZPvZ/e5XdOHsN/Lxon4uURERER6JRdjfjGTWnykFibRYgj9ahZJjMfYHJOah31su9+vFcWp1TOfiIiInG3hYixayOQWN71t1twYvk/tvF7PXCIiIiK9PrIYyy00Um09Yyz0AduPdR77+Lip/VScCPu3jvNsHiIiIiI5iy7G7IImFRPYb868qT6Rlr4iIiIiS/rIb1O2LojmKsVFewrG5drnQuyoELdtnYiIiEiLqj9tgcXGnIXYiEVTarzNC32ifr1zIzaL3fdQN/f4RERE5GzK/mkLLjAyXU6hn+/DOv9o2bo5Mci3kR9nx1g1fWqk8hARERHxsn/aonZREfVlXSqOr2+JgX1ifTSeovGpvinRmJ44IiIiIlb4MWXLImPUwsbL9UE9SwnijIJYNh7m5/7IeUREROTs+MhiDIuKmkVOSSrGqPgt7KKpFvrbAojjc2ds1rOviIiISI3kO2OpYmHfL05Kavu3xo3Y/PAYHUMK+tsSYTzGFhEREWmV/QJ/DhchJaV+dhGT6lczl++TG2PnjPg4xHrW+fipehEREZGU7sWYiIiIiMxX9XfGRERERGQZWoyJiIiIrEiLMREREZEVaTEmIiIisiItxkRERERWpMWYiIiIyIq0GBMRERFZkRZjIiIiIivSYkxERERkRVqMiYiIiKxIizERERGRFWkxJiIiIrIiLcZEREREVqTFmIiIiMiKtBgTERERWdFBL8bOnTt33+Oxyx1n6RzMbZeNfT5PI3LriTF33pFz9uYy9xiW4vOqzTPXryZG6/gReUFtnJF2NeexzSNj6Z2xM0xP2jY4X++///52735os+WsWvIc+Nh2P1U/ko3ryxIQN3W9jVZzDEseZ60181xCKlfU+0JRGwvgmuG2HI5zJz+4xZ/ttRdGlIq9wA4Nch+RN+P4eLnz6ueNcrF1UfsczG1kzDVF59oe25Ln0oryqOXzbYXxpXGp4x6Vd6TmfPfOP2LuHqm4tfP5fnaf2zV9rNQ4iOoipbGlODXzpPqgvlVprlo+J5+Lnyfq39onGiP7ayeLMa/nIjmEC2upJwPj5OKl2uxYYB/u56TmauHnPVT+/Ob2ue37jJCL2dI2KrfaOL3zRXnXapmvJ7/eY6pRc9xorzkfjMOYHBPlbvv49mguGy/FxmNfxi6NBduX21Qzd0kUt0ZuXGtePlZpH3rGyP46mI8pcxcVLrpjx2PEY+/x4hxyPLZtYbuvm4ux5uS9T6Jj4PlcC3PieaaW8+371oxFn10fN68nW3L1Oci/5RxZSx57FNseU7Tti22j1LaVqmdObLfbENXbdgv1PPfsz8J2X5fi+7K/3bY4ry25+pRSu83H5mK3raguB/OXxqC9lKfsj719Z4wXUU16NfF2wefRklfqeG0Mv12CvhzjH71U/WjMexdzjZQ6j9F54zFC73EyRmq8nTeVQ6m9RWm8b/eYQ8u87N86zotyY1xuQ9QvYscuIRe/Zu7oeFjnsY+Pm9tv2S49eql6yLVZtf2opT/6Wqlj6MV4UQy0sd7OG9UR2qJ62T97/zFlqW+qnReol4o14qL1MVpiMl/f38aoiZfKoTS2JvZImA92OWeL1Hmkpc9X6fzY+f02+HE+39Z9K2qzddimVAwrN9dS/Jy1Odhj80YdQyoXO3duLvZL9cnFZ32qD0Rtvo77qceUXHtpLNX2o9b+1DIu6psb79t2kaOsa/HFGC6GVi0ptVxspb6tufpYPn5LbjVq4qX6lMaOzrUW5oUl5+YcPZiXPT82HupS8Zc6JpsL+HzI55xqAxuDbDv5cWTHR+05qZhelCNwLOPUxPN9asdAql9NjBqpOJwfSjmUYvSOh6jN1qW2IRcXcu2lsRT1Q12v0fnY/VSM0pgUHysVX/bPwXyBP9IaZ+kL08cfOR9iEWLa/ZRSLrkYo/JO4dxLzzOCP088/7nz6/eXYPOK5srlMCo/5oBYtTF9v55cojG2rhTT94Xa/jm1/XJSMWyeuT6ldoraKdfPt/m57H6ujWw8rzQ2UtsP2LdlDJXGoB1sn2hMTZ3dj/pDbWzZTwf7d8YO+SJD7rXQ1x6rfYyKbStJjeP+EuzxLDnPSMxzH/Ll+bPnEMXWs9SIxvmSgjbOP5efE8WK2nJ1ftuz56yUf02fpY3I07bjEfse6liPPuzPet+GffYBv1+DsTjO7y+llCuPtRXGMTbj2zpifNSx3WKdr5fjdJCLMVycuSfRMbFP6MihPFH5olI6nkOFY+LPYsnrk+fPx7f1tpTYfnacrYuMPkY7L4sVtdXUsT5Saiffh9fymqKcao7FYn8eD2NEcVjv26K+u2bzR6nBYyVs27G+vQXGcSxzStWRbQfu22Ixhi1y2A5uMYaLzl+Y+6A2r1S/3icUYvWM2xUeF/Lcx5/bvuq5HuZcB/464s+sRU3/OTl6iGXj2WNomQd9a4+Vfe1clIqDet83J4qdk5rXyvVBPcscNXmMxjn9MaTOH+pTbTTyOHxOjG3jl/LxOD4q1sjjkOUdzGLMXsg57BcV375rmHOJJ8c+PuF4jpHbMb0g5I4FbUv9jK3Wa9f3T+XI/Jc+Bs7TgnmxAOL4PBmb9eybYvu24lyQmofxbd8eqRzn5D9SlMfo3FrOoe+LbeaTyoljUu09OG80t62PoI3sNpT25fCs8gV+SF08/mKlldKsgjyj/FjP45h7DKl5rFIuKTWxz6ro3Pg67APqlj6Xqfi19VE/1AHr/X6EfVKiOXwelJsn4mOBzZntUT+wfVtxrJWKY+dP5ZIS9a+NketXE6NlfKpvVF+au6cddVZuPDGOHctxrCvFiXIpieaLRLF9XW4/Gi/7bbXF2LHIXfRog1GnuGYuiPr4sbZ/yqi8D13q3KHOblup+hFqfnYe87DHYuOk8qzpU8PO65WOx46L8mGdj5+q37U5eWCsP/5cHM4FqX6lGJDrU2qjqI8fa/unlHKtFc2Vi83+c+b3c9bE8ueIfH1qPzVe9psWYyIiIiIrOtg/bSEiIiJyDLQYExEREVmRFmMiIiIiK9JiTI4SvsTqsc635frmlPqk2mtie7kxURvreubaBzbvmu2UUp+aGCOMmicXZ1fHIiLjaTEmZwJuVNHvqqTqW0Q3wRFxaXQsln2G4/U5jjwPrex5i8oSWuNG50xEDoN+m1KG4Y1gHy4p5MI8/DZgP9UH/H4kGo/HiI8dieYr5VFqz7F59MaoFR1zas7U+SGMqzlu36cUFxjbi+KU5rdq8vVSY0qxeuYSkXVpMSbD9dysRuHcFvKwOdmblc+1ND7HxyY/n2+H1npCe05urMU4tf1r2bj+WGrmtMcXjfV8n1LsXHskGlMTp3WuXP9SrNa5RGR9+phShsONAAU3BZRd4tx+G+y25ftwP9q2xdePVnvTTZUWPWNKbH4RtqWuEXv8UT+Ot30oFXMOmw8sMUcN5JCbu9QuIvtHizFZDG4KvDGseXPA3NENivXcLmGfmr4RO99cvbEwjmVJc46V+fnx9mc15zwyvt3mfgraU3POzcXLzUVoL+UsIodDizFZHG4cvHns4gbCOexcqXmjnKLxI8y5aVvIi7FSOdo+Fn8WKOjDEknVj8ZciPmR3a6BWH6MPxbOwdIjmiNVUu2sJ2zX5oN+dqyIHC59Z0x2jjeQpS49e4OK5vA3vGifon7+0bdFojhWbV2Ec5bmyEn1Z+xaiBHFKuWTm9/Wcz9Vb9k6vx3x4ymK3aomRk2Olu3rY4/IWUR2R4sx2RneYJa+5Ow8vCmxLod5tYy3Y2x/q6audlwO+7eOG63nWGw7tnP8MaZip/pE/VMxINdWa06M1nxhRM4isjv6mFIWhxsDbw5L3yByNyHOz3a7z7rUeNb5R9iXGx9y2Jdc5kD+PAZu230+4lh7YawtIiJr0mJMFsMbnb2Z7lrNvLmbcW78nAXBEueD5zqVE+pZdol5pUTtS+eI+WzZV6VzJyLHQYsxGQ43EN5E9ulGEt3ga292uX5LHSPiRjlHbH6pcahnQTvLaKn5W9k4eMS+xXZfP9qo49mVXZwTERlLizEZBjcB3gjWuhlE89qceFPlNvvb+locA37blhL0aZnX4hx+fCke2llq82xh46ZyybWzjnEiHJtqz+HcLDV65pkD86XOnYgcF32BX46SvZFFNzXW+UeaO75FaWxqfuidMzLnGFrU5u772fx8rlHuuf69EMeqjdk6f6l/qn3UcYrIbmkxJkeJNyV/c8I+1NSlnho1MUs4BmrG5fI5NqXzmToXvt7uM2bJUuc4lbPHPFPHR6n2pfIXkWVpMSYiIiKyIn1nTERERGRFWoyJiIiIrEiLMREREZEVaTEmIiIisiItxkQGq/3NPUDf1jKCjeNjRnOU5h2V177InYPaYz22c7Lvcj+zQ5TLXdfW8dFiTGQgvEjiF5RbXizRv7a0Qh62EGJx32636BnTYun4IyDHVKlpl+XgHPde2yK7pj9tITIIX/zJ70d6bhS9T9nafKI+Ub2tq4ndqjUm+sOIPEYczxLnRNKi8+3reI20wPjan6Xtx7lqxkVyc9bmI4dDizGRAVIvjqUXzZp2GPE0tXMxborth22fR2k8zM3Z5tuidxyVjs3HjubL5ZBq8/PWHENuHvAxIZeXt+u+c5TORQ8bsyZ+1Kc3r9y42ly8njwiPnYUN5rfGpXLsdBiTGSm0gtjrt22RS9eI56eNq6dK9qGqM0+gu0PPsYIUUzOb/XMm8u3p431zM/2sWNK461UX4rmskbMtcu+tTC2Vc9cLcdDvcfVOlepf2psLmat0tw1RuRxbPSdMZEZal5U0I5+Jehny0hRTOTEvLhdm+cuYB6bFwqPg2U0ztGKY/xYHy+KnZoTdWjzUBfVnxU4L1EpteX485n6mewaf9YsEbbtIt/UPKhL5eftKtdDo8WYSAf/Asj9qABfrLgfsWPYL6obBTkxf25zP6XUPoc/Vh5vKje09+STGleKl2tnroA+2I/62369EJMlJZcr6m0e+9B3n5TyTsmNyynNZ4uFcRxr20rx0C77R4sxkQ7+BZD7rPP74Pcjfpzfb8UXXr5wt+qdt4c9VpaU3A2nx5x4qbGss+cddf7nkJp39DEeG38evVJ75JDOOfLcda66VpejxZjIHsGLGku03yP1oj13Hj/G7y8F8Xtf+FNjS/FS43w99lHsNtpZB34/wnHSr+Y8e73nvPfndQw/55Zj0HWdpsWYSCe8sESl1JaCFylbUnUtUmN8TLvPuhLf3+8vAeewN/6csSk+Ho/fFtZbfp94naTaZeMYztGhH4Ou1bG0GBPphBehqJTaInxhsyVXf1bgnNljzp3DHMTY9djWnxXn6c1TPgrnsvRzmHNtQM/4uXOuredaPfRjXpoWYyIz4UUmp9ROfHGzL3L2kdtzIR9bojrWHwMcS++5K42158uXmnbC/qifLyCWn4P8XPvQt8WcsaP15LJ0/q3nHXWp/pGl8z+rtBgTmSn34pdT86LGuD3xUzCnLVEd6w8ZzlnNOU6pGWvPly817TAnx2PRcn23nqtc/95zj3GtY3vGEMfmlNpH6M1fyvRHX0UGsC9SqW0v6odHK2pPxStJja2JWeozJ6+SltjoS735MMbc46nN2+YcycUozRHFTvVfu2/pWEpax/fMx2OpHWePvXcu8GOj3H2dHU+tOXhRTCsVP8pX7qfFmEiH0otSDp5y0Qtn6anIOVufsqVxtXP7fEta80ypyW+E0nlqtau8j4nO2f3Prdy5sP1I19vh0mJMREREZEX6zpiIiIjIirQYExEREVmRFmMiIiIiK9JiTOTIRV/07WVj+bjRPKW5R+Ymh6HmmmCx7H7Ntsgh0WJMZCG8MdTcIHZ5E8FcqUKpevy+D/ftdoueMXJ8eG35guuKxYquN/YXOXRajIkcKd7c/La90XHb39BS9WDruK2botSw1wkeWex+xF6/ucfUeJF9p8WYyELsTWYN9uZmt+fADS8qbKPSNh79tq2T5d25enK+r97Z7u2e/fnbazO6Bnj9+mvY1/EasmWEUXHA5zcythwuLcZEOkQvqKmyj5CXv7F5qfztDZDbuVhoYyzbn2OiulanCwvMkVhcvHvzgU37Azend7d1h+aDYzDlgZv2aN6dbj6QPgd5c8bWQb4Wftaosz9zv+/Zdo63UMfC/bn8HHMwf19GziGHSYsxkQ7RC2pUatgbzCiIyRLt14qOozfu6GMM3Xpl+uhy4s703PW708WLF7f7B+zijene9mfy/r0b03T9gluQHRYch72WeI3464nXmL+GbH/fNhfnFNkFLcZEjhBuTCx+39+4eNOxdTmMY7dLY0vtQ1y5Md24eGt6yi9O7rwy3TpZxDx+ebt/LM5fmx6/Mk13f3+PFdO1t05+Fs8/vN1vMWdsWe76Qr1vZx1h37cvjXOOmqvmHMjZpcWYyB5a8oXZ3xCiGw7nx2NPLqmbzrL+a3rk8sXp7u1X7/so8s4rt6aLlx+ZLmz3P7T9aG57jOfOXXXvquXaN21X79yZrn7Q/sB0/zowPf70Y1X3kenpx5AzP0a13wOL5jipvC8P6/7vkNUcX73c9YDYtp3ni9uer+P4qK/IodBiTGRFvJF4I24uufFoi4qFHKLcbN/U2Bw/xu/Pcf6Ry9PFu7enV7loePfm9NSti9PlR85vKwiLjQvT9f957YPjfO3KrenSBwuVUvvGrUtPTf99j+13p+v/y8XPR8ffu/G76dJ2cfTwo3hLy+R5Uvvq7buni0afadLpsU3TlUfjd7OiOW6eDLh440dT7ftf6eObx//M7T7PFwrZ9mjfQ70dL7LvtBgTOQOim5e96fkbV+pG5vvbfdaV+P5+f5bzj0yXL96dbm9XIO++enu6e+Xx6Zpf4dx5brp+98r0mvlY7uHnX5uuTLemV7DaKrVvXXntrQ9ibxY/v59OPzR899Xp9t2L040ffTj+/LXHpytcHD38o+mGyZP9P7podO5eny7wZ3nh99PjJ+cs+cli7xxG8vhmsj9z+7PnI9l6v233+Wivb5FDosWYyEpw4+CNJDLy5oJYLMft/HTt8Ssna5bnpjvbd5tS7xwt7+50/cKHi+Bz5y6dLOXuTpuveJ2/7yPV00XjxcsT1kn+tybv+wXHD77Af+/0+3F8py2WnmNf4PgiUX2qr8gx0GJMZI/wBsyyT6LcfB3rV/Xwo5t3sK5u3t1abS02XZxubD/is4XvZG3eKbs+PXdnu2h8/NrpR5Tnr70V9r/fyaLz/25MF0/Hb6sCH35se/8c+w7HHV1Lth6P2LfY7uuXhPmiXL3UMcGuc5b9o8WYSAe+AJdKxLbZvih4QfaFfXvkxtp5a+bweUV1rF/XwxM+Ubt16/QLVfH3o7YLtkvmbac7Vy+d/tbl6SeLpfaS7cel13MrJeZ56ULfonH725S37Oem3mmfu9Pt556bbq+6MP0oXHO56wVt9rpkX19vMWbN9SyyT7QYE+mAF/yaEon6sYzCmxJjYt/eoOycthyL0+834Z2p5Mrp4en591+brty69MG5ufS7G9O9t/jOUam9BH8q4t5043cfjt+U+38BYJPnidSiseB0/K2nsr/liD53TxamdzvnWALORc/1xvPI6xXbZGP6tiUxlxrMy5fa8XK8zp1cBLoKRBb0299O09//vt058c470/TPf253tv70p2l6773tzhb2//jH7c4ikMRJMs6DDz44ffnL0/TMM0+e7j/xxBOnj/D5z0/Tpz612X7ooYemN95447TvJz6xqfP8jQb7JWfqJendm9MDF25Pl+99+EX5Y5ZbeJTaoHVsLuaxwGsEnpdy2LQYE5kBiywstv7yl0352982L46sP4u++MVp+s//3O6cwI3ik5/c7pzAYo43DyzisJg7q/Bl/Qu3L5ffccPFhBPLbVhzn9tSDf8Awz/E8Prg/+FVi/8YwviXXpqmX/96E/dnP5um69e3neQgaTEm0gCLLLwAvv765rH0ovrZz24Kfe1r2w0D9zW7eAH7DtTSUjeH1Dtz//rX5qZivfnmdmMGuzDD9pe+tNmG6N233Dtyh2Hzt8huX743vVV6W+yhhzZ3XPjhDzePa+6/8cZmW5LwjzM8f37zm83zwz9nRsD1/+CD0/T001ofHzotxkQK8EYA/xXKNwkIL4Aon/nMhwsvLKzO+gsjzpP9aNYv+P76183NCviu4ki5hRraPv7x7Y6ziwVe1xw4md/+9mb75Zc3j2vu+3897ED08X4L/w+jOez1bK9fLLxS74rjH1dYOH3uc9uKE9E/xFL/CPJwHX3zm9sdOXhajIlk4Abwla9sd07gBRUvgN/4xuZxhXvSUUvd5P7xj/gGd6gfB+NGihsz3v2z11B2Ic/VLQesvd+oZzGFawH/EHrllW3FAcHPF6cK74bjtULf65IcLcbkoMz9om7reNx/btzYvKiOfkHt/XJxbpxta43fm0+kNsecVL/a8fjZcaHGXzYgfn/HevLJJ+/7ZYUa0S9e0Jtvvnn6yxCef5ewRvQOCva/8IXtziD2Hcuc6PwtCe8kYgHr2Z8xffrT03Q+86lvNKaF/84jP05n/S6/YrCWka8VPUbMv/YxeFqMyUHAE8ezl27NEyvXZ40npp0zOj7L59YyltC/tm+k5fzY/LxcG0Q52v6l8V5t/9a4NVIxsSDDYgYfa0WLnxHfwVuTXbDMgTjf+tY0Pfpo/NHuz38+TdeuTdNXvzpNX/86FtSbMX/4Q/cbeFLBXtfYJn+t2zaw7bm2ktTzqkVNDJ+jNXd+T4sxmY0X7C4uJf8ESj1Zlugzmj+WUXrjjswnF6t2Ht8P+5FcrGiuVJycmnxTao+3xH5sa9Uu3EZ8Z2qf3vXBdzgf3v7hNLxrfefONH3ve9P04oubPPEm53e/u2mXfqXnS++1bZ8Xo56nhFi940vHE+U6ghZjMgwv/tGXVO5JxbnsE8Q/WaInT64/pepHGB0b8XLsXNHcuXx6cu2Nh7YUjrHjS7mV2q2WvuBzTY1tjSt1fvWraXrssWn62Mem6d//nqa3394swvB7Blyg/uQnm980lHFqr2f//CCOtXGi7dp5vNpxPfF7c6qhv8Avw+AiRcEFizIK43Kbj9w+S3huo/PLc+KLhzqOZyzbz8b2bUvhnDZn+9iTQy53tPmSq/dQz7xYUn1zbTLfI49sHvGuGD7KxFcDX3hhs43ve6LIGLzua9jnhi3QEmckzNv7XFw6Zy3GZDg+6eZc+J5/IjD23Pg+7ii53ObkzHMb4Zy+RBjDx0J/W1czV4rtk+rHNjtPtM8yCuL7kqu3fH6EupE5Sh38csMPfrD5CPcXv9jU4eNJfEyJXzTAn0XTgmw+Xtstz0X2rRmT6mPHl0oO2vmcLvX1OHZJWozJYuyF33rxW/aJwG1b5sRm3DXx/JRKiT8vLBEbD304h+9fM2+KzSGKy/lsm83BtrPMyUeO149/vHl89tnNI+AjSnx0iUVZ8Eut0qD0XMQ2i+XHAGNZUT/76EupvqSmD/GY7DGyjKTFmCyOT5TeC9iPjeKwj2X3OYbFi+rm4DF7mMfXsy/r7b4tJfb4bPFQF8VjnR2DuijGXKlj4nyc025TlJPfT2G8qNS0Q5Q3oE+qTZaFX0zAl/jxJ0Ps3yTDn8P46U/1R5jnyF3XfG6gncViOwv5elv2CfOxx2fLyHy1GJPF8UnGC7iHHdsTh2NSY1G3by8EKTyXNl97bFEhjiXsMw630c468PvAuDbWKDbu6DkYzxe28TEqOTxvsp6rVzePzz+/eZQx/HVtXycgd92jzRZbZ7dtXcS//sxVE4/HmMsLbaNy02JMFoOLtOaCbsW43GZs+8j2fZM7D/ZYUvzxYr+2cIyFfV9Yb/n9XbG549Hnh0e297JxI7n4aCuNl93AO2P4sxv4kxc1/52QtOO1vsT13vo84nPPlhzEZr/SPDV9RtNiTIazF/yIC5rxUIBxOUekZ94RuY7GYyafI/ZTxbeX+LnWwJ8zc2Hu2E8dQ82xpfi4nIty87JtzvwyDn578vvf32wf4n+ftO9yz4UUjLHF8s+1Vnzu2VLS0s+K8h9NizEZhhds7QVfi/F83NIcpfYljXry4hhsHMatKb6/3/elpn1p/BmzkN2ORO2oS+Vdc0xoT82ba/Na+so8/E+45/yH4lKv5rpGn1K/0nNttJ7nL4rPJRUH9b5viRZjMhsvPF6wS/AXds++LSXos9SxRFLz+Vx5jlmiOhbf5vd9qWnvUXPObbvv27qfg74ouWNCPftEcm2yH27ePMz/QP6sKT3XiP1GmPP8tXmk8mH81py1GJPZeOHtkr/Qc/vMz5clzZkDebMwjj02K9e2Nn8MvfwxlvatqC+Khz4swHF2rGX7+2JhP5pP5ov+r0r8H5b4Mxb4z8D1Rf6x7HMiVVpwTO65xnYoPSdLOLb1+eiPGxinNVaO/jsk2XupJ5CvL+2XoD8t/bSwudl5IZq75Vh6j6NljpTauf0xA/qncvD1pX3PtmPbK42FXJ9IKSeZBx9FPvPM5nti9v/cxH+F9NBDm/8o/OWX9TfG1uSfa3g+5J5Pti33/PFxvbWfd7ljTNFiTEREjgYWafgPxLEow0Ltl7/cNojsMX1MKSIiRwMfX/JvjuHPXPC/SBLZZ3pnTEREjgreHXvssWl68cXNPt4d45+9ENlHemdMRESOCt4de+GFaXr66c0+/hNxkX2mxZiIiBwl/EV+kUOgxZiIiBwl/vmLl17Su2Oy37QYExGRo8S/O4b/q/LZZ7eVIntIizERETlKeGfsiSc22/ovkmSfaTEmIiJH7513Nu+Qiewj/WkLERE5WnhHDH+RH4sxfKH/z3+O/yslkTXpnTERETlaWHi9/fbmu2Pvvbf5y/wi+0aLMREROXrf+c7m8fXXN48i+0SLMREROXr4j8NBX+SX/TNN/w8h/YGk1jhC1AAAAABJRU5ErkJggg=="/>
          <p:cNvSpPr>
            <a:spLocks noChangeAspect="1" noChangeArrowheads="1"/>
          </p:cNvSpPr>
          <p:nvPr/>
        </p:nvSpPr>
        <p:spPr bwMode="auto">
          <a:xfrm>
            <a:off x="698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data:image/png;base64,iVBORw0KGgoAAAANSUhEUgAAAmMAAACMCAYAAAAwRa4DAAAAAXNSR0IArs4c6QAAAARnQU1BAACxjwv8YQUAAAAJcEhZcwAADsMAAA7DAcdvqGQAACC9SURBVHhe7d09rFxXtQfw4yckKF8HBRIU9gM9PQk6wEEiEQXEKQiNgeqRxqazKRAUkUKkSEmUApuKuIFXJXGTNIlJlVDESUmB+JAjAV3ooAMJKe/+78w/WV5Z+/PsM2dm7v8nbc05+2Ptdc49M2d7Zu71ufdPTCIiIiKyiv/YPoqIiIjICrQYExEREVmRFmMiIiIiK+pejJ07d267lTeiX02M2nmgpS+lxvTEEhEREaHuxRi+97/mQmQXc2MOFr+fqhcRERFpMfu3KbEAyYUotZPvZ/e5XdOHsN/Lxon4uURERER6JRdjfjGTWnykFibRYgj9ahZJjMfYHJOah31su9+vFcWp1TOfiIiInG3hYixayOQWN71t1twYvk/tvF7PXCIiIiK9PrIYyy00Um09Yyz0AduPdR77+Lip/VScCPu3jvNsHiIiIiI5iy7G7IImFRPYb868qT6Rlr4iIiIiS/rIb1O2LojmKsVFewrG5drnQuyoELdtnYiIiEiLqj9tgcXGnIXYiEVTarzNC32ifr1zIzaL3fdQN/f4RERE5GzK/mkLLjAyXU6hn+/DOv9o2bo5Mci3kR9nx1g1fWqk8hARERHxsn/aonZREfVlXSqOr2+JgX1ifTSeovGpvinRmJ44IiIiIlb4MWXLImPUwsbL9UE9SwnijIJYNh7m5/7IeUREROTs+MhiDIuKmkVOSSrGqPgt7KKpFvrbAojjc2ds1rOviIiISI3kO2OpYmHfL05Kavu3xo3Y/PAYHUMK+tsSYTzGFhEREWmV/QJ/DhchJaV+dhGT6lczl++TG2PnjPg4xHrW+fipehEREZGU7sWYiIiIiMxX9XfGRERERGQZWoyJiIiIrEiLMREREZEVaTEmIiIisiItxkRERERWpMWYiIiIyIq0GBMRERFZkRZjIiIiIivSYkxERERkRVqMiYiIiKxIizERERGRFWkxJiIiIrIiLcZEREREVqTFmIiIiMiKtBgTERERWdFBL8bOnTt33+Oxyx1n6RzMbZeNfT5PI3LriTF33pFz9uYy9xiW4vOqzTPXryZG6/gReUFtnJF2NeexzSNj6Z2xM0xP2jY4X++///52735os+WsWvIc+Nh2P1U/ko3ryxIQN3W9jVZzDEseZ60181xCKlfU+0JRGwvgmuG2HI5zJz+4xZ/ttRdGlIq9wA4Nch+RN+P4eLnz6ueNcrF1UfsczG1kzDVF59oe25Ln0oryqOXzbYXxpXGp4x6Vd6TmfPfOP2LuHqm4tfP5fnaf2zV9rNQ4iOoipbGlODXzpPqgvlVprlo+J5+Lnyfq39onGiP7ayeLMa/nIjmEC2upJwPj5OKl2uxYYB/u56TmauHnPVT+/Ob2ue37jJCL2dI2KrfaOL3zRXnXapmvJ7/eY6pRc9xorzkfjMOYHBPlbvv49mguGy/FxmNfxi6NBduX21Qzd0kUt0ZuXGtePlZpH3rGyP46mI8pcxcVLrpjx2PEY+/x4hxyPLZtYbuvm4ux5uS9T6Jj4PlcC3PieaaW8+371oxFn10fN68nW3L1Oci/5RxZSx57FNseU7Tti22j1LaVqmdObLfbENXbdgv1PPfsz8J2X5fi+7K/3bY4ry25+pRSu83H5mK3raguB/OXxqC9lKfsj719Z4wXUU16NfF2wefRklfqeG0Mv12CvhzjH71U/WjMexdzjZQ6j9F54zFC73EyRmq8nTeVQ6m9RWm8b/eYQ8u87N86zotyY1xuQ9QvYscuIRe/Zu7oeFjnsY+Pm9tv2S49eql6yLVZtf2opT/6Wqlj6MV4UQy0sd7OG9UR2qJ62T97/zFlqW+qnReol4o14qL1MVpiMl/f38aoiZfKoTS2JvZImA92OWeL1Hmkpc9X6fzY+f02+HE+39Z9K2qzddimVAwrN9dS/Jy1Odhj80YdQyoXO3duLvZL9cnFZ32qD0Rtvo77qceUXHtpLNX2o9b+1DIu6psb79t2kaOsa/HFGC6GVi0ptVxspb6tufpYPn5LbjVq4qX6lMaOzrUW5oUl5+YcPZiXPT82HupS8Zc6JpsL+HzI55xqAxuDbDv5cWTHR+05qZhelCNwLOPUxPN9asdAql9NjBqpOJwfSjmUYvSOh6jN1qW2IRcXcu2lsRT1Q12v0fnY/VSM0pgUHysVX/bPwXyBP9IaZ+kL08cfOR9iEWLa/ZRSLrkYo/JO4dxLzzOCP088/7nz6/eXYPOK5srlMCo/5oBYtTF9v55cojG2rhTT94Xa/jm1/XJSMWyeuT6ldoraKdfPt/m57H6ujWw8rzQ2UtsP2LdlDJXGoB1sn2hMTZ3dj/pDbWzZTwf7d8YO+SJD7rXQ1x6rfYyKbStJjeP+EuzxLDnPSMxzH/Ll+bPnEMXWs9SIxvmSgjbOP5efE8WK2nJ1ftuz56yUf02fpY3I07bjEfse6liPPuzPet+GffYBv1+DsTjO7y+llCuPtRXGMTbj2zpifNSx3WKdr5fjdJCLMVycuSfRMbFP6MihPFH5olI6nkOFY+LPYsnrk+fPx7f1tpTYfnacrYuMPkY7L4sVtdXUsT5Saiffh9fymqKcao7FYn8eD2NEcVjv26K+u2bzR6nBYyVs27G+vQXGcSxzStWRbQfu22Ixhi1y2A5uMYaLzl+Y+6A2r1S/3icUYvWM2xUeF/Lcx5/bvuq5HuZcB/464s+sRU3/OTl6iGXj2WNomQd9a4+Vfe1clIqDet83J4qdk5rXyvVBPcscNXmMxjn9MaTOH+pTbTTyOHxOjG3jl/LxOD4q1sjjkOUdzGLMXsg57BcV375rmHOJJ8c+PuF4jpHbMb0g5I4FbUv9jK3Wa9f3T+XI/Jc+Bs7TgnmxAOL4PBmb9eybYvu24lyQmofxbd8eqRzn5D9SlMfo3FrOoe+LbeaTyoljUu09OG80t62PoI3sNpT25fCs8gV+SF08/mKlldKsgjyj/FjP45h7DKl5rFIuKTWxz6ro3Pg67APqlj6Xqfi19VE/1AHr/X6EfVKiOXwelJsn4mOBzZntUT+wfVtxrJWKY+dP5ZIS9a+NketXE6NlfKpvVF+au6cddVZuPDGOHctxrCvFiXIpieaLRLF9XW4/Gi/7bbXF2LHIXfRog1GnuGYuiPr4sbZ/yqi8D13q3KHOblup+hFqfnYe87DHYuOk8qzpU8PO65WOx46L8mGdj5+q37U5eWCsP/5cHM4FqX6lGJDrU2qjqI8fa/unlHKtFc2Vi83+c+b3c9bE8ueIfH1qPzVe9psWYyIiIiIrOtg/bSEiIiJyDLQYExEREVmRFmMiIiIiK9JiTI4SvsTqsc635frmlPqk2mtie7kxURvreubaBzbvmu2UUp+aGCOMmicXZ1fHIiLjaTEmZwJuVNHvqqTqW0Q3wRFxaXQsln2G4/U5jjwPrex5i8oSWuNG50xEDoN+m1KG4Y1gHy4p5MI8/DZgP9UH/H4kGo/HiI8dieYr5VFqz7F59MaoFR1zas7U+SGMqzlu36cUFxjbi+KU5rdq8vVSY0qxeuYSkXVpMSbD9dysRuHcFvKwOdmblc+1ND7HxyY/n2+H1npCe05urMU4tf1r2bj+WGrmtMcXjfV8n1LsXHskGlMTp3WuXP9SrNa5RGR9+phShsONAAU3BZRd4tx+G+y25ftwP9q2xdePVnvTTZUWPWNKbH4RtqWuEXv8UT+Ot30oFXMOmw8sMUcN5JCbu9QuIvtHizFZDG4KvDGseXPA3NENivXcLmGfmr4RO99cvbEwjmVJc46V+fnx9mc15zwyvt3mfgraU3POzcXLzUVoL+UsIodDizFZHG4cvHns4gbCOexcqXmjnKLxI8y5aVvIi7FSOdo+Fn8WKOjDEknVj8ZciPmR3a6BWH6MPxbOwdIjmiNVUu2sJ2zX5oN+dqyIHC59Z0x2jjeQpS49e4OK5vA3vGifon7+0bdFojhWbV2Ec5bmyEn1Z+xaiBHFKuWTm9/Wcz9Vb9k6vx3x4ymK3aomRk2Olu3rY4/IWUR2R4sx2RneYJa+5Ow8vCmxLod5tYy3Y2x/q6audlwO+7eOG63nWGw7tnP8MaZip/pE/VMxINdWa06M1nxhRM4isjv6mFIWhxsDbw5L3yByNyHOz3a7z7rUeNb5R9iXGx9y2Jdc5kD+PAZu230+4lh7YawtIiJr0mJMFsMbnb2Z7lrNvLmbcW78nAXBEueD5zqVE+pZdol5pUTtS+eI+WzZV6VzJyLHQYsxGQ43EN5E9ulGEt3ga292uX5LHSPiRjlHbH6pcahnQTvLaKn5W9k4eMS+xXZfP9qo49mVXZwTERlLizEZBjcB3gjWuhlE89qceFPlNvvb+locA37blhL0aZnX4hx+fCke2llq82xh46ZyybWzjnEiHJtqz+HcLDV65pkD86XOnYgcF32BX46SvZFFNzXW+UeaO75FaWxqfuidMzLnGFrU5u772fx8rlHuuf69EMeqjdk6f6l/qn3UcYrIbmkxJkeJNyV/c8I+1NSlnho1MUs4BmrG5fI5NqXzmToXvt7uM2bJUuc4lbPHPFPHR6n2pfIXkWVpMSYiIiKyIn1nTERERGRFWoyJiIiIrEiLMREREZEVaTEmIiIisiItxkQGq/3NPUDf1jKCjeNjRnOU5h2V177InYPaYz22c7Lvcj+zQ5TLXdfW8dFiTGQgvEjiF5RbXizRv7a0Qh62EGJx32636BnTYun4IyDHVKlpl+XgHPde2yK7pj9tITIIX/zJ70d6bhS9T9nafKI+Ub2tq4ndqjUm+sOIPEYczxLnRNKi8+3reI20wPjan6Xtx7lqxkVyc9bmI4dDizGRAVIvjqUXzZp2GPE0tXMxborth22fR2k8zM3Z5tuidxyVjs3HjubL5ZBq8/PWHENuHvAxIZeXt+u+c5TORQ8bsyZ+1Kc3r9y42ly8njwiPnYUN5rfGpXLsdBiTGSm0gtjrt22RS9eI56eNq6dK9qGqM0+gu0PPsYIUUzOb/XMm8u3p431zM/2sWNK461UX4rmskbMtcu+tTC2Vc9cLcdDvcfVOlepf2psLmat0tw1RuRxbPSdMZEZal5U0I5+Jehny0hRTOTEvLhdm+cuYB6bFwqPg2U0ztGKY/xYHy+KnZoTdWjzUBfVnxU4L1EpteX485n6mewaf9YsEbbtIt/UPKhL5eftKtdDo8WYSAf/Asj9qABfrLgfsWPYL6obBTkxf25zP6XUPoc/Vh5vKje09+STGleKl2tnroA+2I/62369EJMlJZcr6m0e+9B3n5TyTsmNyynNZ4uFcRxr20rx0C77R4sxkQ7+BZD7rPP74Pcjfpzfb8UXXr5wt+qdt4c9VpaU3A2nx5x4qbGss+cddf7nkJp39DEeG38evVJ75JDOOfLcda66VpejxZjIHsGLGku03yP1oj13Hj/G7y8F8Xtf+FNjS/FS43w99lHsNtpZB34/wnHSr+Y8e73nvPfndQw/55Zj0HWdpsWYSCe8sESl1JaCFylbUnUtUmN8TLvPuhLf3+8vAeewN/6csSk+Ho/fFtZbfp94naTaZeMYztGhH4Ou1bG0GBPphBehqJTaInxhsyVXf1bgnNljzp3DHMTY9djWnxXn6c1TPgrnsvRzmHNtQM/4uXOuredaPfRjXpoWYyIz4UUmp9ROfHGzL3L2kdtzIR9bojrWHwMcS++5K42158uXmnbC/qifLyCWn4P8XPvQt8WcsaP15LJ0/q3nHXWp/pGl8z+rtBgTmSn34pdT86LGuD3xUzCnLVEd6w8ZzlnNOU6pGWvPly817TAnx2PRcn23nqtc/95zj3GtY3vGEMfmlNpH6M1fyvRHX0UGsC9SqW0v6odHK2pPxStJja2JWeozJ6+SltjoS735MMbc46nN2+YcycUozRHFTvVfu2/pWEpax/fMx2OpHWePvXcu8GOj3H2dHU+tOXhRTCsVP8pX7qfFmEiH0otSDp5y0Qtn6anIOVufsqVxtXP7fEta80ypyW+E0nlqtau8j4nO2f3Prdy5sP1I19vh0mJMREREZEX6zpiIiIjIirQYExEREVmRFmMiIiIiK9JiTOTIRV/07WVj+bjRPKW5R+Ymh6HmmmCx7H7Ntsgh0WJMZCG8MdTcIHZ5E8FcqUKpevy+D/ftdoueMXJ8eG35guuKxYquN/YXOXRajIkcKd7c/La90XHb39BS9WDruK2botSw1wkeWex+xF6/ucfUeJF9p8WYyELsTWYN9uZmt+fADS8qbKPSNh79tq2T5d25enK+r97Z7u2e/fnbazO6Bnj9+mvY1/EasmWEUXHA5zcythwuLcZEOkQvqKmyj5CXv7F5qfztDZDbuVhoYyzbn2OiulanCwvMkVhcvHvzgU37Azend7d1h+aDYzDlgZv2aN6dbj6QPgd5c8bWQb4Wftaosz9zv+/Zdo63UMfC/bn8HHMwf19GziGHSYsxkQ7RC2pUatgbzCiIyRLt14qOozfu6GMM3Xpl+uhy4s703PW708WLF7f7B+zijene9mfy/r0b03T9gluQHRYch72WeI3464nXmL+GbH/fNhfnFNkFLcZEjhBuTCx+39+4eNOxdTmMY7dLY0vtQ1y5Md24eGt6yi9O7rwy3TpZxDx+ebt/LM5fmx6/Mk13f3+PFdO1t05+Fs8/vN1vMWdsWe76Qr1vZx1h37cvjXOOmqvmHMjZpcWYyB5a8oXZ3xCiGw7nx2NPLqmbzrL+a3rk8sXp7u1X7/so8s4rt6aLlx+ZLmz3P7T9aG57jOfOXXXvquXaN21X79yZrn7Q/sB0/zowPf70Y1X3kenpx5AzP0a13wOL5jipvC8P6/7vkNUcX73c9YDYtp3ni9uer+P4qK/IodBiTGRFvJF4I24uufFoi4qFHKLcbN/U2Bw/xu/Pcf6Ry9PFu7enV7loePfm9NSti9PlR85vKwiLjQvT9f957YPjfO3KrenSBwuVUvvGrUtPTf99j+13p+v/y8XPR8ffu/G76dJ2cfTwo3hLy+R5Uvvq7buni0afadLpsU3TlUfjd7OiOW6eDLh440dT7ftf6eObx//M7T7PFwrZ9mjfQ70dL7LvtBgTOQOim5e96fkbV+pG5vvbfdaV+P5+f5bzj0yXL96dbm9XIO++enu6e+Xx6Zpf4dx5brp+98r0mvlY7uHnX5uuTLemV7DaKrVvXXntrQ9ibxY/v59OPzR899Xp9t2L040ffTj+/LXHpytcHD38o+mGyZP9P7podO5eny7wZ3nh99PjJ+cs+cli7xxG8vhmsj9z+7PnI9l6v233+Wivb5FDosWYyEpw4+CNJDLy5oJYLMft/HTt8Ssna5bnpjvbd5tS7xwt7+50/cKHi+Bz5y6dLOXuTpuveJ2/7yPV00XjxcsT1kn+tybv+wXHD77Af+/0+3F8py2WnmNf4PgiUX2qr8gx0GJMZI/wBsyyT6LcfB3rV/Xwo5t3sK5u3t1abS02XZxubD/is4XvZG3eKbs+PXdnu2h8/NrpR5Tnr70V9r/fyaLz/25MF0/Hb6sCH35se/8c+w7HHV1Lth6P2LfY7uuXhPmiXL3UMcGuc5b9o8WYSAe+AJdKxLbZvih4QfaFfXvkxtp5a+bweUV1rF/XwxM+Ubt16/QLVfH3o7YLtkvmbac7Vy+d/tbl6SeLpfaS7cel13MrJeZ56ULfonH725S37Oem3mmfu9Pt556bbq+6MP0oXHO56wVt9rpkX19vMWbN9SyyT7QYE+mAF/yaEon6sYzCmxJjYt/eoOycthyL0+834Z2p5Mrp4en591+brty69MG5ufS7G9O9t/jOUam9BH8q4t5043cfjt+U+38BYJPnidSiseB0/K2nsr/liD53TxamdzvnWALORc/1xvPI6xXbZGP6tiUxlxrMy5fa8XK8zp1cBLoKRBb0299O09//vt058c470/TPf253tv70p2l6773tzhb2//jH7c4ikMRJMs6DDz44ffnL0/TMM0+e7j/xxBOnj/D5z0/Tpz612X7ooYemN95447TvJz6xqfP8jQb7JWfqJendm9MDF25Pl+99+EX5Y5ZbeJTaoHVsLuaxwGsEnpdy2LQYE5kBiywstv7yl0352982L46sP4u++MVp+s//3O6cwI3ik5/c7pzAYo43DyzisJg7q/Bl/Qu3L5ffccPFhBPLbVhzn9tSDf8Awz/E8Prg/+FVi/8YwviXXpqmX/96E/dnP5um69e3neQgaTEm0gCLLLwAvv765rH0ovrZz24Kfe1r2w0D9zW7eAH7DtTSUjeH1Dtz//rX5qZivfnmdmMGuzDD9pe+tNmG6N233Dtyh2Hzt8huX743vVV6W+yhhzZ3XPjhDzePa+6/8cZmW5LwjzM8f37zm83zwz9nRsD1/+CD0/T001ofHzotxkQK8EYA/xXKNwkIL4Aon/nMhwsvLKzO+gsjzpP9aNYv+P76183NCviu4ki5hRraPv7x7Y6ziwVe1xw4md/+9mb75Zc3j2vu+3897ED08X4L/w+jOez1bK9fLLxS74rjH1dYOH3uc9uKE9E/xFL/CPJwHX3zm9sdOXhajIlk4Abwla9sd07gBRUvgN/4xuZxhXvSUUvd5P7xj/gGd6gfB+NGihsz3v2z11B2Ic/VLQesvd+oZzGFawH/EHrllW3FAcHPF6cK74bjtULf65IcLcbkoMz9om7reNx/btzYvKiOfkHt/XJxbpxta43fm0+kNsecVL/a8fjZcaHGXzYgfn/HevLJJ+/7ZYUa0S9e0Jtvvnn6yxCef5ewRvQOCva/8IXtziD2Hcuc6PwtCe8kYgHr2Z8xffrT03Q+86lvNKaF/84jP05n/S6/YrCWka8VPUbMv/YxeFqMyUHAE8ezl27NEyvXZ40npp0zOj7L59YyltC/tm+k5fzY/LxcG0Q52v6l8V5t/9a4NVIxsSDDYgYfa0WLnxHfwVuTXbDMgTjf+tY0Pfpo/NHuz38+TdeuTdNXvzpNX/86FtSbMX/4Q/cbeFLBXtfYJn+t2zaw7bm2ktTzqkVNDJ+jNXd+T4sxmY0X7C4uJf8ESj1Zlugzmj+WUXrjjswnF6t2Ht8P+5FcrGiuVJycmnxTao+3xH5sa9Uu3EZ8Z2qf3vXBdzgf3v7hNLxrfefONH3ve9P04oubPPEm53e/u2mXfqXnS++1bZ8Xo56nhFi940vHE+U6ghZjMgwv/tGXVO5JxbnsE8Q/WaInT64/pepHGB0b8XLsXNHcuXx6cu2Nh7YUjrHjS7mV2q2WvuBzTY1tjSt1fvWraXrssWn62Mem6d//nqa3394swvB7Blyg/uQnm980lHFqr2f//CCOtXGi7dp5vNpxPfF7c6qhv8Avw+AiRcEFizIK43Kbj9w+S3huo/PLc+KLhzqOZyzbz8b2bUvhnDZn+9iTQy53tPmSq/dQz7xYUn1zbTLfI49sHvGuGD7KxFcDX3hhs43ve6LIGLzua9jnhi3QEmckzNv7XFw6Zy3GZDg+6eZc+J5/IjD23Pg+7ii53ObkzHMb4Zy+RBjDx0J/W1czV4rtk+rHNjtPtM8yCuL7kqu3fH6EupE5Sh38csMPfrD5CPcXv9jU4eNJfEyJXzTAn0XTgmw+Xtstz0X2rRmT6mPHl0oO2vmcLvX1OHZJWozJYuyF33rxW/aJwG1b5sRm3DXx/JRKiT8vLBEbD304h+9fM2+KzSGKy/lsm83BtrPMyUeO149/vHl89tnNI+AjSnx0iUVZ8Eut0qD0XMQ2i+XHAGNZUT/76EupvqSmD/GY7DGyjKTFmCyOT5TeC9iPjeKwj2X3OYbFi+rm4DF7mMfXsy/r7b4tJfb4bPFQF8VjnR2DuijGXKlj4nyc025TlJPfT2G8qNS0Q5Q3oE+qTZaFX0zAl/jxJ0Ps3yTDn8P46U/1R5jnyF3XfG6gncViOwv5elv2CfOxx2fLyHy1GJPF8UnGC7iHHdsTh2NSY1G3by8EKTyXNl97bFEhjiXsMw630c468PvAuDbWKDbu6DkYzxe28TEqOTxvsp6rVzePzz+/eZQx/HVtXycgd92jzRZbZ7dtXcS//sxVE4/HmMsLbaNy02JMFoOLtOaCbsW43GZs+8j2fZM7D/ZYUvzxYr+2cIyFfV9Yb/n9XbG549Hnh0e297JxI7n4aCuNl93AO2P4sxv4kxc1/52QtOO1vsT13vo84nPPlhzEZr/SPDV9RtNiTIazF/yIC5rxUIBxOUekZ94RuY7GYyafI/ZTxbeX+LnWwJ8zc2Hu2E8dQ82xpfi4nIty87JtzvwyDn578vvf32wf4n+ftO9yz4UUjLHF8s+1Vnzu2VLS0s+K8h9NizEZhhds7QVfi/F83NIcpfYljXry4hhsHMatKb6/3/elpn1p/BmzkN2ORO2oS+Vdc0xoT82ba/Na+so8/E+45/yH4lKv5rpGn1K/0nNttJ7nL4rPJRUH9b5viRZjMhsvPF6wS/AXds++LSXos9SxRFLz+Vx5jlmiOhbf5vd9qWnvUXPObbvv27qfg74ouWNCPftEcm2yH27ePMz/QP6sKT3XiP1GmPP8tXmk8mH81py1GJPZeOHtkr/Qc/vMz5clzZkDebMwjj02K9e2Nn8MvfwxlvatqC+Khz4swHF2rGX7+2JhP5pP5ov+r0r8H5b4Mxb4z8D1Rf6x7HMiVVpwTO65xnYoPSdLOLb1+eiPGxinNVaO/jsk2XupJ5CvL+2XoD8t/bSwudl5IZq75Vh6j6NljpTauf0xA/qncvD1pX3PtmPbK42FXJ9IKSeZBx9FPvPM5nti9v/cxH+F9NBDm/8o/OWX9TfG1uSfa3g+5J5Pti33/PFxvbWfd7ljTNFiTEREjgYWafgPxLEow0Ltl7/cNojsMX1MKSIiRwMfX/JvjuHPXPC/SBLZZ3pnTEREjgreHXvssWl68cXNPt4d45+9ENlHemdMRESOCt4de+GFaXr66c0+/hNxkX2mxZiIiBwl/EV+kUOgxZiIiBwl/vmLl17Su2Oy37QYExGRo8S/O4b/q/LZZ7eVIntIizERETlKeGfsiSc22/ovkmSfaTEmIiJH7513Nu+Qiewj/WkLERE5WnhHDH+RH4sxfKH/z3+O/yslkTXpnTERETlaWHi9/fbmu2Pvvbf5y/wi+0aLMREROXrf+c7m8fXXN48i+0SLMREROXr4j8NBX+SX/TNN/w8h/YGk1jhC1AAAAABJRU5ErkJggg=="/>
          <p:cNvSpPr>
            <a:spLocks noChangeAspect="1" noChangeArrowheads="1"/>
          </p:cNvSpPr>
          <p:nvPr/>
        </p:nvSpPr>
        <p:spPr bwMode="auto">
          <a:xfrm>
            <a:off x="2222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6" descr="data:image/png;base64,iVBORw0KGgoAAAANSUhEUgAAAmMAAACMCAYAAAAwRa4DAAAAAXNSR0IArs4c6QAAAARnQU1BAACxjwv8YQUAAAAJcEhZcwAADsMAAA7DAcdvqGQAACC9SURBVHhe7d09rFxXtQfw4yckKF8HBRIU9gM9PQk6wEEiEQXEKQiNgeqRxqazKRAUkUKkSEmUApuKuIFXJXGTNIlJlVDESUmB+JAjAV3ooAMJKe/+78w/WV5Z+/PsM2dm7v8nbc05+2Ptdc49M2d7Zu71ufdPTCIiIiKyiv/YPoqIiIjICrQYExEREVmRFmMiIiIiK+pejJ07d267lTeiX02M2nmgpS+lxvTEEhEREaHuxRi+97/mQmQXc2MOFr+fqhcRERFpMfu3KbEAyYUotZPvZ/e5XdOHsN/Lxon4uURERER6JRdjfjGTWnykFibRYgj9ahZJjMfYHJOah31su9+vFcWp1TOfiIiInG3hYixayOQWN71t1twYvk/tvF7PXCIiIiK9PrIYyy00Um09Yyz0AduPdR77+Lip/VScCPu3jvNsHiIiIiI5iy7G7IImFRPYb868qT6Rlr4iIiIiS/rIb1O2LojmKsVFewrG5drnQuyoELdtnYiIiEiLqj9tgcXGnIXYiEVTarzNC32ifr1zIzaL3fdQN/f4RERE5GzK/mkLLjAyXU6hn+/DOv9o2bo5Mci3kR9nx1g1fWqk8hARERHxsn/aonZREfVlXSqOr2+JgX1ifTSeovGpvinRmJ44IiIiIlb4MWXLImPUwsbL9UE9SwnijIJYNh7m5/7IeUREROTs+MhiDIuKmkVOSSrGqPgt7KKpFvrbAojjc2ds1rOviIiISI3kO2OpYmHfL05Kavu3xo3Y/PAYHUMK+tsSYTzGFhEREWmV/QJ/DhchJaV+dhGT6lczl++TG2PnjPg4xHrW+fipehEREZGU7sWYiIiIiMxX9XfGRERERGQZWoyJiIiIrEiLMREREZEVaTEmIiIisiItxkRERERWpMWYiIiIyIq0GBMRERFZkRZjIiIiIivSYkxERERkRVqMiYiIiKxIizERERGRFWkxJiIiIrIiLcZEREREVqTFmIiIiMiKtBgTERERWdFBL8bOnTt33+Oxyx1n6RzMbZeNfT5PI3LriTF33pFz9uYy9xiW4vOqzTPXryZG6/gReUFtnJF2NeexzSNj6Z2xM0xP2jY4X++///52735os+WsWvIc+Nh2P1U/ko3ryxIQN3W9jVZzDEseZ60181xCKlfU+0JRGwvgmuG2HI5zJz+4xZ/ttRdGlIq9wA4Nch+RN+P4eLnz6ueNcrF1UfsczG1kzDVF59oe25Ln0oryqOXzbYXxpXGp4x6Vd6TmfPfOP2LuHqm4tfP5fnaf2zV9rNQ4iOoipbGlODXzpPqgvlVprlo+J5+Lnyfq39onGiP7ayeLMa/nIjmEC2upJwPj5OKl2uxYYB/u56TmauHnPVT+/Ob2ue37jJCL2dI2KrfaOL3zRXnXapmvJ7/eY6pRc9xorzkfjMOYHBPlbvv49mguGy/FxmNfxi6NBduX21Qzd0kUt0ZuXGtePlZpH3rGyP46mI8pcxcVLrpjx2PEY+/x4hxyPLZtYbuvm4ux5uS9T6Jj4PlcC3PieaaW8+371oxFn10fN68nW3L1Oci/5RxZSx57FNseU7Tti22j1LaVqmdObLfbENXbdgv1PPfsz8J2X5fi+7K/3bY4ry25+pRSu83H5mK3raguB/OXxqC9lKfsj719Z4wXUU16NfF2wefRklfqeG0Mv12CvhzjH71U/WjMexdzjZQ6j9F54zFC73EyRmq8nTeVQ6m9RWm8b/eYQ8u87N86zotyY1xuQ9QvYscuIRe/Zu7oeFjnsY+Pm9tv2S49eql6yLVZtf2opT/6Wqlj6MV4UQy0sd7OG9UR2qJ62T97/zFlqW+qnReol4o14qL1MVpiMl/f38aoiZfKoTS2JvZImA92OWeL1Hmkpc9X6fzY+f02+HE+39Z9K2qzddimVAwrN9dS/Jy1Odhj80YdQyoXO3duLvZL9cnFZ32qD0Rtvo77qceUXHtpLNX2o9b+1DIu6psb79t2kaOsa/HFGC6GVi0ptVxspb6tufpYPn5LbjVq4qX6lMaOzrUW5oUl5+YcPZiXPT82HupS8Zc6JpsL+HzI55xqAxuDbDv5cWTHR+05qZhelCNwLOPUxPN9asdAql9NjBqpOJwfSjmUYvSOh6jN1qW2IRcXcu2lsRT1Q12v0fnY/VSM0pgUHysVX/bPwXyBP9IaZ+kL08cfOR9iEWLa/ZRSLrkYo/JO4dxLzzOCP088/7nz6/eXYPOK5srlMCo/5oBYtTF9v55cojG2rhTT94Xa/jm1/XJSMWyeuT6ldoraKdfPt/m57H6ujWw8rzQ2UtsP2LdlDJXGoB1sn2hMTZ3dj/pDbWzZTwf7d8YO+SJD7rXQ1x6rfYyKbStJjeP+EuzxLDnPSMxzH/Ll+bPnEMXWs9SIxvmSgjbOP5efE8WK2nJ1ftuz56yUf02fpY3I07bjEfse6liPPuzPet+GffYBv1+DsTjO7y+llCuPtRXGMTbj2zpifNSx3WKdr5fjdJCLMVycuSfRMbFP6MihPFH5olI6nkOFY+LPYsnrk+fPx7f1tpTYfnacrYuMPkY7L4sVtdXUsT5Saiffh9fymqKcao7FYn8eD2NEcVjv26K+u2bzR6nBYyVs27G+vQXGcSxzStWRbQfu22Ixhi1y2A5uMYaLzl+Y+6A2r1S/3icUYvWM2xUeF/Lcx5/bvuq5HuZcB/464s+sRU3/OTl6iGXj2WNomQd9a4+Vfe1clIqDet83J4qdk5rXyvVBPcscNXmMxjn9MaTOH+pTbTTyOHxOjG3jl/LxOD4q1sjjkOUdzGLMXsg57BcV375rmHOJJ8c+PuF4jpHbMb0g5I4FbUv9jK3Wa9f3T+XI/Jc+Bs7TgnmxAOL4PBmb9eybYvu24lyQmofxbd8eqRzn5D9SlMfo3FrOoe+LbeaTyoljUu09OG80t62PoI3sNpT25fCs8gV+SF08/mKlldKsgjyj/FjP45h7DKl5rFIuKTWxz6ro3Pg67APqlj6Xqfi19VE/1AHr/X6EfVKiOXwelJsn4mOBzZntUT+wfVtxrJWKY+dP5ZIS9a+NketXE6NlfKpvVF+au6cddVZuPDGOHctxrCvFiXIpieaLRLF9XW4/Gi/7bbXF2LHIXfRog1GnuGYuiPr4sbZ/yqi8D13q3KHOblup+hFqfnYe87DHYuOk8qzpU8PO65WOx46L8mGdj5+q37U5eWCsP/5cHM4FqX6lGJDrU2qjqI8fa/unlHKtFc2Vi83+c+b3c9bE8ueIfH1qPzVe9psWYyIiIiIrOtg/bSEiIiJyDLQYExEREVmRFmMiIiIiK9JiTI4SvsTqsc635frmlPqk2mtie7kxURvreubaBzbvmu2UUp+aGCOMmicXZ1fHIiLjaTEmZwJuVNHvqqTqW0Q3wRFxaXQsln2G4/U5jjwPrex5i8oSWuNG50xEDoN+m1KG4Y1gHy4p5MI8/DZgP9UH/H4kGo/HiI8dieYr5VFqz7F59MaoFR1zas7U+SGMqzlu36cUFxjbi+KU5rdq8vVSY0qxeuYSkXVpMSbD9dysRuHcFvKwOdmblc+1ND7HxyY/n2+H1npCe05urMU4tf1r2bj+WGrmtMcXjfV8n1LsXHskGlMTp3WuXP9SrNa5RGR9+phShsONAAU3BZRd4tx+G+y25ftwP9q2xdePVnvTTZUWPWNKbH4RtqWuEXv8UT+Ot30oFXMOmw8sMUcN5JCbu9QuIvtHizFZDG4KvDGseXPA3NENivXcLmGfmr4RO99cvbEwjmVJc46V+fnx9mc15zwyvt3mfgraU3POzcXLzUVoL+UsIodDizFZHG4cvHns4gbCOexcqXmjnKLxI8y5aVvIi7FSOdo+Fn8WKOjDEknVj8ZciPmR3a6BWH6MPxbOwdIjmiNVUu2sJ2zX5oN+dqyIHC59Z0x2jjeQpS49e4OK5vA3vGifon7+0bdFojhWbV2Ec5bmyEn1Z+xaiBHFKuWTm9/Wcz9Vb9k6vx3x4ymK3aomRk2Olu3rY4/IWUR2R4sx2RneYJa+5Ow8vCmxLod5tYy3Y2x/q6audlwO+7eOG63nWGw7tnP8MaZip/pE/VMxINdWa06M1nxhRM4isjv6mFIWhxsDbw5L3yByNyHOz3a7z7rUeNb5R9iXGx9y2Jdc5kD+PAZu230+4lh7YawtIiJr0mJMFsMbnb2Z7lrNvLmbcW78nAXBEueD5zqVE+pZdol5pUTtS+eI+WzZV6VzJyLHQYsxGQ43EN5E9ulGEt3ga292uX5LHSPiRjlHbH6pcahnQTvLaKn5W9k4eMS+xXZfP9qo49mVXZwTERlLizEZBjcB3gjWuhlE89qceFPlNvvb+locA37blhL0aZnX4hx+fCke2llq82xh46ZyybWzjnEiHJtqz+HcLDV65pkD86XOnYgcF32BX46SvZFFNzXW+UeaO75FaWxqfuidMzLnGFrU5u772fx8rlHuuf69EMeqjdk6f6l/qn3UcYrIbmkxJkeJNyV/c8I+1NSlnho1MUs4BmrG5fI5NqXzmToXvt7uM2bJUuc4lbPHPFPHR6n2pfIXkWVpMSYiIiKyIn1nTERERGRFWoyJiIiIrEiLMREREZEVaTEmIiIisiItxkQGq/3NPUDf1jKCjeNjRnOU5h2V177InYPaYz22c7Lvcj+zQ5TLXdfW8dFiTGQgvEjiF5RbXizRv7a0Qh62EGJx32636BnTYun4IyDHVKlpl+XgHPde2yK7pj9tITIIX/zJ70d6bhS9T9nafKI+Ub2tq4ndqjUm+sOIPEYczxLnRNKi8+3reI20wPjan6Xtx7lqxkVyc9bmI4dDizGRAVIvjqUXzZp2GPE0tXMxborth22fR2k8zM3Z5tuidxyVjs3HjubL5ZBq8/PWHENuHvAxIZeXt+u+c5TORQ8bsyZ+1Kc3r9y42ly8njwiPnYUN5rfGpXLsdBiTGSm0gtjrt22RS9eI56eNq6dK9qGqM0+gu0PPsYIUUzOb/XMm8u3p431zM/2sWNK461UX4rmskbMtcu+tTC2Vc9cLcdDvcfVOlepf2psLmat0tw1RuRxbPSdMZEZal5U0I5+Jehny0hRTOTEvLhdm+cuYB6bFwqPg2U0ztGKY/xYHy+KnZoTdWjzUBfVnxU4L1EpteX485n6mewaf9YsEbbtIt/UPKhL5eftKtdDo8WYSAf/Asj9qABfrLgfsWPYL6obBTkxf25zP6XUPoc/Vh5vKje09+STGleKl2tnroA+2I/62369EJMlJZcr6m0e+9B3n5TyTsmNyynNZ4uFcRxr20rx0C77R4sxkQ7+BZD7rPP74Pcjfpzfb8UXXr5wt+qdt4c9VpaU3A2nx5x4qbGss+cddf7nkJp39DEeG38evVJ75JDOOfLcda66VpejxZjIHsGLGku03yP1oj13Hj/G7y8F8Xtf+FNjS/FS43w99lHsNtpZB34/wnHSr+Y8e73nvPfndQw/55Zj0HWdpsWYSCe8sESl1JaCFylbUnUtUmN8TLvPuhLf3+8vAeewN/6csSk+Ho/fFtZbfp94naTaZeMYztGhH4Ou1bG0GBPphBehqJTaInxhsyVXf1bgnNljzp3DHMTY9djWnxXn6c1TPgrnsvRzmHNtQM/4uXOuredaPfRjXpoWYyIz4UUmp9ROfHGzL3L2kdtzIR9bojrWHwMcS++5K42158uXmnbC/qifLyCWn4P8XPvQt8WcsaP15LJ0/q3nHXWp/pGl8z+rtBgTmSn34pdT86LGuD3xUzCnLVEd6w8ZzlnNOU6pGWvPly817TAnx2PRcn23nqtc/95zj3GtY3vGEMfmlNpH6M1fyvRHX0UGsC9SqW0v6odHK2pPxStJja2JWeozJ6+SltjoS735MMbc46nN2+YcycUozRHFTvVfu2/pWEpax/fMx2OpHWePvXcu8GOj3H2dHU+tOXhRTCsVP8pX7qfFmEiH0otSDp5y0Qtn6anIOVufsqVxtXP7fEta80ypyW+E0nlqtau8j4nO2f3Prdy5sP1I19vh0mJMREREZEX6zpiIiIjIirQYExEREVmRFmMiIiIiK9JiTOTIRV/07WVj+bjRPKW5R+Ymh6HmmmCx7H7Ntsgh0WJMZCG8MdTcIHZ5E8FcqUKpevy+D/ftdoueMXJ8eG35guuKxYquN/YXOXRajIkcKd7c/La90XHb39BS9WDruK2botSw1wkeWex+xF6/ucfUeJF9p8WYyELsTWYN9uZmt+fADS8qbKPSNh79tq2T5d25enK+r97Z7u2e/fnbazO6Bnj9+mvY1/EasmWEUXHA5zcythwuLcZEOkQvqKmyj5CXv7F5qfztDZDbuVhoYyzbn2OiulanCwvMkVhcvHvzgU37Azend7d1h+aDYzDlgZv2aN6dbj6QPgd5c8bWQb4Wftaosz9zv+/Zdo63UMfC/bn8HHMwf19GziGHSYsxkQ7RC2pUatgbzCiIyRLt14qOozfu6GMM3Xpl+uhy4s703PW708WLF7f7B+zijene9mfy/r0b03T9gluQHRYch72WeI3464nXmL+GbH/fNhfnFNkFLcZEjhBuTCx+39+4eNOxdTmMY7dLY0vtQ1y5Md24eGt6yi9O7rwy3TpZxDx+ebt/LM5fmx6/Mk13f3+PFdO1t05+Fs8/vN1vMWdsWe76Qr1vZx1h37cvjXOOmqvmHMjZpcWYyB5a8oXZ3xCiGw7nx2NPLqmbzrL+a3rk8sXp7u1X7/so8s4rt6aLlx+ZLmz3P7T9aG57jOfOXXXvquXaN21X79yZrn7Q/sB0/zowPf70Y1X3kenpx5AzP0a13wOL5jipvC8P6/7vkNUcX73c9YDYtp3ni9uer+P4qK/IodBiTGRFvJF4I24uufFoi4qFHKLcbN/U2Bw/xu/Pcf6Ry9PFu7enV7loePfm9NSti9PlR85vKwiLjQvT9f957YPjfO3KrenSBwuVUvvGrUtPTf99j+13p+v/y8XPR8ffu/G76dJ2cfTwo3hLy+R5Uvvq7buni0afadLpsU3TlUfjd7OiOW6eDLh440dT7ftf6eObx//M7T7PFwrZ9mjfQ70dL7LvtBgTOQOim5e96fkbV+pG5vvbfdaV+P5+f5bzj0yXL96dbm9XIO++enu6e+Xx6Zpf4dx5brp+98r0mvlY7uHnX5uuTLemV7DaKrVvXXntrQ9ibxY/v59OPzR899Xp9t2L040ffTj+/LXHpytcHD38o+mGyZP9P7podO5eny7wZ3nh99PjJ+cs+cli7xxG8vhmsj9z+7PnI9l6v233+Wivb5FDosWYyEpw4+CNJDLy5oJYLMft/HTt8Ssna5bnpjvbd5tS7xwt7+50/cKHi+Bz5y6dLOXuTpuveJ2/7yPV00XjxcsT1kn+tybv+wXHD77Af+/0+3F8py2WnmNf4PgiUX2qr8gx0GJMZI/wBsyyT6LcfB3rV/Xwo5t3sK5u3t1abS02XZxubD/is4XvZG3eKbs+PXdnu2h8/NrpR5Tnr70V9r/fyaLz/25MF0/Hb6sCH35se/8c+w7HHV1Lth6P2LfY7uuXhPmiXL3UMcGuc5b9o8WYSAe+AJdKxLbZvih4QfaFfXvkxtp5a+bweUV1rF/XwxM+Ubt16/QLVfH3o7YLtkvmbac7Vy+d/tbl6SeLpfaS7cel13MrJeZ56ULfonH725S37Oem3mmfu9Pt556bbq+6MP0oXHO56wVt9rpkX19vMWbN9SyyT7QYE+mAF/yaEon6sYzCmxJjYt/eoOycthyL0+834Z2p5Mrp4en591+brty69MG5ufS7G9O9t/jOUam9BH8q4t5043cfjt+U+38BYJPnidSiseB0/K2nsr/liD53TxamdzvnWALORc/1xvPI6xXbZGP6tiUxlxrMy5fa8XK8zp1cBLoKRBb0299O09//vt058c470/TPf253tv70p2l6773tzhb2//jH7c4ikMRJMs6DDz44ffnL0/TMM0+e7j/xxBOnj/D5z0/Tpz612X7ooYemN95447TvJz6xqfP8jQb7JWfqJendm9MDF25Pl+99+EX5Y5ZbeJTaoHVsLuaxwGsEnpdy2LQYE5kBiywstv7yl0352982L46sP4u++MVp+s//3O6cwI3ik5/c7pzAYo43DyzisJg7q/Bl/Qu3L5ffccPFhBPLbVhzn9tSDf8Awz/E8Prg/+FVi/8YwviXXpqmX/96E/dnP5um69e3neQgaTEm0gCLLLwAvv765rH0ovrZz24Kfe1r2w0D9zW7eAH7DtTSUjeH1Dtz//rX5qZivfnmdmMGuzDD9pe+tNmG6N233Dtyh2Hzt8huX743vVV6W+yhhzZ3XPjhDzePa+6/8cZmW5LwjzM8f37zm83zwz9nRsD1/+CD0/T001ofHzotxkQK8EYA/xXKNwkIL4Aon/nMhwsvLKzO+gsjzpP9aNYv+P76183NCviu4ki5hRraPv7x7Y6ziwVe1xw4md/+9mb75Zc3j2vu+3897ED08X4L/w+jOez1bK9fLLxS74rjH1dYOH3uc9uKE9E/xFL/CPJwHX3zm9sdOXhajIlk4Abwla9sd07gBRUvgN/4xuZxhXvSUUvd5P7xj/gGd6gfB+NGihsz3v2z11B2Ic/VLQesvd+oZzGFawH/EHrllW3FAcHPF6cK74bjtULf65IcLcbkoMz9om7reNx/btzYvKiOfkHt/XJxbpxta43fm0+kNsecVL/a8fjZcaHGXzYgfn/HevLJJ+/7ZYUa0S9e0Jtvvnn6yxCef5ewRvQOCva/8IXtziD2Hcuc6PwtCe8kYgHr2Z8xffrT03Q+86lvNKaF/84jP05n/S6/YrCWka8VPUbMv/YxeFqMyUHAE8ezl27NEyvXZ40npp0zOj7L59YyltC/tm+k5fzY/LxcG0Q52v6l8V5t/9a4NVIxsSDDYgYfa0WLnxHfwVuTXbDMgTjf+tY0Pfpo/NHuz38+TdeuTdNXvzpNX/86FtSbMX/4Q/cbeFLBXtfYJn+t2zaw7bm2ktTzqkVNDJ+jNXd+T4sxmY0X7C4uJf8ESj1Zlugzmj+WUXrjjswnF6t2Ht8P+5FcrGiuVJycmnxTao+3xH5sa9Uu3EZ8Z2qf3vXBdzgf3v7hNLxrfefONH3ve9P04oubPPEm53e/u2mXfqXnS++1bZ8Xo56nhFi940vHE+U6ghZjMgwv/tGXVO5JxbnsE8Q/WaInT64/pepHGB0b8XLsXNHcuXx6cu2Nh7YUjrHjS7mV2q2WvuBzTY1tjSt1fvWraXrssWn62Mem6d//nqa3394swvB7Blyg/uQnm980lHFqr2f//CCOtXGi7dp5vNpxPfF7c6qhv8Avw+AiRcEFizIK43Kbj9w+S3huo/PLc+KLhzqOZyzbz8b2bUvhnDZn+9iTQy53tPmSq/dQz7xYUn1zbTLfI49sHvGuGD7KxFcDX3hhs43ve6LIGLzua9jnhi3QEmckzNv7XFw6Zy3GZDg+6eZc+J5/IjD23Pg+7ii53ObkzHMb4Zy+RBjDx0J/W1czV4rtk+rHNjtPtM8yCuL7kqu3fH6EupE5Sh38csMPfrD5CPcXv9jU4eNJfEyJXzTAn0XTgmw+Xtstz0X2rRmT6mPHl0oO2vmcLvX1OHZJWozJYuyF33rxW/aJwG1b5sRm3DXx/JRKiT8vLBEbD304h+9fM2+KzSGKy/lsm83BtrPMyUeO149/vHl89tnNI+AjSnx0iUVZ8Eut0qD0XMQ2i+XHAGNZUT/76EupvqSmD/GY7DGyjKTFmCyOT5TeC9iPjeKwj2X3OYbFi+rm4DF7mMfXsy/r7b4tJfb4bPFQF8VjnR2DuijGXKlj4nyc025TlJPfT2G8qNS0Q5Q3oE+qTZaFX0zAl/jxJ0Ps3yTDn8P46U/1R5jnyF3XfG6gncViOwv5elv2CfOxx2fLyHy1GJPF8UnGC7iHHdsTh2NSY1G3by8EKTyXNl97bFEhjiXsMw630c468PvAuDbWKDbu6DkYzxe28TEqOTxvsp6rVzePzz+/eZQx/HVtXycgd92jzRZbZ7dtXcS//sxVE4/HmMsLbaNy02JMFoOLtOaCbsW43GZs+8j2fZM7D/ZYUvzxYr+2cIyFfV9Yb/n9XbG549Hnh0e297JxI7n4aCuNl93AO2P4sxv4kxc1/52QtOO1vsT13vo84nPPlhzEZr/SPDV9RtNiTIazF/yIC5rxUIBxOUekZ94RuY7GYyafI/ZTxbeX+LnWwJ8zc2Hu2E8dQ82xpfi4nIty87JtzvwyDn578vvf32wf4n+ftO9yz4UUjLHF8s+1Vnzu2VLS0s+K8h9NizEZhhds7QVfi/F83NIcpfYljXry4hhsHMatKb6/3/elpn1p/BmzkN2ORO2oS+Vdc0xoT82ba/Na+so8/E+45/yH4lKv5rpGn1K/0nNttJ7nL4rPJRUH9b5viRZjMhsvPF6wS/AXds++LSXos9SxRFLz+Vx5jlmiOhbf5vd9qWnvUXPObbvv27qfg74ouWNCPftEcm2yH27ePMz/QP6sKT3XiP1GmPP8tXmk8mH81py1GJPZeOHtkr/Qc/vMz5clzZkDebMwjj02K9e2Nn8MvfwxlvatqC+Khz4swHF2rGX7+2JhP5pP5ov+r0r8H5b4Mxb4z8D1Rf6x7HMiVVpwTO65xnYoPSdLOLb1+eiPGxinNVaO/jsk2XupJ5CvL+2XoD8t/bSwudl5IZq75Vh6j6NljpTauf0xA/qncvD1pX3PtmPbK42FXJ9IKSeZBx9FPvPM5nti9v/cxH+F9NBDm/8o/OWX9TfG1uSfa3g+5J5Pti33/PFxvbWfd7ljTNFiTEREjgYWafgPxLEow0Ltl7/cNojsMX1MKSIiRwMfX/JvjuHPXPC/SBLZZ3pnTEREjgreHXvssWl68cXNPt4d45+9ENlHemdMRESOCt4de+GFaXr66c0+/hNxkX2mxZiIiBwl/EV+kUOgxZiIiBwl/vmLl17Su2Oy37QYExGRo8S/O4b/q/LZZ7eVIntIizERETlKeGfsiSc22/ovkmSfaTEmIiJH7513Nu+Qiewj/WkLERE5WnhHDH+RH4sxfKH/z3+O/yslkTXpnTERETlaWHi9/fbmu2Pvvbf5y/wi+0aLMREROXrf+c7m8fXXN48i+0SLMREROXr4j8NBX+SX/TNN/w8h/YGk1jhC1AAAAABJRU5ErkJggg=="/>
          <p:cNvSpPr>
            <a:spLocks noChangeAspect="1" noChangeArrowheads="1"/>
          </p:cNvSpPr>
          <p:nvPr/>
        </p:nvSpPr>
        <p:spPr bwMode="auto">
          <a:xfrm>
            <a:off x="37465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765" y="3004086"/>
            <a:ext cx="1634379" cy="3566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1" y="3023137"/>
            <a:ext cx="1878310" cy="335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3047605" y="2636912"/>
            <a:ext cx="1308371" cy="369332"/>
          </a:xfrm>
          <a:prstGeom prst="rect">
            <a:avLst/>
          </a:prstGeom>
          <a:solidFill>
            <a:schemeClr val="bg1"/>
          </a:solidFill>
        </p:spPr>
        <p:txBody>
          <a:bodyPr wrap="none" rtlCol="0">
            <a:spAutoFit/>
          </a:bodyPr>
          <a:lstStyle/>
          <a:p>
            <a:r>
              <a:rPr kumimoji="1" lang="ja-JP" altLang="en-US" dirty="0"/>
              <a:t>［ゴムの例］</a:t>
            </a:r>
          </a:p>
        </p:txBody>
      </p:sp>
    </p:spTree>
    <p:extLst>
      <p:ext uri="{BB962C8B-B14F-4D97-AF65-F5344CB8AC3E}">
        <p14:creationId xmlns:p14="http://schemas.microsoft.com/office/powerpoint/2010/main" val="111252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730955"/>
            <a:ext cx="3480843" cy="227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41970" y="85006"/>
            <a:ext cx="2880320" cy="369332"/>
          </a:xfrm>
          <a:prstGeom prst="rect">
            <a:avLst/>
          </a:prstGeom>
          <a:noFill/>
        </p:spPr>
        <p:txBody>
          <a:bodyPr wrap="square" rtlCol="0">
            <a:spAutoFit/>
          </a:bodyPr>
          <a:lstStyle/>
          <a:p>
            <a:r>
              <a:rPr lang="ja-JP" altLang="en-US" dirty="0"/>
              <a:t>４</a:t>
            </a:r>
            <a:r>
              <a:rPr kumimoji="1" lang="ja-JP" altLang="en-US" dirty="0"/>
              <a:t>）要素特性マネージャー</a:t>
            </a: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881" y="1214438"/>
            <a:ext cx="6381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436" y="1223963"/>
            <a:ext cx="42862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12862" y="454338"/>
            <a:ext cx="4763194" cy="923330"/>
          </a:xfrm>
          <a:prstGeom prst="rect">
            <a:avLst/>
          </a:prstGeom>
          <a:noFill/>
        </p:spPr>
        <p:txBody>
          <a:bodyPr wrap="square" rtlCol="0">
            <a:spAutoFit/>
          </a:bodyPr>
          <a:lstStyle/>
          <a:p>
            <a:r>
              <a:rPr kumimoji="1" lang="ja-JP" altLang="en-US" dirty="0"/>
              <a:t>要素特性　＞　作成</a:t>
            </a:r>
            <a:endParaRPr kumimoji="1" lang="en-US" altLang="ja-JP" dirty="0"/>
          </a:p>
          <a:p>
            <a:r>
              <a:rPr lang="ja-JP" altLang="en-US" dirty="0"/>
              <a:t>　　名前：ｒｕｂｂｅｒ　</a:t>
            </a:r>
            <a:r>
              <a:rPr lang="ja-JP" altLang="en-US" sz="1400" dirty="0"/>
              <a:t>若しくは</a:t>
            </a:r>
            <a:r>
              <a:rPr lang="en-US" altLang="ja-JP" dirty="0"/>
              <a:t>Metal</a:t>
            </a:r>
            <a:r>
              <a:rPr lang="ja-JP" altLang="en-US" dirty="0"/>
              <a:t>とする（任意名）</a:t>
            </a:r>
            <a:endParaRPr lang="en-US" altLang="ja-JP" dirty="0"/>
          </a:p>
          <a:p>
            <a:r>
              <a:rPr lang="ja-JP" altLang="en-US" dirty="0"/>
              <a:t>　　ソリッド、均質　＞続ける</a:t>
            </a:r>
            <a:endParaRPr kumimoji="1" lang="ja-JP" altLang="en-US" dirty="0"/>
          </a:p>
        </p:txBody>
      </p:sp>
      <p:cxnSp>
        <p:nvCxnSpPr>
          <p:cNvPr id="9" name="カギ線コネクタ 8"/>
          <p:cNvCxnSpPr/>
          <p:nvPr/>
        </p:nvCxnSpPr>
        <p:spPr>
          <a:xfrm rot="10800000">
            <a:off x="5076056" y="2524894"/>
            <a:ext cx="2708250" cy="1155230"/>
          </a:xfrm>
          <a:prstGeom prst="bentConnector3">
            <a:avLst>
              <a:gd name="adj1" fmla="val -64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p:nvPr/>
        </p:nvCxnSpPr>
        <p:spPr>
          <a:xfrm flipV="1">
            <a:off x="2998490" y="2677294"/>
            <a:ext cx="1402258" cy="100283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角丸四角形吹き出し 37"/>
          <p:cNvSpPr/>
          <p:nvPr/>
        </p:nvSpPr>
        <p:spPr>
          <a:xfrm>
            <a:off x="7552154" y="3966360"/>
            <a:ext cx="1355707" cy="553270"/>
          </a:xfrm>
          <a:prstGeom prst="wedgeRoundRectCallout">
            <a:avLst>
              <a:gd name="adj1" fmla="val -95648"/>
              <a:gd name="adj2" fmla="val 81689"/>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材料特性で</a:t>
            </a:r>
            <a:endParaRPr kumimoji="1" lang="en-US" altLang="ja-JP" sz="1400" dirty="0">
              <a:solidFill>
                <a:schemeClr val="tx1"/>
              </a:solidFill>
            </a:endParaRPr>
          </a:p>
          <a:p>
            <a:pPr algn="ctr"/>
            <a:r>
              <a:rPr lang="en-US" altLang="ja-JP" sz="1400" dirty="0">
                <a:solidFill>
                  <a:schemeClr val="tx1"/>
                </a:solidFill>
              </a:rPr>
              <a:t>Rubber</a:t>
            </a:r>
            <a:r>
              <a:rPr lang="ja-JP" altLang="en-US" sz="1400" dirty="0">
                <a:solidFill>
                  <a:schemeClr val="tx1"/>
                </a:solidFill>
              </a:rPr>
              <a:t>選択</a:t>
            </a:r>
            <a:endParaRPr kumimoji="1" lang="ja-JP" altLang="en-US" sz="1400" dirty="0">
              <a:solidFill>
                <a:schemeClr val="tx1"/>
              </a:solidFill>
            </a:endParaRPr>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8096" y="1546846"/>
            <a:ext cx="1588329" cy="169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661" y="3688680"/>
            <a:ext cx="3250756" cy="2256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角丸四角形吹き出し 42"/>
          <p:cNvSpPr/>
          <p:nvPr/>
        </p:nvSpPr>
        <p:spPr>
          <a:xfrm>
            <a:off x="2136172" y="3955850"/>
            <a:ext cx="1355707" cy="553270"/>
          </a:xfrm>
          <a:prstGeom prst="wedgeRoundRectCallout">
            <a:avLst>
              <a:gd name="adj1" fmla="val -95648"/>
              <a:gd name="adj2" fmla="val 81689"/>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材料特性で</a:t>
            </a:r>
            <a:endParaRPr kumimoji="1" lang="en-US" altLang="ja-JP" sz="1400" dirty="0">
              <a:solidFill>
                <a:schemeClr val="tx1"/>
              </a:solidFill>
            </a:endParaRPr>
          </a:p>
          <a:p>
            <a:pPr algn="ctr"/>
            <a:r>
              <a:rPr lang="en-US" altLang="ja-JP" sz="1400" dirty="0">
                <a:solidFill>
                  <a:schemeClr val="tx1"/>
                </a:solidFill>
              </a:rPr>
              <a:t>Metal</a:t>
            </a:r>
            <a:r>
              <a:rPr lang="ja-JP" altLang="en-US" sz="1400" dirty="0">
                <a:solidFill>
                  <a:schemeClr val="tx1"/>
                </a:solidFill>
              </a:rPr>
              <a:t>選択</a:t>
            </a:r>
            <a:endParaRPr kumimoji="1" lang="ja-JP" altLang="en-US" sz="1400" dirty="0">
              <a:solidFill>
                <a:schemeClr val="tx1"/>
              </a:solidFill>
            </a:endParaRPr>
          </a:p>
        </p:txBody>
      </p:sp>
    </p:spTree>
    <p:extLst>
      <p:ext uri="{BB962C8B-B14F-4D97-AF65-F5344CB8AC3E}">
        <p14:creationId xmlns:p14="http://schemas.microsoft.com/office/powerpoint/2010/main" val="151710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607" y="1339027"/>
            <a:ext cx="3194298" cy="2732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219" y="1308559"/>
            <a:ext cx="3354451" cy="274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07504" y="71456"/>
            <a:ext cx="5112568" cy="646331"/>
          </a:xfrm>
          <a:prstGeom prst="rect">
            <a:avLst/>
          </a:prstGeom>
          <a:noFill/>
        </p:spPr>
        <p:txBody>
          <a:bodyPr wrap="square" rtlCol="0">
            <a:spAutoFit/>
          </a:bodyPr>
          <a:lstStyle/>
          <a:p>
            <a:r>
              <a:rPr kumimoji="1" lang="ja-JP" altLang="en-US" dirty="0"/>
              <a:t>５）要素特性の領域割り当て</a:t>
            </a:r>
            <a:endParaRPr kumimoji="1" lang="en-US" altLang="ja-JP" dirty="0"/>
          </a:p>
          <a:p>
            <a:r>
              <a:rPr lang="ja-JP" altLang="en-US" dirty="0"/>
              <a:t>　　　　　要素特性割り当てマネージャー</a:t>
            </a:r>
            <a:endParaRPr kumimoji="1" lang="ja-JP" altLang="en-US" dirty="0"/>
          </a:p>
        </p:txBody>
      </p:sp>
      <p:sp>
        <p:nvSpPr>
          <p:cNvPr id="3" name="テキスト ボックス 2"/>
          <p:cNvSpPr txBox="1"/>
          <p:nvPr/>
        </p:nvSpPr>
        <p:spPr>
          <a:xfrm>
            <a:off x="359532" y="692696"/>
            <a:ext cx="3996444" cy="646331"/>
          </a:xfrm>
          <a:prstGeom prst="rect">
            <a:avLst/>
          </a:prstGeom>
          <a:noFill/>
        </p:spPr>
        <p:txBody>
          <a:bodyPr wrap="square" rtlCol="0">
            <a:spAutoFit/>
          </a:bodyPr>
          <a:lstStyle/>
          <a:p>
            <a:r>
              <a:rPr kumimoji="1" lang="ja-JP" altLang="en-US" dirty="0"/>
              <a:t>［ゴムの領域］</a:t>
            </a:r>
            <a:endParaRPr lang="en-US" altLang="ja-JP" dirty="0"/>
          </a:p>
          <a:p>
            <a:r>
              <a:rPr kumimoji="1" lang="ja-JP" altLang="en-US" dirty="0"/>
              <a:t>　　作成　＞　要素特性　</a:t>
            </a:r>
            <a:r>
              <a:rPr kumimoji="1" lang="en-US" altLang="ja-JP" dirty="0"/>
              <a:t>rubber</a:t>
            </a:r>
            <a:r>
              <a:rPr kumimoji="1" lang="ja-JP" altLang="en-US" dirty="0"/>
              <a:t>（選択）</a:t>
            </a:r>
          </a:p>
        </p:txBody>
      </p:sp>
      <p:sp>
        <p:nvSpPr>
          <p:cNvPr id="6" name="テキスト ボックス 5"/>
          <p:cNvSpPr txBox="1"/>
          <p:nvPr/>
        </p:nvSpPr>
        <p:spPr>
          <a:xfrm>
            <a:off x="4614020" y="692696"/>
            <a:ext cx="4062436" cy="646331"/>
          </a:xfrm>
          <a:prstGeom prst="rect">
            <a:avLst/>
          </a:prstGeom>
          <a:noFill/>
        </p:spPr>
        <p:txBody>
          <a:bodyPr wrap="square" rtlCol="0">
            <a:spAutoFit/>
          </a:bodyPr>
          <a:lstStyle/>
          <a:p>
            <a:r>
              <a:rPr kumimoji="1" lang="ja-JP" altLang="en-US" dirty="0"/>
              <a:t>［内筒の領域］</a:t>
            </a:r>
            <a:endParaRPr kumimoji="1" lang="en-US" altLang="ja-JP" dirty="0"/>
          </a:p>
          <a:p>
            <a:r>
              <a:rPr lang="ja-JP" altLang="en-US" dirty="0"/>
              <a:t>　　作成　＞　要素特性　</a:t>
            </a:r>
            <a:r>
              <a:rPr lang="en-US" altLang="ja-JP" dirty="0"/>
              <a:t>metal (</a:t>
            </a:r>
            <a:r>
              <a:rPr lang="ja-JP" altLang="en-US" dirty="0"/>
              <a:t>選択</a:t>
            </a:r>
            <a:r>
              <a:rPr lang="en-US" altLang="ja-JP" dirty="0"/>
              <a:t>)</a:t>
            </a:r>
            <a:endParaRPr kumimoji="1" lang="ja-JP" altLang="en-US"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091" y="4675972"/>
            <a:ext cx="1683456" cy="1649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6746" y="4752174"/>
            <a:ext cx="1370781" cy="1687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170568" y="4075897"/>
            <a:ext cx="8793919" cy="646331"/>
          </a:xfrm>
          <a:prstGeom prst="rect">
            <a:avLst/>
          </a:prstGeom>
          <a:noFill/>
        </p:spPr>
        <p:txBody>
          <a:bodyPr wrap="square" rtlCol="0">
            <a:spAutoFit/>
          </a:bodyPr>
          <a:lstStyle/>
          <a:p>
            <a:r>
              <a:rPr lang="ja-JP" altLang="en-US" dirty="0"/>
              <a:t>６</a:t>
            </a:r>
            <a:r>
              <a:rPr kumimoji="1" lang="ja-JP" altLang="en-US" dirty="0"/>
              <a:t>）アッセンブリーの実行</a:t>
            </a:r>
            <a:endParaRPr kumimoji="1" lang="en-US" altLang="ja-JP" dirty="0"/>
          </a:p>
          <a:p>
            <a:r>
              <a:rPr lang="ja-JP" altLang="en-US" dirty="0"/>
              <a:t>　　　インスタンスツリーからディペンデント（パートにメッシュ）でゴムと内筒を選択</a:t>
            </a:r>
            <a:endParaRPr kumimoji="1" lang="ja-JP" altLang="en-US" dirty="0"/>
          </a:p>
        </p:txBody>
      </p:sp>
      <p:sp>
        <p:nvSpPr>
          <p:cNvPr id="4" name="右矢印 3"/>
          <p:cNvSpPr/>
          <p:nvPr/>
        </p:nvSpPr>
        <p:spPr>
          <a:xfrm>
            <a:off x="2741079" y="5301208"/>
            <a:ext cx="487199" cy="432048"/>
          </a:xfrm>
          <a:prstGeom prs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endParaRPr>
          </a:p>
        </p:txBody>
      </p:sp>
    </p:spTree>
    <p:extLst>
      <p:ext uri="{BB962C8B-B14F-4D97-AF65-F5344CB8AC3E}">
        <p14:creationId xmlns:p14="http://schemas.microsoft.com/office/powerpoint/2010/main" val="23994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196752"/>
            <a:ext cx="2978045" cy="209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913841"/>
            <a:ext cx="2294185" cy="185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873" y="5805782"/>
            <a:ext cx="3184814" cy="101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78006" y="147006"/>
            <a:ext cx="8876411" cy="369332"/>
          </a:xfrm>
          <a:prstGeom prst="rect">
            <a:avLst/>
          </a:prstGeom>
          <a:noFill/>
        </p:spPr>
        <p:txBody>
          <a:bodyPr wrap="square" rtlCol="0">
            <a:spAutoFit/>
          </a:bodyPr>
          <a:lstStyle/>
          <a:p>
            <a:r>
              <a:rPr lang="ja-JP" altLang="en-US" dirty="0"/>
              <a:t>７</a:t>
            </a:r>
            <a:r>
              <a:rPr kumimoji="1" lang="ja-JP" altLang="en-US" dirty="0"/>
              <a:t>）ステップにて、熱</a:t>
            </a:r>
            <a:r>
              <a:rPr kumimoji="1" lang="en-US" altLang="ja-JP" dirty="0"/>
              <a:t>-</a:t>
            </a:r>
            <a:r>
              <a:rPr kumimoji="1" lang="ja-JP" altLang="en-US" dirty="0"/>
              <a:t>変位連成解析</a:t>
            </a:r>
            <a:r>
              <a:rPr kumimoji="1" lang="en-US" altLang="ja-JP" dirty="0"/>
              <a:t>(Couple Temp-displacement)</a:t>
            </a:r>
            <a:r>
              <a:rPr kumimoji="1" lang="ja-JP" altLang="en-US" dirty="0"/>
              <a:t>を選択</a:t>
            </a:r>
          </a:p>
        </p:txBody>
      </p:sp>
      <p:sp>
        <p:nvSpPr>
          <p:cNvPr id="8" name="テキスト ボックス 7"/>
          <p:cNvSpPr txBox="1"/>
          <p:nvPr/>
        </p:nvSpPr>
        <p:spPr>
          <a:xfrm>
            <a:off x="5076056" y="797445"/>
            <a:ext cx="4438205" cy="369332"/>
          </a:xfrm>
          <a:prstGeom prst="rect">
            <a:avLst/>
          </a:prstGeom>
          <a:noFill/>
        </p:spPr>
        <p:txBody>
          <a:bodyPr wrap="square" rtlCol="0">
            <a:spAutoFit/>
          </a:bodyPr>
          <a:lstStyle/>
          <a:p>
            <a:r>
              <a:rPr lang="ja-JP" altLang="en-US" dirty="0"/>
              <a:t>・ステップ１で、非定常・</a:t>
            </a:r>
            <a:r>
              <a:rPr lang="en-US" altLang="ja-JP" dirty="0" err="1"/>
              <a:t>Nlgeon</a:t>
            </a:r>
            <a:r>
              <a:rPr lang="ja-JP" altLang="en-US" dirty="0"/>
              <a:t>（オン）　</a:t>
            </a:r>
            <a:endParaRPr lang="en-US" altLang="ja-JP" dirty="0"/>
          </a:p>
        </p:txBody>
      </p:sp>
      <p:sp>
        <p:nvSpPr>
          <p:cNvPr id="9" name="テキスト ボックス 8"/>
          <p:cNvSpPr txBox="1"/>
          <p:nvPr/>
        </p:nvSpPr>
        <p:spPr>
          <a:xfrm>
            <a:off x="5062115" y="3291285"/>
            <a:ext cx="4438205" cy="646331"/>
          </a:xfrm>
          <a:prstGeom prst="rect">
            <a:avLst/>
          </a:prstGeom>
          <a:noFill/>
        </p:spPr>
        <p:txBody>
          <a:bodyPr wrap="square" rtlCol="0">
            <a:spAutoFit/>
          </a:bodyPr>
          <a:lstStyle/>
          <a:p>
            <a:r>
              <a:rPr lang="ja-JP" altLang="en-US" dirty="0"/>
              <a:t>・インクリメントで　時間幅・時間増分１０００</a:t>
            </a:r>
            <a:endParaRPr lang="en-US" altLang="ja-JP" dirty="0"/>
          </a:p>
          <a:p>
            <a:r>
              <a:rPr lang="ja-JP" altLang="en-US" dirty="0"/>
              <a:t>　　　　　　　　インクリメントも１とする。</a:t>
            </a:r>
            <a:endParaRPr lang="en-US" altLang="ja-JP" dirty="0"/>
          </a:p>
        </p:txBody>
      </p:sp>
      <p:sp>
        <p:nvSpPr>
          <p:cNvPr id="10" name="角丸四角形 9"/>
          <p:cNvSpPr/>
          <p:nvPr/>
        </p:nvSpPr>
        <p:spPr>
          <a:xfrm>
            <a:off x="7163630" y="5522434"/>
            <a:ext cx="792746" cy="184125"/>
          </a:xfrm>
          <a:prstGeom prst="round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chemeClr val="tx1"/>
                </a:solidFill>
              </a:rPr>
              <a:t>１０００</a:t>
            </a:r>
          </a:p>
        </p:txBody>
      </p:sp>
      <p:sp>
        <p:nvSpPr>
          <p:cNvPr id="11" name="角丸四角形 10"/>
          <p:cNvSpPr/>
          <p:nvPr/>
        </p:nvSpPr>
        <p:spPr>
          <a:xfrm>
            <a:off x="5791944" y="2414687"/>
            <a:ext cx="792746" cy="184125"/>
          </a:xfrm>
          <a:prstGeom prst="round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chemeClr val="tx1"/>
                </a:solidFill>
              </a:rPr>
              <a:t>１０００</a:t>
            </a:r>
          </a:p>
        </p:txBody>
      </p:sp>
      <p:sp>
        <p:nvSpPr>
          <p:cNvPr id="12" name="角丸四角形 11"/>
          <p:cNvSpPr/>
          <p:nvPr/>
        </p:nvSpPr>
        <p:spPr>
          <a:xfrm>
            <a:off x="7489762" y="5085184"/>
            <a:ext cx="792746" cy="184125"/>
          </a:xfrm>
          <a:prstGeom prst="round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chemeClr val="tx1"/>
                </a:solidFill>
              </a:rPr>
              <a:t>１</a:t>
            </a:r>
          </a:p>
        </p:txBody>
      </p:sp>
      <p:cxnSp>
        <p:nvCxnSpPr>
          <p:cNvPr id="3" name="カギ線コネクタ 2"/>
          <p:cNvCxnSpPr>
            <a:stCxn id="10" idx="3"/>
          </p:cNvCxnSpPr>
          <p:nvPr/>
        </p:nvCxnSpPr>
        <p:spPr>
          <a:xfrm flipV="1">
            <a:off x="7956376" y="3614450"/>
            <a:ext cx="914400" cy="200004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カギ線コネクタ 14"/>
          <p:cNvCxnSpPr>
            <a:stCxn id="12" idx="0"/>
          </p:cNvCxnSpPr>
          <p:nvPr/>
        </p:nvCxnSpPr>
        <p:spPr>
          <a:xfrm rot="16200000" flipV="1">
            <a:off x="7342429" y="4541477"/>
            <a:ext cx="1063942" cy="2347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11" idx="3"/>
          </p:cNvCxnSpPr>
          <p:nvPr/>
        </p:nvCxnSpPr>
        <p:spPr>
          <a:xfrm>
            <a:off x="6584690" y="2506750"/>
            <a:ext cx="578941" cy="78453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395536" y="648184"/>
            <a:ext cx="4680520" cy="5536704"/>
            <a:chOff x="395536" y="648184"/>
            <a:chExt cx="4680520" cy="5536704"/>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714684"/>
              <a:ext cx="4680520" cy="5470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240" y="648184"/>
              <a:ext cx="3085712" cy="14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559184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w="3175">
          <a:solidFill>
            <a:schemeClr val="tx1"/>
          </a:solidFill>
        </a:ln>
      </a:spPr>
      <a:bodyPr rtlCol="0" anchor="ctr"/>
      <a:lstStyle>
        <a:defPPr algn="ctr">
          <a:defRPr sz="24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2898</TotalTime>
  <Words>2048</Words>
  <Application>Microsoft Office PowerPoint</Application>
  <PresentationFormat>画面に合わせる (4:3)</PresentationFormat>
  <Paragraphs>287</Paragraphs>
  <Slides>23</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23</vt:i4>
      </vt:variant>
    </vt:vector>
  </HeadingPairs>
  <TitlesOfParts>
    <vt:vector size="27" baseType="lpstr">
      <vt:lpstr>ＭＳ Ｐゴシック</vt:lpstr>
      <vt:lpstr>Arial</vt:lpstr>
      <vt:lpstr>Calibri</vt:lpstr>
      <vt:lpstr>Office ​​テーマ</vt:lpstr>
      <vt:lpstr>PowerPoint プレゼンテーション</vt:lpstr>
      <vt:lpstr>PowerPoint プレゼンテーション</vt:lpstr>
      <vt:lpstr>熱-応力連成解析手順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収束性</vt:lpstr>
      <vt:lpstr>別法</vt:lpstr>
      <vt:lpstr>簡易版 熱伝導解析での方法</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熱-応力連成解析手順</dc:title>
  <dc:creator>解援隊</dc:creator>
  <cp:lastModifiedBy>光広 萩本</cp:lastModifiedBy>
  <cp:revision>117</cp:revision>
  <cp:lastPrinted>2025-07-17T12:41:55Z</cp:lastPrinted>
  <dcterms:created xsi:type="dcterms:W3CDTF">2017-12-20T07:42:44Z</dcterms:created>
  <dcterms:modified xsi:type="dcterms:W3CDTF">2025-08-05T21:41:04Z</dcterms:modified>
</cp:coreProperties>
</file>