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711" r:id="rId4"/>
    <p:sldMasterId id="2147483736" r:id="rId5"/>
    <p:sldMasterId id="2147483740" r:id="rId6"/>
    <p:sldMasterId id="2147483752" r:id="rId7"/>
  </p:sldMasterIdLst>
  <p:notesMasterIdLst>
    <p:notesMasterId r:id="rId52"/>
  </p:notesMasterIdLst>
  <p:sldIdLst>
    <p:sldId id="259" r:id="rId8"/>
    <p:sldId id="2167" r:id="rId9"/>
    <p:sldId id="2169" r:id="rId10"/>
    <p:sldId id="595" r:id="rId11"/>
    <p:sldId id="594" r:id="rId12"/>
    <p:sldId id="618" r:id="rId13"/>
    <p:sldId id="619" r:id="rId14"/>
    <p:sldId id="260" r:id="rId15"/>
    <p:sldId id="625" r:id="rId16"/>
    <p:sldId id="579" r:id="rId17"/>
    <p:sldId id="580" r:id="rId18"/>
    <p:sldId id="2177" r:id="rId19"/>
    <p:sldId id="2178" r:id="rId20"/>
    <p:sldId id="2084" r:id="rId21"/>
    <p:sldId id="2085" r:id="rId22"/>
    <p:sldId id="2070" r:id="rId23"/>
    <p:sldId id="2179" r:id="rId24"/>
    <p:sldId id="605" r:id="rId25"/>
    <p:sldId id="611" r:id="rId26"/>
    <p:sldId id="606" r:id="rId27"/>
    <p:sldId id="609" r:id="rId28"/>
    <p:sldId id="261" r:id="rId29"/>
    <p:sldId id="539" r:id="rId30"/>
    <p:sldId id="1815" r:id="rId31"/>
    <p:sldId id="563" r:id="rId32"/>
    <p:sldId id="1817" r:id="rId33"/>
    <p:sldId id="1816" r:id="rId34"/>
    <p:sldId id="449" r:id="rId35"/>
    <p:sldId id="455" r:id="rId36"/>
    <p:sldId id="1822" r:id="rId37"/>
    <p:sldId id="1819" r:id="rId38"/>
    <p:sldId id="1824" r:id="rId39"/>
    <p:sldId id="1829" r:id="rId40"/>
    <p:sldId id="468" r:id="rId41"/>
    <p:sldId id="637" r:id="rId42"/>
    <p:sldId id="494" r:id="rId43"/>
    <p:sldId id="428" r:id="rId44"/>
    <p:sldId id="1828" r:id="rId45"/>
    <p:sldId id="2138" r:id="rId46"/>
    <p:sldId id="2132" r:id="rId47"/>
    <p:sldId id="2133" r:id="rId48"/>
    <p:sldId id="2152" r:id="rId49"/>
    <p:sldId id="2154" r:id="rId50"/>
    <p:sldId id="2165" r:id="rId5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4A57-16B7-4973-90A8-6F75B331894B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0DA59-C4CA-43AE-AF3E-AF4D7BF0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6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F95B64-F77E-680C-C601-B68607A2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802B2D-B76E-65AA-38E0-07AF226B9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9DEA0B-5E5A-9F3E-C136-CE58F98C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E1F-61EF-4374-BDE0-8AFE9CD495C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A6916-94B3-E80C-B856-0844A66E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F72111-A2C4-359B-AFCF-EF794595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1C8-0E8E-4E39-ADFE-A754CE4EF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97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 12">
            <a:extLst>
              <a:ext uri="{FF2B5EF4-FFF2-40B4-BE49-F238E27FC236}">
                <a16:creationId xmlns:a16="http://schemas.microsoft.com/office/drawing/2014/main" id="{647943E0-04D1-4D15-B834-CD1B8A9EF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4006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</a:lstStyle>
          <a:p>
            <a:pPr lvl="0" eaLnBrk="1" latinLnBrk="0" hangingPunct="1"/>
            <a:r>
              <a:rPr kumimoji="0" lang="ja-JP" altLang="en-US" dirty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2 </a:t>
            </a:r>
            <a:r>
              <a:rPr kumimoji="0" lang="ja-JP" altLang="en-US" dirty="0"/>
              <a:t>レベル</a:t>
            </a:r>
          </a:p>
          <a:p>
            <a:pPr lvl="2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3 </a:t>
            </a:r>
            <a:r>
              <a:rPr kumimoji="0" lang="ja-JP" altLang="en-US" dirty="0"/>
              <a:t>レベル</a:t>
            </a:r>
          </a:p>
          <a:p>
            <a:pPr lvl="3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4 </a:t>
            </a:r>
            <a:r>
              <a:rPr kumimoji="0" lang="ja-JP" altLang="en-US" dirty="0"/>
              <a:t>レベル</a:t>
            </a:r>
          </a:p>
          <a:p>
            <a:pPr lvl="4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5 </a:t>
            </a:r>
            <a:r>
              <a:rPr kumimoji="0" lang="ja-JP" altLang="en-US" dirty="0"/>
              <a:t>レベル</a:t>
            </a:r>
            <a:endParaRPr kumimoji="0" lang="en-US" dirty="0"/>
          </a:p>
        </p:txBody>
      </p:sp>
      <p:sp>
        <p:nvSpPr>
          <p:cNvPr id="4" name="タイトル プレースホルダ 21">
            <a:extLst>
              <a:ext uri="{FF2B5EF4-FFF2-40B4-BE49-F238E27FC236}">
                <a16:creationId xmlns:a16="http://schemas.microsoft.com/office/drawing/2014/main" id="{E2213D9E-D8F7-4AFC-B773-BC50C9D9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1276"/>
            <a:ext cx="10972800" cy="673691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5607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プレースホルダ 21">
            <a:extLst>
              <a:ext uri="{FF2B5EF4-FFF2-40B4-BE49-F238E27FC236}">
                <a16:creationId xmlns:a16="http://schemas.microsoft.com/office/drawing/2014/main" id="{C759E5FB-743F-4020-ABC7-0779ABC2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1276"/>
            <a:ext cx="10972800" cy="673691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046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487488" y="2276872"/>
            <a:ext cx="9409045" cy="1152128"/>
          </a:xfrm>
        </p:spPr>
        <p:txBody>
          <a:bodyPr anchor="ctr" anchorCtr="0">
            <a:normAutofit/>
          </a:bodyPr>
          <a:lstStyle>
            <a:lvl1pPr algn="l">
              <a:defRPr sz="4000" b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</a:lstStyle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487488" y="3681239"/>
            <a:ext cx="91440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dirty="0"/>
              <a:t>マスタ サブタイトルの書式設定</a:t>
            </a:r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1206500" y="2204864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219200" y="3605039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06500" y="2204864"/>
            <a:ext cx="304800" cy="1280160"/>
          </a:xfrm>
          <a:prstGeom prst="rect">
            <a:avLst/>
          </a:prstGeom>
          <a:solidFill>
            <a:srgbClr val="1E1E9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19200" y="3605039"/>
            <a:ext cx="304800" cy="685800"/>
          </a:xfrm>
          <a:prstGeom prst="rect">
            <a:avLst/>
          </a:prstGeom>
          <a:solidFill>
            <a:srgbClr val="6464C8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34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プレースホルダ 21">
            <a:extLst>
              <a:ext uri="{FF2B5EF4-FFF2-40B4-BE49-F238E27FC236}">
                <a16:creationId xmlns:a16="http://schemas.microsoft.com/office/drawing/2014/main" id="{C759E5FB-743F-4020-ABC7-0779ABC2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1276"/>
            <a:ext cx="10972800" cy="673691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0896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1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</p:spPr>
        <p:txBody>
          <a:bodyPr/>
          <a:lstStyle>
            <a:lvl1pPr algn="ctr">
              <a:defRPr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45658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2D8F4CA-83F7-499E-B205-85BD5CABF858}"/>
              </a:ext>
            </a:extLst>
          </p:cNvPr>
          <p:cNvSpPr/>
          <p:nvPr userDrawn="1"/>
        </p:nvSpPr>
        <p:spPr>
          <a:xfrm>
            <a:off x="527381" y="836712"/>
            <a:ext cx="11055019" cy="20284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0000FF"/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47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Autofit/>
          </a:bodyPr>
          <a:lstStyle>
            <a:lvl1pPr algn="l">
              <a:defRPr sz="28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  <a:lvl2pPr>
              <a:defRPr sz="20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2pPr>
            <a:lvl3pPr>
              <a:defRPr sz="18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3pPr>
            <a:lvl4pPr>
              <a:defRPr sz="16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4pPr>
            <a:lvl5pPr>
              <a:defRPr sz="16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FAA9E1F7-8940-478B-A9F5-544F87F8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1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1892993-2CCC-432E-BBF3-D27599AF5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3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21800CE-C325-44AD-9194-111F18ECAE40}"/>
              </a:ext>
            </a:extLst>
          </p:cNvPr>
          <p:cNvSpPr/>
          <p:nvPr userDrawn="1"/>
        </p:nvSpPr>
        <p:spPr>
          <a:xfrm>
            <a:off x="527382" y="836712"/>
            <a:ext cx="11137237" cy="20284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0E29F486-5F39-498F-81C1-3E58D690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0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7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5BBE31-4725-E469-C0A5-BF924258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1CE691-C293-28C3-27E0-C20D14E51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B08DA1-1D60-E146-997A-158F7FE4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E1F-61EF-4374-BDE0-8AFE9CD495C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00B59-63BB-3E61-E6B4-46892DEF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E3ABCB-D6C9-0DC6-8C07-9291E880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1C8-0E8E-4E39-ADFE-A754CE4EF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44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53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09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1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6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9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86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8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8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2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23E822-6A56-D847-20FD-C6722A78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10969E-DF5F-7E8D-B46D-CA07C368F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1D3014-8404-17B4-E3AD-D85FB16D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E1F-61EF-4374-BDE0-8AFE9CD495C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2EB30A-0229-A04F-C3AE-DD2913C1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733AE1-D8A1-C2CB-B2AE-6BF9621F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1C8-0E8E-4E39-ADFE-A754CE4EF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362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0DD18C5-9FD6-42E0-B2FA-B7F707C5B4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0211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E81213-CF3F-4BAF-B81B-6DAA9F6D5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4651D9-0C7E-4A5E-B1A9-1A515E366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C4EFC1-CB5C-45DA-945B-EC7F0161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0CD-0CE0-4398-912F-A108BC52F2BC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9A455D-0A78-486C-8DEB-7082306D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6B004-AA78-44AC-907E-7C68B3B6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0134-A54C-479A-B791-DF3DFF6DC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088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15754-127B-48F2-BC18-79C7B8F4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8C2E77-6865-4F7D-909B-61628168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40EADF-07CD-4A18-B633-31652BBC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12A-A590-45BB-943F-49B83CF9CD60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E912FE-C20E-48AF-9398-336102F2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76DA88-38D2-4704-B6D3-6F58435B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0134-A54C-479A-B791-DF3DFF6DC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845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697D20-7637-41C2-B280-98804DDD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1F10-B3B2-422C-81EC-B536A69F97D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D3296C-64CC-4D2D-9E37-014B332E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B5AEFA-1D29-43BE-B508-D91728F8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0134-A54C-479A-B791-DF3DFF6DC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801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53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916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19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794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740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61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216EE-D76D-624A-BF63-9C1C22B5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3A0872-DA3C-6663-A90F-9BF4C2D3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E1F-61EF-4374-BDE0-8AFE9CD495C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32C59D-F62E-18CC-F6A9-064DA4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C1A261-0F95-ECFD-DCE8-B9135594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1C8-0E8E-4E39-ADFE-A754CE4EF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096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504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15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9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362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462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B587FBAA-80CA-454C-B1BE-1CD8896490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03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B587FBAA-80CA-454C-B1BE-1CD8896490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E115B8-8050-4FC8-97CD-A0F6A8360DF9}"/>
              </a:ext>
            </a:extLst>
          </p:cNvPr>
          <p:cNvSpPr/>
          <p:nvPr userDrawn="1"/>
        </p:nvSpPr>
        <p:spPr>
          <a:xfrm>
            <a:off x="623392" y="6273320"/>
            <a:ext cx="10945216" cy="36000"/>
          </a:xfrm>
          <a:prstGeom prst="rect">
            <a:avLst/>
          </a:prstGeom>
          <a:solidFill>
            <a:srgbClr val="1E1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49EF40-F79A-4E33-9B82-E980CFFB4E2C}"/>
              </a:ext>
            </a:extLst>
          </p:cNvPr>
          <p:cNvSpPr/>
          <p:nvPr userDrawn="1"/>
        </p:nvSpPr>
        <p:spPr>
          <a:xfrm>
            <a:off x="623392" y="1124744"/>
            <a:ext cx="10945216" cy="108000"/>
          </a:xfrm>
          <a:prstGeom prst="rect">
            <a:avLst/>
          </a:prstGeom>
          <a:solidFill>
            <a:srgbClr val="1E1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352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FBAA-80CA-454C-B1BE-1CD8896490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9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DB3F23-271C-FC97-A973-47754DB9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E1F-61EF-4374-BDE0-8AFE9CD495C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67902E-008A-79DB-EA19-2096EA67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348BDE-8C98-65AA-A562-B87FC951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1C8-0E8E-4E39-ADFE-A754CE4EF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45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20FE5250-7A22-4F17-8D06-A502764EA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 hasCustomPrompt="1"/>
          </p:nvPr>
        </p:nvSpPr>
        <p:spPr>
          <a:xfrm>
            <a:off x="1487488" y="2276872"/>
            <a:ext cx="9409045" cy="1152128"/>
          </a:xfrm>
        </p:spPr>
        <p:txBody>
          <a:bodyPr anchor="ctr" anchorCtr="0">
            <a:normAutofit/>
          </a:bodyPr>
          <a:lstStyle>
            <a:lvl1pPr algn="ctr">
              <a:defRPr sz="4000" b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Yu Gothic Medium" panose="020B0500000000000000" pitchFamily="50" charset="-128"/>
                <a:ea typeface="Yu Gothic Medium" panose="020B0500000000000000" pitchFamily="50" charset="-128"/>
                <a:cs typeface="Yu Gothic Medium" panose="020B0500000000000000" pitchFamily="50" charset="-128"/>
              </a:defRPr>
            </a:lvl1pPr>
          </a:lstStyle>
          <a:p>
            <a:r>
              <a:rPr kumimoji="0" lang="ja-JP" altLang="en-US" dirty="0"/>
              <a:t>タイトル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727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 21">
            <a:extLst>
              <a:ext uri="{FF2B5EF4-FFF2-40B4-BE49-F238E27FC236}">
                <a16:creationId xmlns:a16="http://schemas.microsoft.com/office/drawing/2014/main" id="{D5599694-ABC3-4263-81E4-F810976B9F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72008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7" name="テキスト プレースホルダ 12">
            <a:extLst>
              <a:ext uri="{FF2B5EF4-FFF2-40B4-BE49-F238E27FC236}">
                <a16:creationId xmlns:a16="http://schemas.microsoft.com/office/drawing/2014/main" id="{647943E0-04D1-4D15-B834-CD1B8A9EFC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052736"/>
            <a:ext cx="10972800" cy="5400599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5pPr>
          </a:lstStyle>
          <a:p>
            <a:pPr lvl="0" eaLnBrk="1" latinLnBrk="0" hangingPunct="1"/>
            <a:r>
              <a:rPr kumimoji="0" lang="ja-JP" altLang="en-US" dirty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2 </a:t>
            </a:r>
            <a:r>
              <a:rPr kumimoji="0" lang="ja-JP" altLang="en-US" dirty="0"/>
              <a:t>レベル</a:t>
            </a:r>
          </a:p>
          <a:p>
            <a:pPr lvl="2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3 </a:t>
            </a:r>
            <a:r>
              <a:rPr kumimoji="0" lang="ja-JP" altLang="en-US" dirty="0"/>
              <a:t>レベル</a:t>
            </a:r>
          </a:p>
          <a:p>
            <a:pPr lvl="3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4 </a:t>
            </a:r>
            <a:r>
              <a:rPr kumimoji="0" lang="ja-JP" altLang="en-US" dirty="0"/>
              <a:t>レベル</a:t>
            </a:r>
          </a:p>
          <a:p>
            <a:pPr lvl="4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5 </a:t>
            </a:r>
            <a:r>
              <a:rPr kumimoji="0" lang="ja-JP" altLang="en-US" dirty="0"/>
              <a:t>レベル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4173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1892993-2CCC-432E-BBF3-D27599AF5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C3A6BBB-2C8D-153B-544D-08B21481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98EE41-8FAD-3FDE-279B-F0CACBAF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E8DE5-28CA-29BE-B9BB-DB9564AF2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4E1F-61EF-4374-BDE0-8AFE9CD495C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379CA0-2ACE-94AA-BBD5-6F145989A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B987AF-00CE-86FB-D788-0C696FBAD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41C8-0E8E-4E39-ADFE-A754CE4EF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9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90" r:id="rId6"/>
    <p:sldLayoutId id="2147483692" r:id="rId7"/>
    <p:sldLayoutId id="2147483693" r:id="rId8"/>
    <p:sldLayoutId id="2147483694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609600" y="181276"/>
            <a:ext cx="10972800" cy="673691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609600" y="1070474"/>
            <a:ext cx="10972800" cy="53803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2 </a:t>
            </a:r>
            <a:r>
              <a:rPr kumimoji="0" lang="ja-JP" altLang="en-US" dirty="0"/>
              <a:t>レベル</a:t>
            </a:r>
          </a:p>
          <a:p>
            <a:pPr lvl="2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3 </a:t>
            </a:r>
            <a:r>
              <a:rPr kumimoji="0" lang="ja-JP" altLang="en-US" dirty="0"/>
              <a:t>レベル</a:t>
            </a:r>
          </a:p>
          <a:p>
            <a:pPr lvl="3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4 </a:t>
            </a:r>
            <a:r>
              <a:rPr kumimoji="0" lang="ja-JP" altLang="en-US" dirty="0"/>
              <a:t>レベル</a:t>
            </a:r>
          </a:p>
          <a:p>
            <a:pPr lvl="4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5 </a:t>
            </a:r>
            <a:r>
              <a:rPr kumimoji="0" lang="ja-JP" altLang="en-US" dirty="0"/>
              <a:t>レベル</a:t>
            </a:r>
            <a:endParaRPr kumimoji="0"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23392" y="6489344"/>
            <a:ext cx="10945216" cy="36000"/>
          </a:xfrm>
          <a:prstGeom prst="rect">
            <a:avLst/>
          </a:prstGeom>
          <a:solidFill>
            <a:srgbClr val="1E1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9013183" y="6525344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587B3-9634-4AD1-A872-A0976EB453E8}" type="slidenum">
              <a:rPr kumimoji="1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23392" y="908720"/>
            <a:ext cx="10945216" cy="108000"/>
          </a:xfrm>
          <a:prstGeom prst="rect">
            <a:avLst/>
          </a:prstGeom>
          <a:solidFill>
            <a:srgbClr val="1E1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0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l" rtl="0" eaLnBrk="1" latinLnBrk="0" hangingPunct="1">
        <a:spcBef>
          <a:spcPct val="0"/>
        </a:spcBef>
        <a:buNone/>
        <a:defRPr kumimoji="1" sz="2800" kern="1200">
          <a:solidFill>
            <a:schemeClr val="tx1">
              <a:lumMod val="65000"/>
              <a:lumOff val="35000"/>
            </a:schemeClr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1E1E96"/>
        </a:buClr>
        <a:buSzPct val="76000"/>
        <a:buFont typeface="Wingdings" pitchFamily="2" charset="2"/>
        <a:buChar char="n"/>
        <a:defRPr kumimoji="1" sz="2400" kern="1200">
          <a:solidFill>
            <a:schemeClr val="tx1">
              <a:lumMod val="65000"/>
              <a:lumOff val="35000"/>
            </a:schemeClr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1pPr>
      <a:lvl2pPr marL="548640" indent="-274320" algn="l" rtl="0" eaLnBrk="1" latinLnBrk="0" hangingPunct="1">
        <a:spcBef>
          <a:spcPts val="500"/>
        </a:spcBef>
        <a:buClr>
          <a:srgbClr val="6464C8"/>
        </a:buClr>
        <a:buSzPct val="76000"/>
        <a:buFont typeface="Wingdings" pitchFamily="2" charset="2"/>
        <a:buChar char="l"/>
        <a:defRPr kumimoji="1" sz="2000" kern="1200">
          <a:solidFill>
            <a:schemeClr val="tx1">
              <a:lumMod val="65000"/>
              <a:lumOff val="35000"/>
            </a:schemeClr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2pPr>
      <a:lvl3pPr marL="822960" indent="-228600" algn="l" rtl="0" eaLnBrk="1" latinLnBrk="0" hangingPunct="1">
        <a:spcBef>
          <a:spcPts val="500"/>
        </a:spcBef>
        <a:buClr>
          <a:srgbClr val="9696C8"/>
        </a:buClr>
        <a:buSzPct val="76000"/>
        <a:buFont typeface="Wingdings 3"/>
        <a:buChar char=""/>
        <a:defRPr kumimoji="1" sz="1800" kern="1200">
          <a:solidFill>
            <a:schemeClr val="tx1">
              <a:lumMod val="65000"/>
              <a:lumOff val="35000"/>
            </a:schemeClr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600" kern="1200">
          <a:solidFill>
            <a:schemeClr val="tx1">
              <a:lumMod val="65000"/>
              <a:lumOff val="35000"/>
            </a:schemeClr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400" kern="1200">
          <a:solidFill>
            <a:schemeClr val="tx1">
              <a:lumMod val="65000"/>
              <a:lumOff val="35000"/>
            </a:schemeClr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016721"/>
            <a:ext cx="10972800" cy="5501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3222DCF-17D4-4526-860A-4E94225AFB94}"/>
              </a:ext>
            </a:extLst>
          </p:cNvPr>
          <p:cNvSpPr/>
          <p:nvPr userDrawn="1"/>
        </p:nvSpPr>
        <p:spPr>
          <a:xfrm>
            <a:off x="623392" y="908720"/>
            <a:ext cx="10945216" cy="108000"/>
          </a:xfrm>
          <a:prstGeom prst="rect">
            <a:avLst/>
          </a:prstGeom>
          <a:solidFill>
            <a:srgbClr val="1E1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black">
                  <a:lumMod val="65000"/>
                  <a:lumOff val="35000"/>
                </a:prstClr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08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Yu Gothic Medium" panose="020B0500000000000000" pitchFamily="50" charset="-128"/>
          <a:ea typeface="Yu Gothic Medium" panose="020B0500000000000000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Yu Gothic Medium" panose="020B0500000000000000" pitchFamily="50" charset="-128"/>
          <a:ea typeface="Yu Gothic Medium" panose="020B05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Yu Gothic Medium" panose="020B0500000000000000" pitchFamily="50" charset="-128"/>
          <a:ea typeface="Yu Gothic Medium" panose="020B05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Yu Gothic Medium" panose="020B0500000000000000" pitchFamily="50" charset="-128"/>
          <a:ea typeface="Yu Gothic Medium" panose="020B05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600" kern="1200">
          <a:solidFill>
            <a:schemeClr val="tx1"/>
          </a:solidFill>
          <a:latin typeface="Yu Gothic Medium" panose="020B0500000000000000" pitchFamily="50" charset="-128"/>
          <a:ea typeface="Yu Gothic Medium" panose="020B05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600" kern="1200">
          <a:solidFill>
            <a:schemeClr val="tx1"/>
          </a:solidFill>
          <a:latin typeface="Yu Gothic Medium" panose="020B0500000000000000" pitchFamily="50" charset="-128"/>
          <a:ea typeface="Yu Gothic Medium" panose="020B05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6FC2-A783-41CE-AF73-3C2E8CA622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8F2-4064-4160-A870-0E3D4F84012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3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2837A42-9B2E-4076-AFFE-ABE9E9D8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5A1354-A606-46B2-B4F9-90B482572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B89F29-C1B0-4A56-87DB-870C26501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5F2C-1608-4B09-AF2C-01A7DA4CEC79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C5F554-26AD-41AE-BAD3-A78C93F29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811846-5261-4CE7-9F59-6DB339130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0134-A54C-479A-B791-DF3DFF6DC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4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6850-7376-4FA5-8DAE-6252DB8ECAD0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CC07-A1DD-4ED1-85FE-5505272F42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60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FBAA-80CA-454C-B1BE-1CD8896490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CAFD-946F-4EEE-A29E-6B23E0DFF98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gi@terakoya2018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rakoya2018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8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hagi@terakoya2018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hagi@terakoya2018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terakoya2018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hagi@terakoya2018.com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terakoya2018.com/question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https://terakoya2018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agi@terakoya2018.com" TargetMode="External"/><Relationship Id="rId5" Type="http://schemas.openxmlformats.org/officeDocument/2006/relationships/hyperlink" Target="http://www.itc.pref.toyama.jp/summary/section020.html" TargetMode="External"/><Relationship Id="rId4" Type="http://schemas.openxmlformats.org/officeDocument/2006/relationships/image" Target="../media/image9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mazon.co.jp/%E5%88%9D%E5%BF%83%E8%80%85%E3%81%AE%E3%81%9F%E3%82%81%E3%81%AE%E3%82%B4%E3%83%A0%E3%81%AE%E6%9C%89%E9%99%90%E8%A6%81%E7%B4%A0%E6%B3%95%E8%A7%A3%E6%9E%90-%E6%8A%80%E8%A1%93%E3%82%B7%E3%83%AA%E3%83%BC%E3%82%BA-%E8%90%A9%E6%9C%AC%E5%85%89%E5%BA%83/dp/4908565341/ref=sr_1_1?__mk_ja_JP=%E3%82%AB%E3%82%BF%E3%82%AB%E3%83%8A&amp;crid=2TAGJGTTNHI3G&amp;keywords=%E5%88%9D%E5%BF%83%E8%80%85%E3%81%AE%E3%81%9F%E3%82%81%E3%81%AE%E3%82%B4%E3%83%A0%E3%81%AE%E6%9C%89%E9%99%90%E8%A6%81%E7%B4%A0%E6%B3%95%E8%A7%A3%E6%9E%90&amp;qid=1660963605&amp;sprefix=%E5%88%9D%E5%BF%83%E8%80%85%E3%81%AE%E3%81%9F%E3%82%81%E3%81%AE%E3%82%B4%E3%83%A0%E3%81%AE%E6%9C%89%E9%99%90%E8%A6%81%E7%B4%A0%E6%B3%95%E8%A7%A3%E6%9E%90%2Caps%2C449&amp;sr=8-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hagi@terakoya2018.com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2">
            <a:extLst>
              <a:ext uri="{FF2B5EF4-FFF2-40B4-BE49-F238E27FC236}">
                <a16:creationId xmlns:a16="http://schemas.microsoft.com/office/drawing/2014/main" id="{D462D24A-C854-5BC1-3AC7-2D1906F73AEB}"/>
              </a:ext>
            </a:extLst>
          </p:cNvPr>
          <p:cNvSpPr txBox="1">
            <a:spLocks/>
          </p:cNvSpPr>
          <p:nvPr/>
        </p:nvSpPr>
        <p:spPr>
          <a:xfrm>
            <a:off x="7455160" y="4861036"/>
            <a:ext cx="4318907" cy="341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２０２３．１．１０．　寺子屋　萩本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FC1CF7-E126-A437-873F-16977A8D16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2238"/>
            <a:ext cx="12192000" cy="1655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28686">
            <a:extLst>
              <a:ext uri="{FF2B5EF4-FFF2-40B4-BE49-F238E27FC236}">
                <a16:creationId xmlns:a16="http://schemas.microsoft.com/office/drawing/2014/main" id="{CD903253-DA55-3F5B-2624-C26BBE7759EC}"/>
              </a:ext>
            </a:extLst>
          </p:cNvPr>
          <p:cNvSpPr txBox="1"/>
          <p:nvPr/>
        </p:nvSpPr>
        <p:spPr>
          <a:xfrm>
            <a:off x="144580" y="5307805"/>
            <a:ext cx="3932318" cy="5000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Calibri"/>
                <a:ea typeface="ＭＳ 明朝"/>
                <a:cs typeface="Times New Roman"/>
              </a:rPr>
              <a:t>寺子屋</a:t>
            </a:r>
            <a:r>
              <a:rPr kumimoji="1" lang="en-US" sz="2800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Calibri"/>
                <a:ea typeface="ＭＳ 明朝"/>
                <a:cs typeface="Times New Roman"/>
              </a:rPr>
              <a:t>/CAE</a:t>
            </a:r>
            <a:r>
              <a:rPr kumimoji="1" lang="ja-JP" altLang="en-US" sz="2800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Calibri"/>
                <a:ea typeface="ＭＳ 明朝"/>
                <a:cs typeface="Times New Roman"/>
              </a:rPr>
              <a:t>解援隊</a:t>
            </a:r>
            <a:endParaRPr kumimoji="1" lang="ja-JP" altLang="en-US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</p:txBody>
      </p:sp>
      <p:sp>
        <p:nvSpPr>
          <p:cNvPr id="8" name="テキスト ボックス 28686">
            <a:extLst>
              <a:ext uri="{FF2B5EF4-FFF2-40B4-BE49-F238E27FC236}">
                <a16:creationId xmlns:a16="http://schemas.microsoft.com/office/drawing/2014/main" id="{F1CC0306-9D41-B7C9-A635-7B3DD275464B}"/>
              </a:ext>
            </a:extLst>
          </p:cNvPr>
          <p:cNvSpPr txBox="1"/>
          <p:nvPr/>
        </p:nvSpPr>
        <p:spPr>
          <a:xfrm>
            <a:off x="9479903" y="5516472"/>
            <a:ext cx="2472612" cy="4208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連絡先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　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  <a:hlinkClick r:id="rId3"/>
              </a:rPr>
              <a:t>hagi@terakoya2018.com</a:t>
            </a:r>
            <a:endParaRPr kumimoji="1" lang="en-US" altLang="ja-JP" sz="1200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                 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　　　　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 080-2230-8785</a:t>
            </a:r>
            <a:endParaRPr kumimoji="1" lang="ja-JP" altLang="en-US" sz="1200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6827B4-DD71-0054-8BD6-0664751B10A8}"/>
              </a:ext>
            </a:extLst>
          </p:cNvPr>
          <p:cNvSpPr txBox="1"/>
          <p:nvPr/>
        </p:nvSpPr>
        <p:spPr>
          <a:xfrm>
            <a:off x="563879" y="5733443"/>
            <a:ext cx="309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URL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hlinkClick r:id="rId4"/>
              </a:rPr>
              <a:t>https://terakoya2018.com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9CBA20-61B3-3A92-B255-B13C4C369055}"/>
              </a:ext>
            </a:extLst>
          </p:cNvPr>
          <p:cNvSpPr txBox="1"/>
          <p:nvPr/>
        </p:nvSpPr>
        <p:spPr>
          <a:xfrm>
            <a:off x="251719" y="1996964"/>
            <a:ext cx="11336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/>
              <a:t>管理者必見 </a:t>
            </a:r>
            <a:r>
              <a:rPr kumimoji="1" lang="en-US" altLang="ja-JP" sz="2400" b="1" dirty="0"/>
              <a:t>CAE</a:t>
            </a:r>
            <a:r>
              <a:rPr kumimoji="1" lang="ja-JP" altLang="en-US" sz="2400" b="1" dirty="0"/>
              <a:t>・</a:t>
            </a:r>
            <a:r>
              <a:rPr kumimoji="1" lang="en-US" altLang="ja-JP" sz="2400" b="1" dirty="0"/>
              <a:t>FEM</a:t>
            </a:r>
            <a:r>
              <a:rPr kumimoji="1" lang="ja-JP" altLang="en-US" sz="2400" b="1" dirty="0"/>
              <a:t>解析の効率的活用術</a:t>
            </a:r>
            <a:br>
              <a:rPr kumimoji="1" lang="en-US" altLang="ja-JP" sz="2400" b="1" dirty="0"/>
            </a:br>
            <a:r>
              <a:rPr kumimoji="1" lang="en-US" altLang="ja-JP" b="1" dirty="0"/>
              <a:t>-CAD</a:t>
            </a:r>
            <a:r>
              <a:rPr kumimoji="1" lang="ja-JP" altLang="en-US" b="1" dirty="0"/>
              <a:t>作図自動化・解析自動化を絡めた開発者、設計者解析と運用コスト削減法</a:t>
            </a:r>
            <a:r>
              <a:rPr kumimoji="1" lang="en-US" altLang="ja-JP" b="1" dirty="0"/>
              <a:t>-</a:t>
            </a:r>
            <a:endParaRPr kumimoji="1" lang="ja-JP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511960C-BDBC-DCD6-77C3-D65A5D3FBC8E}"/>
              </a:ext>
            </a:extLst>
          </p:cNvPr>
          <p:cNvSpPr/>
          <p:nvPr/>
        </p:nvSpPr>
        <p:spPr>
          <a:xfrm>
            <a:off x="5049520" y="2956560"/>
            <a:ext cx="6299200" cy="15902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0000CC"/>
                </a:solidFill>
              </a:rPr>
              <a:t>プリポストの稼働率３分の１</a:t>
            </a:r>
            <a:endParaRPr kumimoji="1" lang="ja-JP" alt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9171" y="250471"/>
            <a:ext cx="7772400" cy="609600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開発者</a:t>
            </a:r>
            <a:r>
              <a:rPr kumimoji="1"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解析</a:t>
            </a:r>
          </a:p>
        </p:txBody>
      </p:sp>
      <p:grpSp>
        <p:nvGrpSpPr>
          <p:cNvPr id="3" name="グループ化 4"/>
          <p:cNvGrpSpPr/>
          <p:nvPr/>
        </p:nvGrpSpPr>
        <p:grpSpPr>
          <a:xfrm>
            <a:off x="1962610" y="1137569"/>
            <a:ext cx="2405199" cy="1895284"/>
            <a:chOff x="179512" y="3212976"/>
            <a:chExt cx="3715891" cy="31718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12976"/>
              <a:ext cx="3571875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179512" y="3212976"/>
              <a:ext cx="1763688" cy="648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82155" y="5934637"/>
              <a:ext cx="717437" cy="3240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2756722"/>
            <a:ext cx="2648719" cy="16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90" y="5031882"/>
            <a:ext cx="2992696" cy="151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4410"/>
            <a:ext cx="3176048" cy="15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962609" y="3179459"/>
            <a:ext cx="322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このような干渉チェックも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簡単に開発者が実施できます。</a:t>
            </a:r>
          </a:p>
        </p:txBody>
      </p:sp>
      <p:grpSp>
        <p:nvGrpSpPr>
          <p:cNvPr id="5" name="グループ化 10"/>
          <p:cNvGrpSpPr/>
          <p:nvPr/>
        </p:nvGrpSpPr>
        <p:grpSpPr>
          <a:xfrm>
            <a:off x="4951004" y="1473253"/>
            <a:ext cx="3382068" cy="1332889"/>
            <a:chOff x="3670532" y="1558333"/>
            <a:chExt cx="3382068" cy="133288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532" y="1558333"/>
              <a:ext cx="3382068" cy="118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118038" y="252189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CAD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データ</a:t>
              </a:r>
            </a:p>
          </p:txBody>
        </p:sp>
      </p:grpSp>
      <p:grpSp>
        <p:nvGrpSpPr>
          <p:cNvPr id="7" name="グループ化 17"/>
          <p:cNvGrpSpPr/>
          <p:nvPr/>
        </p:nvGrpSpPr>
        <p:grpSpPr>
          <a:xfrm>
            <a:off x="7523409" y="4651204"/>
            <a:ext cx="2860497" cy="1174516"/>
            <a:chOff x="3895403" y="4270261"/>
            <a:chExt cx="4173463" cy="2128361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403" y="4300134"/>
              <a:ext cx="4173463" cy="20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/>
            <p:cNvSpPr/>
            <p:nvPr/>
          </p:nvSpPr>
          <p:spPr>
            <a:xfrm>
              <a:off x="3925558" y="4270261"/>
              <a:ext cx="1078490" cy="3240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左カーブ矢印 20"/>
          <p:cNvSpPr/>
          <p:nvPr/>
        </p:nvSpPr>
        <p:spPr>
          <a:xfrm>
            <a:off x="5369801" y="3352470"/>
            <a:ext cx="2057419" cy="1298734"/>
          </a:xfrm>
          <a:prstGeom prst="curvedLef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913674" y="452856"/>
            <a:ext cx="2996981" cy="5374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効率化、自動化支援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16E1D57-5A23-4F3B-BE7A-214F01B0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8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3" y="1127464"/>
            <a:ext cx="5682645" cy="518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5704" y="329696"/>
            <a:ext cx="609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手順書を使用して教育、開発者自身で解析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27464"/>
            <a:ext cx="5067164" cy="230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93" y="3659911"/>
            <a:ext cx="4954369" cy="28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4AAA46A-56AB-44D9-B3B1-4E295891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95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E4B05-51A9-DFFB-3AA7-BD7C4585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/>
              <a:t>設計者解析の失敗事例と利点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54260-7F13-9309-B8D9-9ED217EB37B5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1861522"/>
            <a:ext cx="5257800" cy="802921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</a:lstStyle>
          <a:p>
            <a:r>
              <a:rPr lang="en-US" altLang="ja-JP" sz="3200" dirty="0"/>
              <a:t>CVJ</a:t>
            </a:r>
            <a:r>
              <a:rPr lang="ja-JP" altLang="en-US" sz="3200" dirty="0"/>
              <a:t>ブーツの変形解析</a:t>
            </a:r>
          </a:p>
        </p:txBody>
      </p:sp>
      <p:pic>
        <p:nvPicPr>
          <p:cNvPr id="4" name="Picture 4" descr="C:\My Documents\無題.bmp">
            <a:extLst>
              <a:ext uri="{FF2B5EF4-FFF2-40B4-BE49-F238E27FC236}">
                <a16:creationId xmlns:a16="http://schemas.microsoft.com/office/drawing/2014/main" id="{BD8BC3B6-5374-8450-2C18-A681DAC2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0" y="2840355"/>
            <a:ext cx="6007292" cy="32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E54C74-FAF0-5505-8790-1C7AE985728F}"/>
              </a:ext>
            </a:extLst>
          </p:cNvPr>
          <p:cNvSpPr txBox="1"/>
          <p:nvPr/>
        </p:nvSpPr>
        <p:spPr>
          <a:xfrm>
            <a:off x="435429" y="1215191"/>
            <a:ext cx="494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マネージメント、教育の重要性について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自動化　⇒　設計者解析を進めると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Picture 4" descr="C:\My Documents\無題.bmp">
            <a:extLst>
              <a:ext uri="{FF2B5EF4-FFF2-40B4-BE49-F238E27FC236}">
                <a16:creationId xmlns:a16="http://schemas.microsoft.com/office/drawing/2014/main" id="{A107F9AC-9A13-3FDE-C81A-C6CD8802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3" y="1498952"/>
            <a:ext cx="5216577" cy="15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My Documents\a検討中\東北CAE懇話会０５３１８\BJ100.bmp">
            <a:extLst>
              <a:ext uri="{FF2B5EF4-FFF2-40B4-BE49-F238E27FC236}">
                <a16:creationId xmlns:a16="http://schemas.microsoft.com/office/drawing/2014/main" id="{09D111B9-6946-2CF4-D21C-8D627D98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86" y="2840355"/>
            <a:ext cx="2100264" cy="16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0636F0-77F9-5542-0402-623162B64AF0}"/>
              </a:ext>
            </a:extLst>
          </p:cNvPr>
          <p:cNvSpPr/>
          <p:nvPr/>
        </p:nvSpPr>
        <p:spPr>
          <a:xfrm>
            <a:off x="9503229" y="3205842"/>
            <a:ext cx="625928" cy="1578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00CC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6AAE194-35E3-979F-074E-7CABDDB60144}"/>
              </a:ext>
            </a:extLst>
          </p:cNvPr>
          <p:cNvCxnSpPr>
            <a:stCxn id="9" idx="3"/>
          </p:cNvCxnSpPr>
          <p:nvPr/>
        </p:nvCxnSpPr>
        <p:spPr>
          <a:xfrm flipV="1">
            <a:off x="10129157" y="2922814"/>
            <a:ext cx="0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907DC83-7350-9B0A-AF25-E1580A240E01}"/>
              </a:ext>
            </a:extLst>
          </p:cNvPr>
          <p:cNvCxnSpPr/>
          <p:nvPr/>
        </p:nvCxnSpPr>
        <p:spPr>
          <a:xfrm flipV="1">
            <a:off x="10189028" y="2911928"/>
            <a:ext cx="0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09C393F-B7FC-5D4D-FED8-B5F762E2E56E}"/>
              </a:ext>
            </a:extLst>
          </p:cNvPr>
          <p:cNvCxnSpPr/>
          <p:nvPr/>
        </p:nvCxnSpPr>
        <p:spPr>
          <a:xfrm>
            <a:off x="9753600" y="3017908"/>
            <a:ext cx="375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3386051-4A51-D1A8-202C-93794E504FC5}"/>
              </a:ext>
            </a:extLst>
          </p:cNvPr>
          <p:cNvCxnSpPr>
            <a:cxnSpLocks/>
          </p:cNvCxnSpPr>
          <p:nvPr/>
        </p:nvCxnSpPr>
        <p:spPr>
          <a:xfrm flipH="1">
            <a:off x="10189028" y="3025916"/>
            <a:ext cx="332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46C3B1-9C08-6BDD-3356-AF0EC9D5546D}"/>
              </a:ext>
            </a:extLst>
          </p:cNvPr>
          <p:cNvSpPr txBox="1"/>
          <p:nvPr/>
        </p:nvSpPr>
        <p:spPr>
          <a:xfrm>
            <a:off x="10178140" y="2824026"/>
            <a:ext cx="970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１ｍｍ隙間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1F2926C-0B90-A11D-C7C8-9D91C322F0D8}"/>
              </a:ext>
            </a:extLst>
          </p:cNvPr>
          <p:cNvSpPr/>
          <p:nvPr/>
        </p:nvSpPr>
        <p:spPr>
          <a:xfrm>
            <a:off x="7010401" y="3644410"/>
            <a:ext cx="3653016" cy="9882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チェックを怠ると最も製品を</a:t>
            </a:r>
            <a:endParaRPr kumimoji="1" lang="en-US" altLang="ja-JP" b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良く知る設計者が拘束条件を</a:t>
            </a:r>
            <a:endParaRPr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間違える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F3FCFB8-803F-E27C-1BB6-EA9E88F5233F}"/>
              </a:ext>
            </a:extLst>
          </p:cNvPr>
          <p:cNvSpPr/>
          <p:nvPr/>
        </p:nvSpPr>
        <p:spPr>
          <a:xfrm>
            <a:off x="5029200" y="5259194"/>
            <a:ext cx="6955971" cy="1123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0000CC"/>
                </a:solidFill>
              </a:rPr>
              <a:t>利点</a:t>
            </a:r>
            <a:endParaRPr kumimoji="1" lang="en-US" altLang="ja-JP" sz="2400" b="1" dirty="0">
              <a:solidFill>
                <a:srgbClr val="0000CC"/>
              </a:solidFill>
            </a:endParaRPr>
          </a:p>
          <a:p>
            <a:pPr algn="ctr"/>
            <a:r>
              <a:rPr lang="ja-JP" altLang="en-US" b="1" dirty="0">
                <a:solidFill>
                  <a:srgbClr val="0000CC"/>
                </a:solidFill>
              </a:rPr>
              <a:t>受託でなく設計者解析では、報告書不要。</a:t>
            </a:r>
            <a:endParaRPr lang="en-US" altLang="ja-JP" b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失敗形状は、考えなかったことにもできる。</a:t>
            </a:r>
          </a:p>
        </p:txBody>
      </p:sp>
    </p:spTree>
    <p:extLst>
      <p:ext uri="{BB962C8B-B14F-4D97-AF65-F5344CB8AC3E}">
        <p14:creationId xmlns:p14="http://schemas.microsoft.com/office/powerpoint/2010/main" val="16000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E726E-3A39-CCF9-A602-CF62E4B4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システム選定に関する注意点と</a:t>
            </a:r>
            <a:r>
              <a:rPr lang="en-US" altLang="ja-JP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V&amp;V</a:t>
            </a:r>
            <a:r>
              <a:rPr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、ソフトの一般的な癖について　　</a:t>
            </a:r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4B0D5A3-DA15-3791-31E1-0868E3F93A2E}"/>
              </a:ext>
            </a:extLst>
          </p:cNvPr>
          <p:cNvSpPr/>
          <p:nvPr/>
        </p:nvSpPr>
        <p:spPr>
          <a:xfrm>
            <a:off x="5069895" y="4940300"/>
            <a:ext cx="6576786" cy="13284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0000CC"/>
                </a:solidFill>
              </a:rPr>
              <a:t>意地悪問題と</a:t>
            </a:r>
            <a:r>
              <a:rPr kumimoji="1" lang="en-US" altLang="ja-JP" sz="2800" b="1" dirty="0">
                <a:solidFill>
                  <a:srgbClr val="0000CC"/>
                </a:solidFill>
              </a:rPr>
              <a:t>V&amp;V</a:t>
            </a:r>
            <a:r>
              <a:rPr kumimoji="1" lang="ja-JP" altLang="en-US" sz="2800" b="1" dirty="0">
                <a:solidFill>
                  <a:srgbClr val="0000CC"/>
                </a:solidFill>
              </a:rPr>
              <a:t>は必ず必要</a:t>
            </a:r>
            <a:endParaRPr kumimoji="1" lang="en-US" altLang="ja-JP" sz="2800" b="1" dirty="0">
              <a:solidFill>
                <a:srgbClr val="0000CC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0000CC"/>
                </a:solidFill>
              </a:rPr>
              <a:t>（理論解が出力されるか、導入前に確認）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EE9F140-C1DF-989D-72E0-719C2FDA4C3F}"/>
              </a:ext>
            </a:extLst>
          </p:cNvPr>
          <p:cNvSpPr txBox="1">
            <a:spLocks/>
          </p:cNvSpPr>
          <p:nvPr/>
        </p:nvSpPr>
        <p:spPr>
          <a:xfrm>
            <a:off x="2056882" y="6875438"/>
            <a:ext cx="10795518" cy="66903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rgbClr val="1E1E96"/>
              </a:buClr>
              <a:buSzPct val="76000"/>
              <a:buFont typeface="Wingdings" pitchFamily="2" charset="2"/>
              <a:buChar char="n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rgbClr val="6464C8"/>
              </a:buClr>
              <a:buSzPct val="76000"/>
              <a:buFont typeface="Wingdings" pitchFamily="2" charset="2"/>
              <a:buChar char="l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9696C8"/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私が解析できるようになった理由、きっかけ</a:t>
            </a:r>
            <a:r>
              <a:rPr lang="en-US" altLang="ja-JP" dirty="0"/>
              <a:t>V&amp;V</a:t>
            </a:r>
            <a:r>
              <a:rPr lang="ja-JP" altLang="en-US" dirty="0"/>
              <a:t>、“本当かい“の疑い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1D71FF-4D8F-C945-396B-80DC3C596AB5}"/>
              </a:ext>
            </a:extLst>
          </p:cNvPr>
          <p:cNvSpPr txBox="1"/>
          <p:nvPr/>
        </p:nvSpPr>
        <p:spPr>
          <a:xfrm>
            <a:off x="365760" y="1203960"/>
            <a:ext cx="456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１．梁の変形、固有値解析</a:t>
            </a:r>
            <a:r>
              <a:rPr kumimoji="1" lang="en-US" altLang="ja-JP" dirty="0"/>
              <a:t>/</a:t>
            </a:r>
            <a:r>
              <a:rPr kumimoji="1" lang="ja-JP" altLang="en-US" dirty="0"/>
              <a:t>適切剛性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31CAD84-62A4-310C-98E4-30EA3EEC765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6551">
            <a:off x="435898" y="1755352"/>
            <a:ext cx="2257098" cy="14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01CF6BD-793B-7515-2158-7F41B4D5641F}"/>
              </a:ext>
            </a:extLst>
          </p:cNvPr>
          <p:cNvSpPr/>
          <p:nvPr/>
        </p:nvSpPr>
        <p:spPr>
          <a:xfrm>
            <a:off x="2565609" y="1600200"/>
            <a:ext cx="3214914" cy="777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デフォルト（初期設定）で</a:t>
            </a:r>
            <a:endParaRPr kumimoji="1" lang="en-US" altLang="ja-JP" b="1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正解が得られない事</a:t>
            </a:r>
          </a:p>
        </p:txBody>
      </p:sp>
      <p:pic>
        <p:nvPicPr>
          <p:cNvPr id="11" name="Picture 2" descr="C:\MARC\model-fill.jpg">
            <a:extLst>
              <a:ext uri="{FF2B5EF4-FFF2-40B4-BE49-F238E27FC236}">
                <a16:creationId xmlns:a16="http://schemas.microsoft.com/office/drawing/2014/main" id="{1D71908B-39F4-4EDA-4738-6BD2BCF1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3652719"/>
            <a:ext cx="27590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208896CF-BD9B-2B6F-2A6A-6C247F681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4" y="3652719"/>
            <a:ext cx="1203325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18288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>
                <a:solidFill>
                  <a:srgbClr val="000000"/>
                </a:solidFill>
                <a:latin typeface="ＭＳ Ｐゴシック" charset="-128"/>
                <a:ea typeface="ＭＳ Ｐゴシック" panose="020B0600070205080204" pitchFamily="50" charset="-128"/>
              </a:rPr>
              <a:t>最大応力部</a:t>
            </a: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A1796C32-ECE6-17D6-58CF-CC4C68948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3188" y="3879733"/>
            <a:ext cx="39370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D17729-1857-6CDF-1F21-9BB72CF6290B}"/>
              </a:ext>
            </a:extLst>
          </p:cNvPr>
          <p:cNvSpPr txBox="1"/>
          <p:nvPr/>
        </p:nvSpPr>
        <p:spPr>
          <a:xfrm>
            <a:off x="362268" y="3207207"/>
            <a:ext cx="456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r>
              <a:rPr kumimoji="1" lang="ja-JP" altLang="en-US" dirty="0"/>
              <a:t>．フィレット部の正しい応力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508FD5-CEA9-4421-9E19-8CCE0DA7E996}"/>
              </a:ext>
            </a:extLst>
          </p:cNvPr>
          <p:cNvSpPr txBox="1"/>
          <p:nvPr/>
        </p:nvSpPr>
        <p:spPr>
          <a:xfrm>
            <a:off x="6026150" y="1218931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r>
              <a:rPr kumimoji="1" lang="ja-JP" altLang="en-US" dirty="0"/>
              <a:t>．与えた摩擦が効いているか</a:t>
            </a:r>
            <a:endParaRPr kumimoji="1" lang="en-US" altLang="ja-JP" dirty="0"/>
          </a:p>
          <a:p>
            <a:r>
              <a:rPr lang="ja-JP" altLang="en-US" dirty="0"/>
              <a:t>　　　変形時に手計算できる（１要素）ひずみ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722B75-E38A-7B49-A14F-E9C2ABA741B6}"/>
              </a:ext>
            </a:extLst>
          </p:cNvPr>
          <p:cNvSpPr txBox="1"/>
          <p:nvPr/>
        </p:nvSpPr>
        <p:spPr>
          <a:xfrm>
            <a:off x="6311900" y="4362284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４．ひずみエネルギー密度関数、ネオフックで確認</a:t>
            </a:r>
          </a:p>
        </p:txBody>
      </p:sp>
      <p:pic>
        <p:nvPicPr>
          <p:cNvPr id="23" name="Picture 4" descr="C:\My Documents\無題１.bmp">
            <a:extLst>
              <a:ext uri="{FF2B5EF4-FFF2-40B4-BE49-F238E27FC236}">
                <a16:creationId xmlns:a16="http://schemas.microsoft.com/office/drawing/2014/main" id="{6632F770-0AA2-033D-D0BC-FA9897C9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32" y="2143639"/>
            <a:ext cx="3789146" cy="21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6E39DCA-77CF-F629-1575-3A7E70A5807F}"/>
              </a:ext>
            </a:extLst>
          </p:cNvPr>
          <p:cNvSpPr txBox="1"/>
          <p:nvPr/>
        </p:nvSpPr>
        <p:spPr>
          <a:xfrm>
            <a:off x="10189460" y="27846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圧縮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46E875B-B459-150C-95BA-3FE68FE9B7A5}"/>
              </a:ext>
            </a:extLst>
          </p:cNvPr>
          <p:cNvSpPr txBox="1"/>
          <p:nvPr/>
        </p:nvSpPr>
        <p:spPr>
          <a:xfrm>
            <a:off x="9357459" y="178067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伸張</a:t>
            </a:r>
          </a:p>
        </p:txBody>
      </p:sp>
      <p:sp>
        <p:nvSpPr>
          <p:cNvPr id="26" name="右矢印 13">
            <a:extLst>
              <a:ext uri="{FF2B5EF4-FFF2-40B4-BE49-F238E27FC236}">
                <a16:creationId xmlns:a16="http://schemas.microsoft.com/office/drawing/2014/main" id="{1B0EE3E6-BE9C-B33A-4A70-4D5E56311964}"/>
              </a:ext>
            </a:extLst>
          </p:cNvPr>
          <p:cNvSpPr/>
          <p:nvPr/>
        </p:nvSpPr>
        <p:spPr>
          <a:xfrm rot="5400000" flipH="1">
            <a:off x="9036215" y="2000401"/>
            <a:ext cx="469474" cy="608062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右矢印 14">
            <a:extLst>
              <a:ext uri="{FF2B5EF4-FFF2-40B4-BE49-F238E27FC236}">
                <a16:creationId xmlns:a16="http://schemas.microsoft.com/office/drawing/2014/main" id="{62660D67-9FD7-D5C5-3EC9-D945407D3ACD}"/>
              </a:ext>
            </a:extLst>
          </p:cNvPr>
          <p:cNvSpPr/>
          <p:nvPr/>
        </p:nvSpPr>
        <p:spPr>
          <a:xfrm flipH="1">
            <a:off x="9608099" y="2784601"/>
            <a:ext cx="581360" cy="608062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右矢印 15">
            <a:extLst>
              <a:ext uri="{FF2B5EF4-FFF2-40B4-BE49-F238E27FC236}">
                <a16:creationId xmlns:a16="http://schemas.microsoft.com/office/drawing/2014/main" id="{3E504003-B6CE-2AA5-FF34-12181EB9CE60}"/>
              </a:ext>
            </a:extLst>
          </p:cNvPr>
          <p:cNvSpPr/>
          <p:nvPr/>
        </p:nvSpPr>
        <p:spPr>
          <a:xfrm rot="8403078" flipH="1">
            <a:off x="8262470" y="2791396"/>
            <a:ext cx="454198" cy="608062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DC7AD9-A0D3-A565-3939-15C38ECFBF5B}"/>
              </a:ext>
            </a:extLst>
          </p:cNvPr>
          <p:cNvSpPr txBox="1"/>
          <p:nvPr/>
        </p:nvSpPr>
        <p:spPr>
          <a:xfrm>
            <a:off x="7597414" y="316183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圧縮</a:t>
            </a:r>
          </a:p>
        </p:txBody>
      </p:sp>
    </p:spTree>
    <p:extLst>
      <p:ext uri="{BB962C8B-B14F-4D97-AF65-F5344CB8AC3E}">
        <p14:creationId xmlns:p14="http://schemas.microsoft.com/office/powerpoint/2010/main" val="76005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吹き出し: 折線 51">
            <a:extLst>
              <a:ext uri="{FF2B5EF4-FFF2-40B4-BE49-F238E27FC236}">
                <a16:creationId xmlns:a16="http://schemas.microsoft.com/office/drawing/2014/main" id="{F57FC110-107B-4831-91AA-C1127BCF2479}"/>
              </a:ext>
            </a:extLst>
          </p:cNvPr>
          <p:cNvSpPr/>
          <p:nvPr/>
        </p:nvSpPr>
        <p:spPr>
          <a:xfrm>
            <a:off x="5996819" y="3906279"/>
            <a:ext cx="3247194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088"/>
              <a:gd name="adj6" fmla="val -3862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7D308D0-78AB-4CC5-87AF-A928E369A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1813" y="618880"/>
            <a:ext cx="6172200" cy="554037"/>
          </a:xfrm>
        </p:spPr>
        <p:txBody>
          <a:bodyPr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+mn-lt"/>
              </a:rPr>
              <a:t>変位・固定条件の間違い</a:t>
            </a:r>
          </a:p>
        </p:txBody>
      </p:sp>
      <p:grpSp>
        <p:nvGrpSpPr>
          <p:cNvPr id="161798" name="グループ化 11">
            <a:extLst>
              <a:ext uri="{FF2B5EF4-FFF2-40B4-BE49-F238E27FC236}">
                <a16:creationId xmlns:a16="http://schemas.microsoft.com/office/drawing/2014/main" id="{A096252E-A7F9-4688-92BF-733536B7B785}"/>
              </a:ext>
            </a:extLst>
          </p:cNvPr>
          <p:cNvGrpSpPr>
            <a:grpSpLocks/>
          </p:cNvGrpSpPr>
          <p:nvPr/>
        </p:nvGrpSpPr>
        <p:grpSpPr bwMode="auto">
          <a:xfrm>
            <a:off x="677249" y="1833614"/>
            <a:ext cx="3487738" cy="2616994"/>
            <a:chOff x="611560" y="1484784"/>
            <a:chExt cx="4650717" cy="3491112"/>
          </a:xfrm>
        </p:grpSpPr>
        <p:sp>
          <p:nvSpPr>
            <p:cNvPr id="13" name="平行四辺形 12">
              <a:extLst>
                <a:ext uri="{FF2B5EF4-FFF2-40B4-BE49-F238E27FC236}">
                  <a16:creationId xmlns:a16="http://schemas.microsoft.com/office/drawing/2014/main" id="{E4029DA2-1039-475D-9704-D3D7C2B9E802}"/>
                </a:ext>
              </a:extLst>
            </p:cNvPr>
            <p:cNvSpPr/>
            <p:nvPr/>
          </p:nvSpPr>
          <p:spPr>
            <a:xfrm rot="20860837">
              <a:off x="611560" y="1484784"/>
              <a:ext cx="1655376" cy="1512075"/>
            </a:xfrm>
            <a:prstGeom prst="parallelogram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endParaRPr>
            </a:p>
          </p:txBody>
        </p:sp>
        <p:pic>
          <p:nvPicPr>
            <p:cNvPr id="161827" name="Picture 3">
              <a:extLst>
                <a:ext uri="{FF2B5EF4-FFF2-40B4-BE49-F238E27FC236}">
                  <a16:creationId xmlns:a16="http://schemas.microsoft.com/office/drawing/2014/main" id="{C6C36E0D-94B4-45D4-A96D-8165D7F25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797" y="1598996"/>
              <a:ext cx="4320480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56F1AAA4-FA14-4130-9B30-3385CADF36F7}"/>
                </a:ext>
              </a:extLst>
            </p:cNvPr>
            <p:cNvCxnSpPr/>
            <p:nvPr/>
          </p:nvCxnSpPr>
          <p:spPr>
            <a:xfrm flipV="1">
              <a:off x="899451" y="2897325"/>
              <a:ext cx="1079593" cy="2308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0A1D3E82-6099-4FF4-8EEC-57569B345C3B}"/>
                </a:ext>
              </a:extLst>
            </p:cNvPr>
            <p:cNvCxnSpPr/>
            <p:nvPr/>
          </p:nvCxnSpPr>
          <p:spPr>
            <a:xfrm flipV="1">
              <a:off x="2465917" y="4745062"/>
              <a:ext cx="1079593" cy="2308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F79F98-4208-4C80-BDD0-9CEFE3FB62BF}"/>
              </a:ext>
            </a:extLst>
          </p:cNvPr>
          <p:cNvSpPr txBox="1"/>
          <p:nvPr/>
        </p:nvSpPr>
        <p:spPr>
          <a:xfrm rot="20780834">
            <a:off x="1021736" y="1803453"/>
            <a:ext cx="8858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n-cs"/>
              </a:rPr>
              <a:t>固定側</a:t>
            </a:r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181D3F71-7585-4016-9E77-EE70FC021819}"/>
              </a:ext>
            </a:extLst>
          </p:cNvPr>
          <p:cNvSpPr/>
          <p:nvPr/>
        </p:nvSpPr>
        <p:spPr>
          <a:xfrm flipV="1">
            <a:off x="3400169" y="2699125"/>
            <a:ext cx="593725" cy="387350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pic>
        <p:nvPicPr>
          <p:cNvPr id="161808" name="図 4">
            <a:extLst>
              <a:ext uri="{FF2B5EF4-FFF2-40B4-BE49-F238E27FC236}">
                <a16:creationId xmlns:a16="http://schemas.microsoft.com/office/drawing/2014/main" id="{8BA15248-50EF-4087-AE80-F116181E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73" y="4057703"/>
            <a:ext cx="16065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9" name="図 6">
            <a:extLst>
              <a:ext uri="{FF2B5EF4-FFF2-40B4-BE49-F238E27FC236}">
                <a16:creationId xmlns:a16="http://schemas.microsoft.com/office/drawing/2014/main" id="{41DC118B-16E1-4063-9F93-281EAFBE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0396">
            <a:off x="1882160" y="3576689"/>
            <a:ext cx="922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E82F687-0603-40B2-ACFF-B11DF5F73478}"/>
              </a:ext>
            </a:extLst>
          </p:cNvPr>
          <p:cNvCxnSpPr>
            <a:cxnSpLocks/>
          </p:cNvCxnSpPr>
          <p:nvPr/>
        </p:nvCxnSpPr>
        <p:spPr>
          <a:xfrm flipH="1" flipV="1">
            <a:off x="2309813" y="4357688"/>
            <a:ext cx="4150" cy="18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2435FA9-E83A-419C-BE76-F78766975868}"/>
              </a:ext>
            </a:extLst>
          </p:cNvPr>
          <p:cNvCxnSpPr>
            <a:cxnSpLocks/>
          </p:cNvCxnSpPr>
          <p:nvPr/>
        </p:nvCxnSpPr>
        <p:spPr>
          <a:xfrm flipV="1">
            <a:off x="2441829" y="4336519"/>
            <a:ext cx="0" cy="17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6AC39B9-BBBF-4088-B97D-BE6F22B99DC6}"/>
              </a:ext>
            </a:extLst>
          </p:cNvPr>
          <p:cNvCxnSpPr>
            <a:cxnSpLocks/>
          </p:cNvCxnSpPr>
          <p:nvPr/>
        </p:nvCxnSpPr>
        <p:spPr>
          <a:xfrm flipH="1" flipV="1">
            <a:off x="2558802" y="4301690"/>
            <a:ext cx="3965" cy="17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CC188E9-6790-4F9F-93D0-54E278AADB5E}"/>
              </a:ext>
            </a:extLst>
          </p:cNvPr>
          <p:cNvCxnSpPr>
            <a:cxnSpLocks/>
          </p:cNvCxnSpPr>
          <p:nvPr/>
        </p:nvCxnSpPr>
        <p:spPr>
          <a:xfrm flipH="1" flipV="1">
            <a:off x="2673171" y="4264628"/>
            <a:ext cx="12699" cy="18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5D6E995D-3F6F-4125-AD8C-82C219CFD226}"/>
              </a:ext>
            </a:extLst>
          </p:cNvPr>
          <p:cNvCxnSpPr>
            <a:cxnSpLocks/>
          </p:cNvCxnSpPr>
          <p:nvPr/>
        </p:nvCxnSpPr>
        <p:spPr>
          <a:xfrm flipV="1">
            <a:off x="2802332" y="4250294"/>
            <a:ext cx="0" cy="164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EAFBDCB-DAEA-45D8-9CDA-0C7E9C646F10}"/>
              </a:ext>
            </a:extLst>
          </p:cNvPr>
          <p:cNvSpPr/>
          <p:nvPr/>
        </p:nvSpPr>
        <p:spPr>
          <a:xfrm rot="20800663">
            <a:off x="2253325" y="4400530"/>
            <a:ext cx="639762" cy="161849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AE0B505-3CD0-43E7-A691-1E5A67983653}"/>
              </a:ext>
            </a:extLst>
          </p:cNvPr>
          <p:cNvSpPr/>
          <p:nvPr/>
        </p:nvSpPr>
        <p:spPr>
          <a:xfrm>
            <a:off x="3306148" y="4160890"/>
            <a:ext cx="1363662" cy="98425"/>
          </a:xfrm>
          <a:custGeom>
            <a:avLst/>
            <a:gdLst>
              <a:gd name="connsiteX0" fmla="*/ 0 w 1817914"/>
              <a:gd name="connsiteY0" fmla="*/ 87885 h 131428"/>
              <a:gd name="connsiteX1" fmla="*/ 348342 w 1817914"/>
              <a:gd name="connsiteY1" fmla="*/ 33457 h 131428"/>
              <a:gd name="connsiteX2" fmla="*/ 870857 w 1817914"/>
              <a:gd name="connsiteY2" fmla="*/ 800 h 131428"/>
              <a:gd name="connsiteX3" fmla="*/ 1513114 w 1817914"/>
              <a:gd name="connsiteY3" fmla="*/ 66114 h 131428"/>
              <a:gd name="connsiteX4" fmla="*/ 1817914 w 1817914"/>
              <a:gd name="connsiteY4" fmla="*/ 131428 h 1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914" h="131428">
                <a:moveTo>
                  <a:pt x="0" y="87885"/>
                </a:moveTo>
                <a:cubicBezTo>
                  <a:pt x="101599" y="67928"/>
                  <a:pt x="203199" y="47971"/>
                  <a:pt x="348342" y="33457"/>
                </a:cubicBezTo>
                <a:cubicBezTo>
                  <a:pt x="493485" y="18943"/>
                  <a:pt x="676728" y="-4643"/>
                  <a:pt x="870857" y="800"/>
                </a:cubicBezTo>
                <a:cubicBezTo>
                  <a:pt x="1064986" y="6243"/>
                  <a:pt x="1355271" y="44343"/>
                  <a:pt x="1513114" y="66114"/>
                </a:cubicBezTo>
                <a:cubicBezTo>
                  <a:pt x="1670957" y="87885"/>
                  <a:pt x="1744435" y="109656"/>
                  <a:pt x="1817914" y="131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5508D1D-DAC6-4010-8217-4C7F80977788}"/>
              </a:ext>
            </a:extLst>
          </p:cNvPr>
          <p:cNvCxnSpPr>
            <a:cxnSpLocks/>
          </p:cNvCxnSpPr>
          <p:nvPr/>
        </p:nvCxnSpPr>
        <p:spPr>
          <a:xfrm flipV="1">
            <a:off x="3317407" y="3962452"/>
            <a:ext cx="0" cy="25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B1DAA57C-ABCA-4A2C-97FC-4B1B58849600}"/>
              </a:ext>
            </a:extLst>
          </p:cNvPr>
          <p:cNvSpPr/>
          <p:nvPr/>
        </p:nvSpPr>
        <p:spPr>
          <a:xfrm>
            <a:off x="3212486" y="4078340"/>
            <a:ext cx="1484313" cy="282575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654ED4-AC3E-4F41-9DB5-2155513DAA5D}"/>
              </a:ext>
            </a:extLst>
          </p:cNvPr>
          <p:cNvSpPr/>
          <p:nvPr/>
        </p:nvSpPr>
        <p:spPr>
          <a:xfrm>
            <a:off x="2971185" y="4140252"/>
            <a:ext cx="147638" cy="227012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0BC345BF-616B-47C3-9B57-1DAF107E049B}"/>
              </a:ext>
            </a:extLst>
          </p:cNvPr>
          <p:cNvCxnSpPr>
            <a:cxnSpLocks/>
          </p:cNvCxnSpPr>
          <p:nvPr/>
        </p:nvCxnSpPr>
        <p:spPr>
          <a:xfrm flipV="1">
            <a:off x="3971311" y="3909623"/>
            <a:ext cx="0" cy="25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1573310-D891-4D2E-99CB-5C7C56E1D379}"/>
              </a:ext>
            </a:extLst>
          </p:cNvPr>
          <p:cNvCxnSpPr>
            <a:cxnSpLocks/>
          </p:cNvCxnSpPr>
          <p:nvPr/>
        </p:nvCxnSpPr>
        <p:spPr>
          <a:xfrm flipV="1">
            <a:off x="4657113" y="3989144"/>
            <a:ext cx="0" cy="25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13BA9CB8-60E0-4F06-8B55-D678C46010A0}"/>
              </a:ext>
            </a:extLst>
          </p:cNvPr>
          <p:cNvCxnSpPr>
            <a:cxnSpLocks/>
          </p:cNvCxnSpPr>
          <p:nvPr/>
        </p:nvCxnSpPr>
        <p:spPr>
          <a:xfrm flipV="1">
            <a:off x="4352313" y="3933703"/>
            <a:ext cx="0" cy="25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F2CFBE4C-7701-46E3-BC73-08CB94685005}"/>
              </a:ext>
            </a:extLst>
          </p:cNvPr>
          <p:cNvCxnSpPr>
            <a:cxnSpLocks/>
          </p:cNvCxnSpPr>
          <p:nvPr/>
        </p:nvCxnSpPr>
        <p:spPr>
          <a:xfrm flipV="1">
            <a:off x="3649195" y="3926753"/>
            <a:ext cx="0" cy="25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17601B1-AA2F-4E15-94E9-60B810E1258A}"/>
              </a:ext>
            </a:extLst>
          </p:cNvPr>
          <p:cNvSpPr txBox="1"/>
          <p:nvPr/>
        </p:nvSpPr>
        <p:spPr>
          <a:xfrm>
            <a:off x="3118823" y="1320800"/>
            <a:ext cx="727824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梁の変形解析、最も簡単な解析です。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　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１）変形条件を下方向に変位条件で与えていませんか？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２）固定側、完全固定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(X=Y=Z=0)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としていませんか？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36CA643A-654B-4CB2-B55D-92FA1151C168}"/>
              </a:ext>
            </a:extLst>
          </p:cNvPr>
          <p:cNvSpPr/>
          <p:nvPr/>
        </p:nvSpPr>
        <p:spPr>
          <a:xfrm>
            <a:off x="5376333" y="2489200"/>
            <a:ext cx="3530600" cy="40327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それは本当に正しい条件ですか？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120B546-97BA-4431-97B6-67899855C1B1}"/>
              </a:ext>
            </a:extLst>
          </p:cNvPr>
          <p:cNvSpPr txBox="1"/>
          <p:nvPr/>
        </p:nvSpPr>
        <p:spPr>
          <a:xfrm>
            <a:off x="3148164" y="4205353"/>
            <a:ext cx="24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A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38FE515-436D-4CD9-954D-5D928132256C}"/>
              </a:ext>
            </a:extLst>
          </p:cNvPr>
          <p:cNvSpPr txBox="1"/>
          <p:nvPr/>
        </p:nvSpPr>
        <p:spPr>
          <a:xfrm>
            <a:off x="4494369" y="4222281"/>
            <a:ext cx="24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B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05D819B9-0375-4799-A477-951501374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311" y="2529370"/>
            <a:ext cx="254881" cy="23988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A3D668A-5F28-4306-B1F7-C21F0EC5BCF2}"/>
              </a:ext>
            </a:extLst>
          </p:cNvPr>
          <p:cNvSpPr txBox="1"/>
          <p:nvPr/>
        </p:nvSpPr>
        <p:spPr>
          <a:xfrm>
            <a:off x="4558592" y="2978427"/>
            <a:ext cx="763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１）変位を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Y=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１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mm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とした場合、</a:t>
            </a:r>
            <a:r>
              <a:rPr kumimoji="1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本当に直線状に並ぶと思いますか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？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００１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mm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の変位の差でも、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反力は大きく異なるので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　　　　　　　　　　そのように変形させることは至難の業です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。　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599B03A-7EA8-4896-84B0-47651941FCDC}"/>
              </a:ext>
            </a:extLst>
          </p:cNvPr>
          <p:cNvSpPr txBox="1"/>
          <p:nvPr/>
        </p:nvSpPr>
        <p:spPr>
          <a:xfrm>
            <a:off x="4739267" y="4872955"/>
            <a:ext cx="763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２）固定条件：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金属を完全固定する治具が存在すると考えますか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？</a:t>
            </a:r>
          </a:p>
        </p:txBody>
      </p:sp>
      <p:sp>
        <p:nvSpPr>
          <p:cNvPr id="69" name="テキスト ボックス 32">
            <a:extLst>
              <a:ext uri="{FF2B5EF4-FFF2-40B4-BE49-F238E27FC236}">
                <a16:creationId xmlns:a16="http://schemas.microsoft.com/office/drawing/2014/main" id="{867C81D8-F264-46C0-A086-7A2772B3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365" y="3991448"/>
            <a:ext cx="3247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ＭＳ Ｐゴシック" panose="020B0600070205080204" pitchFamily="50" charset="-128"/>
                <a:cs typeface="+mn-cs"/>
              </a:rPr>
              <a:t>一定の変位にはならないものを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游ゴシック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ＭＳ Ｐゴシック" panose="020B0600070205080204" pitchFamily="50" charset="-128"/>
                <a:cs typeface="+mn-cs"/>
              </a:rPr>
              <a:t>　変位拘束で解析すると大きな誤差が出ます。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726A9AB6-4B05-4329-9055-99A0AFD9AA9E}"/>
              </a:ext>
            </a:extLst>
          </p:cNvPr>
          <p:cNvSpPr/>
          <p:nvPr/>
        </p:nvSpPr>
        <p:spPr>
          <a:xfrm>
            <a:off x="3993894" y="5519057"/>
            <a:ext cx="7468763" cy="6204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モデルやソフトの癖も存在します。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C541EC6-6ECA-75F0-198C-E88418383EF6}"/>
              </a:ext>
            </a:extLst>
          </p:cNvPr>
          <p:cNvSpPr/>
          <p:nvPr/>
        </p:nvSpPr>
        <p:spPr>
          <a:xfrm>
            <a:off x="9753600" y="139700"/>
            <a:ext cx="2070100" cy="6083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FF"/>
                </a:solidFill>
              </a:rPr>
              <a:t>参考</a:t>
            </a:r>
            <a:r>
              <a:rPr kumimoji="1" lang="en-US" altLang="ja-JP" b="1" dirty="0">
                <a:solidFill>
                  <a:srgbClr val="0000FF"/>
                </a:solidFill>
              </a:rPr>
              <a:t>/</a:t>
            </a:r>
            <a:r>
              <a:rPr kumimoji="1" lang="ja-JP" altLang="en-US" b="1" dirty="0">
                <a:solidFill>
                  <a:srgbClr val="0000FF"/>
                </a:solidFill>
              </a:rPr>
              <a:t>説明せず</a:t>
            </a:r>
          </a:p>
        </p:txBody>
      </p:sp>
    </p:spTree>
    <p:extLst>
      <p:ext uri="{BB962C8B-B14F-4D97-AF65-F5344CB8AC3E}">
        <p14:creationId xmlns:p14="http://schemas.microsoft.com/office/powerpoint/2010/main" val="308119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D8AA1B-EB83-4B75-BAFA-991BB8A53717}"/>
              </a:ext>
            </a:extLst>
          </p:cNvPr>
          <p:cNvSpPr txBox="1">
            <a:spLocks noChangeArrowheads="1"/>
          </p:cNvSpPr>
          <p:nvPr/>
        </p:nvSpPr>
        <p:spPr>
          <a:xfrm>
            <a:off x="3071813" y="618880"/>
            <a:ext cx="617220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 panose="020B0600070205080204" pitchFamily="50" charset="-128"/>
                <a:cs typeface="+mj-cs"/>
              </a:rPr>
              <a:t>変位・固定条件の間違い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ＭＳ Ｐゴシック" panose="020B0600070205080204" pitchFamily="50" charset="-128"/>
              <a:cs typeface="+mj-cs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355669D-643B-4C20-A49F-34E1A82ADE31}"/>
              </a:ext>
            </a:extLst>
          </p:cNvPr>
          <p:cNvGrpSpPr/>
          <p:nvPr/>
        </p:nvGrpSpPr>
        <p:grpSpPr>
          <a:xfrm>
            <a:off x="935484" y="1578429"/>
            <a:ext cx="2731634" cy="1436354"/>
            <a:chOff x="1832951" y="1578429"/>
            <a:chExt cx="2731634" cy="143635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643FBB-6BEF-4AF8-A647-A466835C4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832951" y="1782655"/>
              <a:ext cx="2731634" cy="1232128"/>
            </a:xfrm>
            <a:prstGeom prst="rect">
              <a:avLst/>
            </a:prstGeom>
          </p:spPr>
        </p:pic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EEE52B79-B927-43E1-890B-14D7F92B5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2951" y="1578429"/>
              <a:ext cx="333306" cy="391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B0A9F99-7F74-4C74-A770-9FBB157B7F79}"/>
                </a:ext>
              </a:extLst>
            </p:cNvPr>
            <p:cNvCxnSpPr/>
            <p:nvPr/>
          </p:nvCxnSpPr>
          <p:spPr>
            <a:xfrm>
              <a:off x="2160814" y="1589314"/>
              <a:ext cx="0" cy="24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F68D3D49-910A-461B-B68B-BA799B0B5551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94" y="1964870"/>
              <a:ext cx="5444" cy="3158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05CCCA7-D739-4846-A49A-1F757CEBC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3838" y="2141424"/>
              <a:ext cx="155766" cy="139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2B7E96D-4FC3-4DF2-AFBF-E903B261B935}"/>
              </a:ext>
            </a:extLst>
          </p:cNvPr>
          <p:cNvSpPr txBox="1"/>
          <p:nvPr/>
        </p:nvSpPr>
        <p:spPr>
          <a:xfrm>
            <a:off x="500736" y="1518124"/>
            <a:ext cx="8858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n-cs"/>
              </a:rPr>
              <a:t>固定側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A5C14D8-4438-410F-A163-04B2A3162BFE}"/>
              </a:ext>
            </a:extLst>
          </p:cNvPr>
          <p:cNvSpPr/>
          <p:nvPr/>
        </p:nvSpPr>
        <p:spPr>
          <a:xfrm>
            <a:off x="308574" y="3098586"/>
            <a:ext cx="3411314" cy="8284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テトラ（４面体）１次要素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では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正解が得られないこと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は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周知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のこと。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ACF59A0-55CA-4DCC-8EA0-67692036F14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6551">
            <a:off x="4328870" y="1549651"/>
            <a:ext cx="2257098" cy="14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吹き出し: 折線 24">
            <a:extLst>
              <a:ext uri="{FF2B5EF4-FFF2-40B4-BE49-F238E27FC236}">
                <a16:creationId xmlns:a16="http://schemas.microsoft.com/office/drawing/2014/main" id="{038C38D3-C1BD-4989-8DB4-12D0E9D8D54F}"/>
              </a:ext>
            </a:extLst>
          </p:cNvPr>
          <p:cNvSpPr/>
          <p:nvPr/>
        </p:nvSpPr>
        <p:spPr>
          <a:xfrm>
            <a:off x="3588563" y="1413933"/>
            <a:ext cx="670169" cy="284919"/>
          </a:xfrm>
          <a:prstGeom prst="borderCallout2">
            <a:avLst>
              <a:gd name="adj1" fmla="val 44008"/>
              <a:gd name="adj2" fmla="val 100556"/>
              <a:gd name="adj3" fmla="val 55489"/>
              <a:gd name="adj4" fmla="val 110000"/>
              <a:gd name="adj5" fmla="val 105612"/>
              <a:gd name="adj6" fmla="val 12555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F6B02E-854F-48E3-A257-A8429F8B1990}"/>
              </a:ext>
            </a:extLst>
          </p:cNvPr>
          <p:cNvSpPr txBox="1"/>
          <p:nvPr/>
        </p:nvSpPr>
        <p:spPr>
          <a:xfrm>
            <a:off x="3588564" y="1456229"/>
            <a:ext cx="8858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ＭＳ Ｐゴシック"/>
                <a:cs typeface="+mn-cs"/>
              </a:rPr>
              <a:t>固定側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05D7E7F-D62B-47D1-891C-2600ED08F7A2}"/>
              </a:ext>
            </a:extLst>
          </p:cNvPr>
          <p:cNvSpPr/>
          <p:nvPr/>
        </p:nvSpPr>
        <p:spPr>
          <a:xfrm>
            <a:off x="7468361" y="2144052"/>
            <a:ext cx="2907924" cy="72581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では、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ヘキサ（６面体）要素で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正解は得られますか？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CCF3F262-A3D8-48F0-9298-5835C23B470D}"/>
              </a:ext>
            </a:extLst>
          </p:cNvPr>
          <p:cNvSpPr/>
          <p:nvPr/>
        </p:nvSpPr>
        <p:spPr>
          <a:xfrm>
            <a:off x="1879600" y="4089400"/>
            <a:ext cx="584200" cy="267703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636BE38-08C3-4E50-88C3-E0B5BD8D3D06}"/>
              </a:ext>
            </a:extLst>
          </p:cNvPr>
          <p:cNvSpPr/>
          <p:nvPr/>
        </p:nvSpPr>
        <p:spPr>
          <a:xfrm>
            <a:off x="401707" y="4641076"/>
            <a:ext cx="3411314" cy="8284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テトラ（４面体）２次要素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は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正解が得らるモデル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です。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75324B72-4383-416D-BB33-C061A7F12156}"/>
              </a:ext>
            </a:extLst>
          </p:cNvPr>
          <p:cNvSpPr/>
          <p:nvPr/>
        </p:nvSpPr>
        <p:spPr>
          <a:xfrm>
            <a:off x="4834682" y="3429000"/>
            <a:ext cx="6955611" cy="13203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残念ながら　　　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デフォルトの条件では正解は得られません。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1A21719-608A-49DC-864D-3BE1DA79FCAC}"/>
              </a:ext>
            </a:extLst>
          </p:cNvPr>
          <p:cNvSpPr txBox="1"/>
          <p:nvPr/>
        </p:nvSpPr>
        <p:spPr>
          <a:xfrm>
            <a:off x="4457913" y="3096285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ソフトに癖があるので、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2EA4DB3F-252F-41F1-ACC6-AFF7F9AE7CEB}"/>
              </a:ext>
            </a:extLst>
          </p:cNvPr>
          <p:cNvSpPr/>
          <p:nvPr/>
        </p:nvSpPr>
        <p:spPr>
          <a:xfrm>
            <a:off x="6662057" y="5519057"/>
            <a:ext cx="4800600" cy="620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次ページ以降、参考資料を示す。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CC783EA-FAB0-88DB-62A4-9DDE4BA192EA}"/>
              </a:ext>
            </a:extLst>
          </p:cNvPr>
          <p:cNvSpPr/>
          <p:nvPr/>
        </p:nvSpPr>
        <p:spPr>
          <a:xfrm>
            <a:off x="9753600" y="139700"/>
            <a:ext cx="2070100" cy="6083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FF"/>
                </a:solidFill>
              </a:rPr>
              <a:t>参考</a:t>
            </a:r>
            <a:r>
              <a:rPr kumimoji="1" lang="en-US" altLang="ja-JP" b="1" dirty="0">
                <a:solidFill>
                  <a:srgbClr val="0000FF"/>
                </a:solidFill>
              </a:rPr>
              <a:t>/</a:t>
            </a:r>
            <a:r>
              <a:rPr kumimoji="1" lang="ja-JP" altLang="en-US" b="1" dirty="0">
                <a:solidFill>
                  <a:srgbClr val="0000FF"/>
                </a:solidFill>
              </a:rPr>
              <a:t>説明せず</a:t>
            </a:r>
          </a:p>
        </p:txBody>
      </p:sp>
    </p:spTree>
    <p:extLst>
      <p:ext uri="{BB962C8B-B14F-4D97-AF65-F5344CB8AC3E}">
        <p14:creationId xmlns:p14="http://schemas.microsoft.com/office/powerpoint/2010/main" val="328007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 bwMode="auto">
          <a:xfrm>
            <a:off x="2335357" y="61517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</a:rPr>
              <a:t>もっとも単純な梁の変形・固有値解析</a:t>
            </a:r>
          </a:p>
        </p:txBody>
      </p:sp>
      <p:pic>
        <p:nvPicPr>
          <p:cNvPr id="15" name="Picture 4" descr="C:\My Documents\無題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82" y="1878394"/>
            <a:ext cx="4079904" cy="14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165" y="4578632"/>
            <a:ext cx="2544897" cy="146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1273049" y="4380218"/>
            <a:ext cx="175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縦曲げ１次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86005" y="4414128"/>
            <a:ext cx="175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横曲げ１次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2247" y="1376854"/>
            <a:ext cx="414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では実験値と一致しますか？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506708" y="2211295"/>
            <a:ext cx="2702257" cy="703164"/>
          </a:xfrm>
          <a:prstGeom prst="round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89662" y="2985418"/>
            <a:ext cx="309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ここだけモデル化したら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　　　　合わない</a:t>
            </a:r>
          </a:p>
        </p:txBody>
      </p:sp>
      <p:pic>
        <p:nvPicPr>
          <p:cNvPr id="24" name="Picture 4" descr="C:\My Documents\無題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43" y="1939390"/>
            <a:ext cx="4079904" cy="14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角丸四角形 24"/>
          <p:cNvSpPr/>
          <p:nvPr/>
        </p:nvSpPr>
        <p:spPr>
          <a:xfrm>
            <a:off x="7004845" y="1812335"/>
            <a:ext cx="4094328" cy="1902401"/>
          </a:xfrm>
          <a:prstGeom prst="roundRect">
            <a:avLst/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66090" y="2960181"/>
            <a:ext cx="2057939" cy="738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６面体要素で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解析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6294413" y="1373976"/>
            <a:ext cx="2320867" cy="36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全体をモデル化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7069862" y="1884167"/>
            <a:ext cx="1545419" cy="175873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31" name="角丸四角形吹き出し 30"/>
          <p:cNvSpPr/>
          <p:nvPr/>
        </p:nvSpPr>
        <p:spPr>
          <a:xfrm flipH="1">
            <a:off x="8615280" y="3188445"/>
            <a:ext cx="2266725" cy="398709"/>
          </a:xfrm>
          <a:prstGeom prst="wedgeRoundRectCallout">
            <a:avLst>
              <a:gd name="adj1" fmla="val 55149"/>
              <a:gd name="adj2" fmla="val -983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この辺りまでモデル化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3454739" y="3859531"/>
            <a:ext cx="4094328" cy="491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金属の完全拘束はありえない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AEC860D-4506-4737-9747-39D725D1FEB0}"/>
              </a:ext>
            </a:extLst>
          </p:cNvPr>
          <p:cNvSpPr/>
          <p:nvPr/>
        </p:nvSpPr>
        <p:spPr>
          <a:xfrm>
            <a:off x="5693229" y="2481943"/>
            <a:ext cx="716924" cy="746503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72EA6E2-381E-42C5-AE51-F464C7323EE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871" y="4755710"/>
            <a:ext cx="2257098" cy="14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9253691-6FE2-4556-9564-6BDC8D11BE53}"/>
              </a:ext>
            </a:extLst>
          </p:cNvPr>
          <p:cNvSpPr/>
          <p:nvPr/>
        </p:nvSpPr>
        <p:spPr>
          <a:xfrm>
            <a:off x="8098971" y="4380218"/>
            <a:ext cx="3679372" cy="1552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固有値解析も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SI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系で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ton/m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などの回答得たことは？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　　正しくは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　　　　　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・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sec</a:t>
            </a:r>
            <a:r>
              <a:rPr kumimoji="1" lang="ja-JP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２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/mm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/>
                <a:ea typeface="游ゴシック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7F0C9D0-8592-530F-CAB9-983046C60EE9}"/>
              </a:ext>
            </a:extLst>
          </p:cNvPr>
          <p:cNvSpPr/>
          <p:nvPr/>
        </p:nvSpPr>
        <p:spPr>
          <a:xfrm>
            <a:off x="9753600" y="139700"/>
            <a:ext cx="2070100" cy="6083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FF"/>
                </a:solidFill>
              </a:rPr>
              <a:t>参考</a:t>
            </a:r>
            <a:r>
              <a:rPr kumimoji="1" lang="en-US" altLang="ja-JP" b="1" dirty="0">
                <a:solidFill>
                  <a:srgbClr val="0000FF"/>
                </a:solidFill>
              </a:rPr>
              <a:t>/</a:t>
            </a:r>
            <a:r>
              <a:rPr kumimoji="1" lang="ja-JP" altLang="en-US" b="1" dirty="0">
                <a:solidFill>
                  <a:srgbClr val="0000FF"/>
                </a:solidFill>
              </a:rPr>
              <a:t>説明せず</a:t>
            </a:r>
          </a:p>
        </p:txBody>
      </p:sp>
    </p:spTree>
    <p:extLst>
      <p:ext uri="{BB962C8B-B14F-4D97-AF65-F5344CB8AC3E}">
        <p14:creationId xmlns:p14="http://schemas.microsoft.com/office/powerpoint/2010/main" val="116944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4AD8BC-2CB8-052E-D412-AA6AD3014B22}"/>
              </a:ext>
            </a:extLst>
          </p:cNvPr>
          <p:cNvSpPr txBox="1"/>
          <p:nvPr/>
        </p:nvSpPr>
        <p:spPr>
          <a:xfrm>
            <a:off x="1415142" y="456810"/>
            <a:ext cx="97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コスト　効率運用のまとめ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4666263-F583-2BB2-861A-2B1AB97FE9D9}"/>
              </a:ext>
            </a:extLst>
          </p:cNvPr>
          <p:cNvSpPr/>
          <p:nvPr/>
        </p:nvSpPr>
        <p:spPr>
          <a:xfrm>
            <a:off x="3525520" y="1553061"/>
            <a:ext cx="5140960" cy="14223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開発・設計者解析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マニュアル＆教育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A11C4FB-C4D5-486C-99B0-DF3FDFA849E6}"/>
              </a:ext>
            </a:extLst>
          </p:cNvPr>
          <p:cNvSpPr/>
          <p:nvPr/>
        </p:nvSpPr>
        <p:spPr>
          <a:xfrm>
            <a:off x="670560" y="1259840"/>
            <a:ext cx="3383280" cy="8337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モデリング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58A85B6-5FC4-3D90-2579-A669D4D53B75}"/>
              </a:ext>
            </a:extLst>
          </p:cNvPr>
          <p:cNvSpPr/>
          <p:nvPr/>
        </p:nvSpPr>
        <p:spPr>
          <a:xfrm>
            <a:off x="332377" y="2302025"/>
            <a:ext cx="4369526" cy="9875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メッシング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（自動メッシュに依存）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B83F1E7-B009-6619-1957-659CCBD83A10}"/>
              </a:ext>
            </a:extLst>
          </p:cNvPr>
          <p:cNvCxnSpPr>
            <a:cxnSpLocks/>
          </p:cNvCxnSpPr>
          <p:nvPr/>
        </p:nvCxnSpPr>
        <p:spPr>
          <a:xfrm>
            <a:off x="1730829" y="5252720"/>
            <a:ext cx="1017669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65CF5D9-BA9B-6D52-8CB0-0284F772598D}"/>
              </a:ext>
            </a:extLst>
          </p:cNvPr>
          <p:cNvSpPr/>
          <p:nvPr/>
        </p:nvSpPr>
        <p:spPr>
          <a:xfrm>
            <a:off x="4536440" y="1259840"/>
            <a:ext cx="3383280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材料データ構築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535C6A6-94FB-9A98-9DBA-494ACF7B64E4}"/>
              </a:ext>
            </a:extLst>
          </p:cNvPr>
          <p:cNvSpPr/>
          <p:nvPr/>
        </p:nvSpPr>
        <p:spPr>
          <a:xfrm>
            <a:off x="8249920" y="1120378"/>
            <a:ext cx="3383280" cy="943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解析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結果処理まで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B47027D-AF73-41D7-09B6-8CAB944932AC}"/>
              </a:ext>
            </a:extLst>
          </p:cNvPr>
          <p:cNvSpPr/>
          <p:nvPr/>
        </p:nvSpPr>
        <p:spPr>
          <a:xfrm>
            <a:off x="7336970" y="2356091"/>
            <a:ext cx="4570551" cy="771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リバースエンジニアリング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14D7F02-BA48-D8AF-81A9-D428FD93AA60}"/>
              </a:ext>
            </a:extLst>
          </p:cNvPr>
          <p:cNvSpPr/>
          <p:nvPr/>
        </p:nvSpPr>
        <p:spPr>
          <a:xfrm>
            <a:off x="538480" y="5867400"/>
            <a:ext cx="11297920" cy="746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解析予測精度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基本（ベース）</a:t>
            </a: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19CE442A-0F27-35AC-A5E1-0B1B2A763720}"/>
              </a:ext>
            </a:extLst>
          </p:cNvPr>
          <p:cNvSpPr/>
          <p:nvPr/>
        </p:nvSpPr>
        <p:spPr>
          <a:xfrm>
            <a:off x="9501778" y="5138908"/>
            <a:ext cx="2427514" cy="6096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ソフト増設</a:t>
            </a:r>
            <a:endParaRPr kumimoji="1" lang="en-US" altLang="ja-JP" b="1" dirty="0">
              <a:solidFill>
                <a:srgbClr val="0000CC"/>
              </a:solidFill>
            </a:endParaRPr>
          </a:p>
          <a:p>
            <a:pPr algn="ctr"/>
            <a:r>
              <a:rPr lang="en-US" altLang="ja-JP" b="1" dirty="0">
                <a:solidFill>
                  <a:srgbClr val="0000CC"/>
                </a:solidFill>
              </a:rPr>
              <a:t>Free</a:t>
            </a:r>
            <a:r>
              <a:rPr lang="ja-JP" altLang="en-US" b="1" dirty="0">
                <a:solidFill>
                  <a:srgbClr val="0000CC"/>
                </a:solidFill>
              </a:rPr>
              <a:t>ソフト検討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349332-9484-7386-2E32-335F931FAA0D}"/>
              </a:ext>
            </a:extLst>
          </p:cNvPr>
          <p:cNvSpPr txBox="1"/>
          <p:nvPr/>
        </p:nvSpPr>
        <p:spPr>
          <a:xfrm>
            <a:off x="277224" y="3642360"/>
            <a:ext cx="1333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効率化</a:t>
            </a:r>
            <a:endParaRPr kumimoji="1" lang="en-US" altLang="ja-JP" sz="1600" dirty="0"/>
          </a:p>
          <a:p>
            <a:r>
              <a:rPr lang="ja-JP" altLang="en-US" dirty="0"/>
              <a:t>　</a:t>
            </a:r>
            <a:r>
              <a:rPr kumimoji="1" lang="ja-JP" altLang="en-US" b="1" dirty="0"/>
              <a:t>改善前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E1A4B7-7ADE-E2AF-5BDB-BDA8D0DF7FC7}"/>
              </a:ext>
            </a:extLst>
          </p:cNvPr>
          <p:cNvSpPr txBox="1"/>
          <p:nvPr/>
        </p:nvSpPr>
        <p:spPr>
          <a:xfrm>
            <a:off x="548723" y="4534594"/>
            <a:ext cx="107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00CC"/>
                </a:solidFill>
              </a:rPr>
              <a:t>改善後</a:t>
            </a: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FA912991-237F-59E3-9C7B-023018496B2E}"/>
              </a:ext>
            </a:extLst>
          </p:cNvPr>
          <p:cNvSpPr/>
          <p:nvPr/>
        </p:nvSpPr>
        <p:spPr>
          <a:xfrm>
            <a:off x="1611086" y="3957063"/>
            <a:ext cx="1247503" cy="379485"/>
          </a:xfrm>
          <a:prstGeom prst="homePlat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0000CC"/>
                </a:solidFill>
              </a:rPr>
              <a:t>モデル</a:t>
            </a:r>
            <a:r>
              <a:rPr kumimoji="1" lang="en-US" altLang="ja-JP" b="1" dirty="0">
                <a:solidFill>
                  <a:srgbClr val="0000CC"/>
                </a:solidFill>
              </a:rPr>
              <a:t>A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FF24F1CC-A00F-E1F2-4656-8C0A12D174B6}"/>
              </a:ext>
            </a:extLst>
          </p:cNvPr>
          <p:cNvSpPr/>
          <p:nvPr/>
        </p:nvSpPr>
        <p:spPr>
          <a:xfrm>
            <a:off x="2806701" y="3977197"/>
            <a:ext cx="1240608" cy="379485"/>
          </a:xfrm>
          <a:prstGeom prst="homePlat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モデル</a:t>
            </a:r>
            <a:r>
              <a:rPr kumimoji="1" lang="en-US" altLang="ja-JP" b="1" dirty="0">
                <a:solidFill>
                  <a:srgbClr val="0000CC"/>
                </a:solidFill>
              </a:rPr>
              <a:t>B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F631A9-DFC1-AD1C-5838-E40EFC1492D2}"/>
              </a:ext>
            </a:extLst>
          </p:cNvPr>
          <p:cNvSpPr txBox="1"/>
          <p:nvPr/>
        </p:nvSpPr>
        <p:spPr>
          <a:xfrm>
            <a:off x="1074783" y="5097879"/>
            <a:ext cx="69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時間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934F67-E3C8-5FCC-B07F-A5E25307AC27}"/>
              </a:ext>
            </a:extLst>
          </p:cNvPr>
          <p:cNvSpPr txBox="1"/>
          <p:nvPr/>
        </p:nvSpPr>
        <p:spPr>
          <a:xfrm>
            <a:off x="3525520" y="4927183"/>
            <a:ext cx="850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H</a:t>
            </a:r>
            <a:r>
              <a:rPr kumimoji="1" lang="ja-JP" altLang="en-US" dirty="0"/>
              <a:t>　　　　　　　　　８</a:t>
            </a:r>
            <a:r>
              <a:rPr kumimoji="1" lang="en-US" altLang="ja-JP" dirty="0"/>
              <a:t>H</a:t>
            </a:r>
            <a:endParaRPr kumimoji="1" lang="ja-JP" altLang="en-US" dirty="0"/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5FEF728F-0938-B380-C66E-7711C65395FC}"/>
              </a:ext>
            </a:extLst>
          </p:cNvPr>
          <p:cNvSpPr/>
          <p:nvPr/>
        </p:nvSpPr>
        <p:spPr>
          <a:xfrm>
            <a:off x="3960950" y="3973064"/>
            <a:ext cx="1240608" cy="379485"/>
          </a:xfrm>
          <a:prstGeom prst="homePlat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モデル</a:t>
            </a:r>
            <a:r>
              <a:rPr kumimoji="1" lang="en-US" altLang="ja-JP" b="1" dirty="0">
                <a:solidFill>
                  <a:srgbClr val="0000CC"/>
                </a:solidFill>
              </a:rPr>
              <a:t>C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C3FF06E6-B3BE-EE0D-4113-DF3AC83740A8}"/>
              </a:ext>
            </a:extLst>
          </p:cNvPr>
          <p:cNvSpPr/>
          <p:nvPr/>
        </p:nvSpPr>
        <p:spPr>
          <a:xfrm>
            <a:off x="5115035" y="3970351"/>
            <a:ext cx="1029456" cy="379485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000CC"/>
                </a:solidFill>
              </a:rPr>
              <a:t>結果</a:t>
            </a:r>
            <a:r>
              <a:rPr lang="en-US" altLang="ja-JP" b="1" dirty="0">
                <a:solidFill>
                  <a:srgbClr val="0000CC"/>
                </a:solidFill>
              </a:rPr>
              <a:t>A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DD62C8EE-1F82-56C7-D2A6-1B0B9E206DC0}"/>
              </a:ext>
            </a:extLst>
          </p:cNvPr>
          <p:cNvSpPr/>
          <p:nvPr/>
        </p:nvSpPr>
        <p:spPr>
          <a:xfrm>
            <a:off x="6029435" y="3970047"/>
            <a:ext cx="1029456" cy="379485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000CC"/>
                </a:solidFill>
              </a:rPr>
              <a:t>結果</a:t>
            </a:r>
            <a:r>
              <a:rPr lang="en-US" altLang="ja-JP" b="1" dirty="0">
                <a:solidFill>
                  <a:srgbClr val="0000CC"/>
                </a:solidFill>
              </a:rPr>
              <a:t>B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26" name="矢印: 五方向 25">
            <a:extLst>
              <a:ext uri="{FF2B5EF4-FFF2-40B4-BE49-F238E27FC236}">
                <a16:creationId xmlns:a16="http://schemas.microsoft.com/office/drawing/2014/main" id="{B5D1DBCB-A5D1-FF73-0AA8-75840C7985C2}"/>
              </a:ext>
            </a:extLst>
          </p:cNvPr>
          <p:cNvSpPr/>
          <p:nvPr/>
        </p:nvSpPr>
        <p:spPr>
          <a:xfrm>
            <a:off x="1606994" y="4528027"/>
            <a:ext cx="297313" cy="379485"/>
          </a:xfrm>
          <a:prstGeom prst="homePlate">
            <a:avLst>
              <a:gd name="adj" fmla="val 33571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27" name="矢印: 五方向 26">
            <a:extLst>
              <a:ext uri="{FF2B5EF4-FFF2-40B4-BE49-F238E27FC236}">
                <a16:creationId xmlns:a16="http://schemas.microsoft.com/office/drawing/2014/main" id="{C4021FE8-769C-E280-D733-6E73391A8781}"/>
              </a:ext>
            </a:extLst>
          </p:cNvPr>
          <p:cNvSpPr/>
          <p:nvPr/>
        </p:nvSpPr>
        <p:spPr>
          <a:xfrm>
            <a:off x="1911927" y="4528027"/>
            <a:ext cx="297313" cy="379485"/>
          </a:xfrm>
          <a:prstGeom prst="homePlate">
            <a:avLst>
              <a:gd name="adj" fmla="val 33571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28" name="矢印: 五方向 27">
            <a:extLst>
              <a:ext uri="{FF2B5EF4-FFF2-40B4-BE49-F238E27FC236}">
                <a16:creationId xmlns:a16="http://schemas.microsoft.com/office/drawing/2014/main" id="{66B5E7A9-2DA0-D9E2-E360-929FAB7F5848}"/>
              </a:ext>
            </a:extLst>
          </p:cNvPr>
          <p:cNvSpPr/>
          <p:nvPr/>
        </p:nvSpPr>
        <p:spPr>
          <a:xfrm>
            <a:off x="2202525" y="4534594"/>
            <a:ext cx="297313" cy="379485"/>
          </a:xfrm>
          <a:prstGeom prst="homePlate">
            <a:avLst>
              <a:gd name="adj" fmla="val 33571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29" name="矢印: 五方向 28">
            <a:extLst>
              <a:ext uri="{FF2B5EF4-FFF2-40B4-BE49-F238E27FC236}">
                <a16:creationId xmlns:a16="http://schemas.microsoft.com/office/drawing/2014/main" id="{99316735-D5B9-D281-0236-0E8AF8771548}"/>
              </a:ext>
            </a:extLst>
          </p:cNvPr>
          <p:cNvSpPr/>
          <p:nvPr/>
        </p:nvSpPr>
        <p:spPr>
          <a:xfrm>
            <a:off x="2506553" y="4543746"/>
            <a:ext cx="430611" cy="379485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30" name="矢印: 五方向 29">
            <a:extLst>
              <a:ext uri="{FF2B5EF4-FFF2-40B4-BE49-F238E27FC236}">
                <a16:creationId xmlns:a16="http://schemas.microsoft.com/office/drawing/2014/main" id="{B424186F-2F05-D003-9F6E-4BED81568B09}"/>
              </a:ext>
            </a:extLst>
          </p:cNvPr>
          <p:cNvSpPr/>
          <p:nvPr/>
        </p:nvSpPr>
        <p:spPr>
          <a:xfrm>
            <a:off x="2872888" y="4552774"/>
            <a:ext cx="430611" cy="379485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00CC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E84F974-DB14-49C4-2B66-FB023FE0EB7E}"/>
              </a:ext>
            </a:extLst>
          </p:cNvPr>
          <p:cNvCxnSpPr/>
          <p:nvPr/>
        </p:nvCxnSpPr>
        <p:spPr>
          <a:xfrm>
            <a:off x="1611086" y="4336548"/>
            <a:ext cx="0" cy="21622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A788FBF-85BC-3092-6D44-3B1B9D214062}"/>
              </a:ext>
            </a:extLst>
          </p:cNvPr>
          <p:cNvCxnSpPr>
            <a:cxnSpLocks/>
          </p:cNvCxnSpPr>
          <p:nvPr/>
        </p:nvCxnSpPr>
        <p:spPr>
          <a:xfrm flipH="1">
            <a:off x="1801586" y="4336548"/>
            <a:ext cx="857794" cy="19147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02ECF34-DC0D-6154-9293-0CC02005F78B}"/>
              </a:ext>
            </a:extLst>
          </p:cNvPr>
          <p:cNvCxnSpPr>
            <a:cxnSpLocks/>
          </p:cNvCxnSpPr>
          <p:nvPr/>
        </p:nvCxnSpPr>
        <p:spPr>
          <a:xfrm flipH="1">
            <a:off x="2073217" y="4349532"/>
            <a:ext cx="1740248" cy="18625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1CFA937-B2B8-48E2-F17F-4CC749515CCD}"/>
              </a:ext>
            </a:extLst>
          </p:cNvPr>
          <p:cNvCxnSpPr>
            <a:cxnSpLocks/>
          </p:cNvCxnSpPr>
          <p:nvPr/>
        </p:nvCxnSpPr>
        <p:spPr>
          <a:xfrm flipH="1">
            <a:off x="2399141" y="4363249"/>
            <a:ext cx="2568125" cy="16405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91D1A45-4B6C-9814-6DF0-D6C6B5AB0BFC}"/>
              </a:ext>
            </a:extLst>
          </p:cNvPr>
          <p:cNvCxnSpPr>
            <a:cxnSpLocks/>
          </p:cNvCxnSpPr>
          <p:nvPr/>
        </p:nvCxnSpPr>
        <p:spPr>
          <a:xfrm flipH="1">
            <a:off x="2763246" y="4349532"/>
            <a:ext cx="3180354" cy="20784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CEE302F-46F8-6DAF-C3A5-A0998155A669}"/>
              </a:ext>
            </a:extLst>
          </p:cNvPr>
          <p:cNvCxnSpPr>
            <a:cxnSpLocks/>
          </p:cNvCxnSpPr>
          <p:nvPr/>
        </p:nvCxnSpPr>
        <p:spPr>
          <a:xfrm flipH="1">
            <a:off x="3111726" y="4355262"/>
            <a:ext cx="3746274" cy="20211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C852C7F-DFD5-860E-718D-4402F6C1B63B}"/>
              </a:ext>
            </a:extLst>
          </p:cNvPr>
          <p:cNvSpPr/>
          <p:nvPr/>
        </p:nvSpPr>
        <p:spPr>
          <a:xfrm>
            <a:off x="3854062" y="4572616"/>
            <a:ext cx="5335658" cy="32997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ソフト・ハードに余裕が・・・・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0F18D980-6B6D-541C-C3DA-CD3D3514A21D}"/>
              </a:ext>
            </a:extLst>
          </p:cNvPr>
          <p:cNvSpPr/>
          <p:nvPr/>
        </p:nvSpPr>
        <p:spPr>
          <a:xfrm>
            <a:off x="7498644" y="3826862"/>
            <a:ext cx="4337756" cy="62686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計開発者も同程度で解析可能に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29263F45-798B-012B-3659-EC987B796CC4}"/>
              </a:ext>
            </a:extLst>
          </p:cNvPr>
          <p:cNvSpPr/>
          <p:nvPr/>
        </p:nvSpPr>
        <p:spPr>
          <a:xfrm>
            <a:off x="6779461" y="5062617"/>
            <a:ext cx="2622895" cy="62686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システム増設回避</a:t>
            </a:r>
          </a:p>
        </p:txBody>
      </p:sp>
    </p:spTree>
    <p:extLst>
      <p:ext uri="{BB962C8B-B14F-4D97-AF65-F5344CB8AC3E}">
        <p14:creationId xmlns:p14="http://schemas.microsoft.com/office/powerpoint/2010/main" val="85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5903" y="22602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マクロの中身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ファイル名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FCMacro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というファイルが作成される。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63552" y="980729"/>
            <a:ext cx="96490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前ページ例）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App.ActiveDocument.Sketch.addGeometry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Part.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Point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App.Vector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(-10.057069,9.796331,0))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App.ActiveDocument.Sketch.addGeometry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Part.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Point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App.Vector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(10.131569,-0.111745,0)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App.ActiveDocument.Sketch.addConstraint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Sketcher.Constraint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('PointOnObject',1,1,-1))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App.ActiveDocument.Sketch.addConstraint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Sketcher.Constraint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'Distance',0,1,1,1,22.439902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App.ActiveDocument.Sketch.setDatum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(1,App.Units.Quantity('22.440000 mm'))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# Macro End: C:\Users\kaien\Desktop\FreeCAD\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ブーツトライ１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\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点と寸法（距離）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FCMacro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+++++++++++++++++++++++++++++++++++++++++++++++++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03" y="3284985"/>
            <a:ext cx="1972057" cy="13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4151784" y="3284984"/>
            <a:ext cx="3456384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自動描画の方法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作図コントロール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871443"/>
            <a:ext cx="6156176" cy="209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8184232" y="5085185"/>
            <a:ext cx="2267744" cy="882621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4151784" y="6169072"/>
            <a:ext cx="6300192" cy="620688"/>
          </a:xfrm>
          <a:prstGeom prst="wedgeRoundRectCallout">
            <a:avLst>
              <a:gd name="adj1" fmla="val 26319"/>
              <a:gd name="adj2" fmla="val -1024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この数値（寸法）部分を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EXCEL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の別セルを使って入力を反映　⇒　テキストで書き出し　⇒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MACRO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としてテキストファイル実行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0743964" y="5952367"/>
            <a:ext cx="968659" cy="3103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詳細後述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219F23-A524-41DD-A7D2-B126F262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3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下矢印 14"/>
          <p:cNvSpPr/>
          <p:nvPr/>
        </p:nvSpPr>
        <p:spPr>
          <a:xfrm>
            <a:off x="7320136" y="1123856"/>
            <a:ext cx="432048" cy="367329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64810" y="182188"/>
            <a:ext cx="9766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E:\D Dir\0020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技術資料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2019(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整理要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-INDEX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)\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FreeCAD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マニュアル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自動化ツール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\aa1.FCMacro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3512" y="699607"/>
            <a:ext cx="8964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App.ActiveDocument.Sketch.addGeometry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Part.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ArcOfCircle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Part.Circle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App.Vector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(0.000000,0.000000,0),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App.Vector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(0,0,1),10.022131),0.000000,1.570796),False)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# Macro End: C:\Users\kaien\Desktop\aa.FCMacro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348880"/>
            <a:ext cx="3240583" cy="26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7968208" y="739675"/>
            <a:ext cx="1584176" cy="36004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807968" y="1099715"/>
            <a:ext cx="1368152" cy="400110"/>
          </a:xfrm>
          <a:prstGeom prst="wedgeRoundRectCallout">
            <a:avLst>
              <a:gd name="adj1" fmla="val -46005"/>
              <a:gd name="adj2" fmla="val -799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円弧の作成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8505087" y="1274782"/>
            <a:ext cx="1368152" cy="400110"/>
          </a:xfrm>
          <a:prstGeom prst="wedgeRoundRectCallout">
            <a:avLst>
              <a:gd name="adj1" fmla="val -46005"/>
              <a:gd name="adj2" fmla="val -799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中心座標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07568" y="1052215"/>
            <a:ext cx="792088" cy="175067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099667" y="1674892"/>
            <a:ext cx="684076" cy="400110"/>
          </a:xfrm>
          <a:prstGeom prst="wedgeRoundRectCallout">
            <a:avLst>
              <a:gd name="adj1" fmla="val -5210"/>
              <a:gd name="adj2" fmla="val -1601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半径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2999656" y="1674892"/>
            <a:ext cx="900100" cy="400110"/>
          </a:xfrm>
          <a:prstGeom prst="wedgeRoundRectCallout">
            <a:avLst>
              <a:gd name="adj1" fmla="val -5210"/>
              <a:gd name="adj2" fmla="val -1601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始点角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036039" y="1040471"/>
            <a:ext cx="716290" cy="175067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959447" y="1655066"/>
            <a:ext cx="900100" cy="400110"/>
          </a:xfrm>
          <a:prstGeom prst="wedgeRoundRectCallout">
            <a:avLst>
              <a:gd name="adj1" fmla="val -5210"/>
              <a:gd name="adj2" fmla="val -1601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終点角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752329" y="1059647"/>
            <a:ext cx="792088" cy="175067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349044" y="2348881"/>
          <a:ext cx="2286000" cy="904875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4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中心座標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始点角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終点角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ｘ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ｙ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ｚ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半径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689923"/>
            <a:ext cx="5060230" cy="5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2134983" y="5068002"/>
            <a:ext cx="8607881" cy="369332"/>
            <a:chOff x="610982" y="5068002"/>
            <a:chExt cx="8607881" cy="369332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82" y="5068002"/>
              <a:ext cx="8426092" cy="36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8247263" y="5068002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・・・・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50" y="4797152"/>
            <a:ext cx="2510992" cy="203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1703512" y="5661248"/>
            <a:ext cx="5832648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シートをいくつか経由して入力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⇒反映、マクロの実行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7F177C48-5D82-4890-B38D-2F57DEDA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60AA13DE-CCC3-D1B0-7EDD-B5F03CB1DF0C}"/>
              </a:ext>
            </a:extLst>
          </p:cNvPr>
          <p:cNvSpPr/>
          <p:nvPr/>
        </p:nvSpPr>
        <p:spPr>
          <a:xfrm>
            <a:off x="3525520" y="2093596"/>
            <a:ext cx="5140960" cy="14223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CC"/>
                </a:solidFill>
              </a:rPr>
              <a:t>開発・設計者解析</a:t>
            </a:r>
            <a:endParaRPr kumimoji="1" lang="en-US" altLang="ja-JP" sz="2800" dirty="0">
              <a:solidFill>
                <a:srgbClr val="0000CC"/>
              </a:solidFill>
            </a:endParaRPr>
          </a:p>
          <a:p>
            <a:pPr algn="ctr"/>
            <a:r>
              <a:rPr lang="ja-JP" altLang="en-US" sz="2000" dirty="0">
                <a:solidFill>
                  <a:srgbClr val="0000CC"/>
                </a:solidFill>
              </a:rPr>
              <a:t>マニュアル＆教育</a:t>
            </a:r>
            <a:endParaRPr kumimoji="1" lang="ja-JP" altLang="en-US" sz="2800" dirty="0">
              <a:solidFill>
                <a:srgbClr val="0000CC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8FC2BF3-C128-DFFA-5E53-5DA60327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408"/>
            <a:ext cx="10515600" cy="51879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3200" b="1" u="sng" dirty="0"/>
              <a:t>効率化の概要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1936CA2-1B90-3EAF-CB4F-BE17B9E984BA}"/>
              </a:ext>
            </a:extLst>
          </p:cNvPr>
          <p:cNvSpPr/>
          <p:nvPr/>
        </p:nvSpPr>
        <p:spPr>
          <a:xfrm>
            <a:off x="538480" y="5415280"/>
            <a:ext cx="11297920" cy="1198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CC"/>
                </a:solidFill>
              </a:rPr>
              <a:t>解析予測精度</a:t>
            </a:r>
            <a:r>
              <a:rPr kumimoji="1" lang="en-US" altLang="ja-JP" sz="2800" dirty="0">
                <a:solidFill>
                  <a:srgbClr val="0000CC"/>
                </a:solidFill>
              </a:rPr>
              <a:t>/</a:t>
            </a:r>
            <a:r>
              <a:rPr kumimoji="1" lang="ja-JP" altLang="en-US" sz="2800" dirty="0">
                <a:solidFill>
                  <a:srgbClr val="0000CC"/>
                </a:solidFill>
              </a:rPr>
              <a:t>基本（ベース）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489FFC7-753E-4B30-04BC-EA2707BA682E}"/>
              </a:ext>
            </a:extLst>
          </p:cNvPr>
          <p:cNvSpPr/>
          <p:nvPr/>
        </p:nvSpPr>
        <p:spPr>
          <a:xfrm>
            <a:off x="670560" y="1259840"/>
            <a:ext cx="3383280" cy="1717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0000CC"/>
                </a:solidFill>
              </a:rPr>
              <a:t>CAD</a:t>
            </a:r>
            <a:r>
              <a:rPr kumimoji="1" lang="ja-JP" altLang="en-US" sz="2800" dirty="0">
                <a:solidFill>
                  <a:srgbClr val="0000CC"/>
                </a:solidFill>
              </a:rPr>
              <a:t>モデリング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BB496BC-4870-1935-14E9-D5B01D5B3C6E}"/>
              </a:ext>
            </a:extLst>
          </p:cNvPr>
          <p:cNvSpPr/>
          <p:nvPr/>
        </p:nvSpPr>
        <p:spPr>
          <a:xfrm>
            <a:off x="670560" y="3322320"/>
            <a:ext cx="5059680" cy="1717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CC"/>
                </a:solidFill>
              </a:rPr>
              <a:t>メッシング</a:t>
            </a:r>
            <a:endParaRPr kumimoji="1" lang="en-US" altLang="ja-JP" sz="2800" dirty="0">
              <a:solidFill>
                <a:srgbClr val="0000CC"/>
              </a:solidFill>
            </a:endParaRPr>
          </a:p>
          <a:p>
            <a:pPr algn="ctr"/>
            <a:r>
              <a:rPr lang="ja-JP" altLang="en-US" sz="2800" dirty="0">
                <a:solidFill>
                  <a:srgbClr val="0000CC"/>
                </a:solidFill>
              </a:rPr>
              <a:t>（自動メッシュに依存）</a:t>
            </a:r>
            <a:endParaRPr kumimoji="1" lang="ja-JP" altLang="en-US" sz="2800" dirty="0">
              <a:solidFill>
                <a:srgbClr val="0000CC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CBBF91-7547-E181-0579-B0D2DA6A2170}"/>
              </a:ext>
            </a:extLst>
          </p:cNvPr>
          <p:cNvCxnSpPr/>
          <p:nvPr/>
        </p:nvCxnSpPr>
        <p:spPr>
          <a:xfrm>
            <a:off x="436880" y="5191760"/>
            <a:ext cx="1158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7DC5DFA-9A14-548B-B424-AC224B6B66D0}"/>
              </a:ext>
            </a:extLst>
          </p:cNvPr>
          <p:cNvSpPr/>
          <p:nvPr/>
        </p:nvSpPr>
        <p:spPr>
          <a:xfrm>
            <a:off x="4536440" y="1259840"/>
            <a:ext cx="3383280" cy="9448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CC"/>
                </a:solidFill>
              </a:rPr>
              <a:t>材料データ構築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0510F8F-0365-9C9A-860E-3D5B880C8AEB}"/>
              </a:ext>
            </a:extLst>
          </p:cNvPr>
          <p:cNvSpPr/>
          <p:nvPr/>
        </p:nvSpPr>
        <p:spPr>
          <a:xfrm>
            <a:off x="8178800" y="1320800"/>
            <a:ext cx="3383280" cy="1717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CC"/>
                </a:solidFill>
              </a:rPr>
              <a:t>解析</a:t>
            </a:r>
            <a:endParaRPr kumimoji="1" lang="en-US" altLang="ja-JP" sz="2800" dirty="0">
              <a:solidFill>
                <a:srgbClr val="0000CC"/>
              </a:solidFill>
            </a:endParaRPr>
          </a:p>
          <a:p>
            <a:pPr algn="ctr"/>
            <a:r>
              <a:rPr lang="ja-JP" altLang="en-US" sz="2800" dirty="0">
                <a:solidFill>
                  <a:srgbClr val="0000CC"/>
                </a:solidFill>
              </a:rPr>
              <a:t>結果処理まで</a:t>
            </a:r>
            <a:endParaRPr kumimoji="1" lang="ja-JP" altLang="en-US" sz="2800" dirty="0">
              <a:solidFill>
                <a:srgbClr val="0000CC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2A1BC88-E4BB-61B2-410E-22ACCA7AE948}"/>
              </a:ext>
            </a:extLst>
          </p:cNvPr>
          <p:cNvSpPr/>
          <p:nvPr/>
        </p:nvSpPr>
        <p:spPr>
          <a:xfrm>
            <a:off x="6187440" y="3322320"/>
            <a:ext cx="5445760" cy="1717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CC"/>
                </a:solidFill>
              </a:rPr>
              <a:t>リバースエンジニアリング</a:t>
            </a:r>
            <a:endParaRPr kumimoji="1" lang="en-US" altLang="ja-JP" sz="2800" dirty="0">
              <a:solidFill>
                <a:srgbClr val="0000CC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7D3086-FBCC-AA0F-7D1D-4F09E63DFED5}"/>
              </a:ext>
            </a:extLst>
          </p:cNvPr>
          <p:cNvSpPr txBox="1"/>
          <p:nvPr/>
        </p:nvSpPr>
        <p:spPr>
          <a:xfrm>
            <a:off x="762000" y="772160"/>
            <a:ext cx="1125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1" dirty="0"/>
              <a:t>材料データ・解析予測精度を基本として、自動化の推進、教育・マニュアル化により効率化が可能。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70246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957264"/>
            <a:ext cx="59721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89599" y="371877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寸法記入位置：指定して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https://www.xsim.info/articles/FreeCAD/tools/Draft_Dimension.html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94" y="4365105"/>
            <a:ext cx="70961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1703512" y="109266"/>
            <a:ext cx="5328593" cy="76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寸法記入の別法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点の座標と寸法位置指定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7430497" y="2276872"/>
            <a:ext cx="3116175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通常に作図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⇒寸法表示</a:t>
            </a:r>
          </a:p>
        </p:txBody>
      </p:sp>
      <p:sp>
        <p:nvSpPr>
          <p:cNvPr id="6" name="下矢印 5"/>
          <p:cNvSpPr/>
          <p:nvPr/>
        </p:nvSpPr>
        <p:spPr>
          <a:xfrm>
            <a:off x="7675688" y="3429000"/>
            <a:ext cx="1084609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36160" y="6021288"/>
            <a:ext cx="3010512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各種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の操作方法に依存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F1A1D6-4193-46D9-9E17-FB593987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7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98366" y="391944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効率化施策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１）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の自働化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実用面で考えると、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　　・製品群後毎　　・影響の大きいところから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　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　　　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如何にまとめるかがカギとなる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言語の理解から設計検討資料とのリンクで自働化可能。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5613486" y="2745116"/>
            <a:ext cx="806118" cy="7558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960097" y="2774378"/>
            <a:ext cx="757557" cy="7266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00256" y="2774378"/>
            <a:ext cx="723564" cy="726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36060" y="2081073"/>
            <a:ext cx="414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類似ですよ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半径＝正方形の１辺の長さ／２　⇒　円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フィレット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の大きさをゼロにすれば　⇒　正方形　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099557" y="4241288"/>
            <a:ext cx="7427937" cy="1289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・費用対効果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・画面を観察すること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⇒スクリプトから見える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934552" y="5622793"/>
            <a:ext cx="7704856" cy="9161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と組み合わせて作成できる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⇒寸法計算も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CC4F2B-87CE-47CA-91BE-572E3ED4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5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92660DB-1298-4ACC-88FD-68B94162934C}"/>
              </a:ext>
            </a:extLst>
          </p:cNvPr>
          <p:cNvSpPr/>
          <p:nvPr/>
        </p:nvSpPr>
        <p:spPr>
          <a:xfrm>
            <a:off x="500519" y="290885"/>
            <a:ext cx="5780958" cy="4584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結果処理、グラフ作成なども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13A3B2-6CB8-4B5F-8CD5-3D112C1016C8}"/>
              </a:ext>
            </a:extLst>
          </p:cNvPr>
          <p:cNvSpPr txBox="1"/>
          <p:nvPr/>
        </p:nvSpPr>
        <p:spPr>
          <a:xfrm>
            <a:off x="397299" y="1082448"/>
            <a:ext cx="626314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| Created by Marc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Mentat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2013.0.0 (64bit)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prog_option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compatibility:prog_version:ment2013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prog_analysis_class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structural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prog_use_current_job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on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|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@push(results) 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post_open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“D:\data\ogawa\FEM\ogawa-tmep\2017-0325\plate.t16”</a:t>
            </a: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　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set_history_locations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n:403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# | End of List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history_collect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0 999999999 1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history_add_var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Displacement Y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Reaction Force Y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history_fit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history_write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D:\data\ogawa\FEM\ogawa-tmep\2017-0325\his.x yes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*quit yes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| Appended by Marc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Mentat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2013.0.0 (64bit)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prog_option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compatibility:prog_version:ment2013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prog_analysis_class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structural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prog_use_current_job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on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|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2BD1EF-C16E-460F-B4BA-CA9A3B3F4589}"/>
              </a:ext>
            </a:extLst>
          </p:cNvPr>
          <p:cNvSpPr txBox="1"/>
          <p:nvPr/>
        </p:nvSpPr>
        <p:spPr>
          <a:xfrm>
            <a:off x="6995850" y="424050"/>
            <a:ext cx="364768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HISTORY PLOT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job1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 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Curve 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X : Time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Y : Force Y cbody2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 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    X              Y       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------------------------------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0.000000e+00  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0.000000e+00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5.000000e-01   3.125988e-01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1.000000e+00   7.131120e-01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1.500000e+00   1.163022e+00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2.000000e+00   1.677310e+00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2.500000e+00   2.187279e+00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3.000000e+00   2.780530e+00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3.500000e+00   3.342587e+00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4.000000e+00   4.013299e+00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4.500000e+00   4.631459e+00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5.000000e+00   5.340620e+00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5.500000e+00   6.002859e+00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6.000000e+00   6.748243e+00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6.500000e+00   7.434675e+00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7.000000e+00   8.189493e+00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7.500000e+00   8.886754e+00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8.000000e+00   9.644455e+00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8.500000e+00   1.031919e+01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9.000000e+00   1.099197e+01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9.500000e+00   1.174646e+01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1.000000e+01   1.235335e+01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1.050000e+01   1.304323e+01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1.100000e+01   1.362097e+01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1.150000e+01   1.429944e+01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1.200000e+01   1.492537e+01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1.250000e+01   1.569312e+01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游明朝" panose="02020400000000000000" pitchFamily="18" charset="-128"/>
                <a:cs typeface="ＭＳ ゴシック" panose="020B0609070205080204" pitchFamily="49" charset="-128"/>
              </a:rPr>
              <a:t>   1.300000e+01   1.652754e+01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052E73-6CF4-43BD-B7F7-950E17EC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881" y="4188041"/>
            <a:ext cx="4505334" cy="2645893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647E52B-857F-4D83-91AA-EFCD6E7B85AC}"/>
              </a:ext>
            </a:extLst>
          </p:cNvPr>
          <p:cNvSpPr/>
          <p:nvPr/>
        </p:nvSpPr>
        <p:spPr>
          <a:xfrm>
            <a:off x="4178164" y="2622241"/>
            <a:ext cx="1766657" cy="3462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ファイルを開く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6FD6E91-898D-4A55-8540-536312F542CE}"/>
              </a:ext>
            </a:extLst>
          </p:cNvPr>
          <p:cNvSpPr/>
          <p:nvPr/>
        </p:nvSpPr>
        <p:spPr>
          <a:xfrm>
            <a:off x="2068497" y="3082771"/>
            <a:ext cx="1766657" cy="3462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節点指定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4BE5BD0-1F1B-4569-9D4D-B71100974573}"/>
              </a:ext>
            </a:extLst>
          </p:cNvPr>
          <p:cNvSpPr/>
          <p:nvPr/>
        </p:nvSpPr>
        <p:spPr>
          <a:xfrm>
            <a:off x="2223408" y="4014927"/>
            <a:ext cx="1766657" cy="3462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データ読み込み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FB2FB9F-6599-447D-8943-CDA78E0A6FF4}"/>
              </a:ext>
            </a:extLst>
          </p:cNvPr>
          <p:cNvSpPr/>
          <p:nvPr/>
        </p:nvSpPr>
        <p:spPr>
          <a:xfrm>
            <a:off x="6373368" y="3255885"/>
            <a:ext cx="551215" cy="7590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8561921F-70BB-4CB5-9D6D-C05B8D28E88D}"/>
              </a:ext>
            </a:extLst>
          </p:cNvPr>
          <p:cNvSpPr/>
          <p:nvPr/>
        </p:nvSpPr>
        <p:spPr>
          <a:xfrm rot="3684903">
            <a:off x="9902796" y="3623951"/>
            <a:ext cx="551215" cy="7590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49A4B-3285-4EA5-B900-972CC085D072}"/>
              </a:ext>
            </a:extLst>
          </p:cNvPr>
          <p:cNvSpPr txBox="1"/>
          <p:nvPr/>
        </p:nvSpPr>
        <p:spPr>
          <a:xfrm>
            <a:off x="10528917" y="3844031"/>
            <a:ext cx="157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ひな型グラフへ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貼り付け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81C1B3-5F81-4040-BC13-CB03E0429920}"/>
              </a:ext>
            </a:extLst>
          </p:cNvPr>
          <p:cNvSpPr txBox="1"/>
          <p:nvPr/>
        </p:nvSpPr>
        <p:spPr>
          <a:xfrm>
            <a:off x="6924583" y="162440"/>
            <a:ext cx="1575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抽出データ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D8899D28-DD2C-4754-9C75-7F03C17F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5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847527" y="351951"/>
            <a:ext cx="7519317" cy="5567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リバースエンジニアリング：等速ジョイントブーツ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783632" y="955870"/>
            <a:ext cx="5976664" cy="5567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解析結果から３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D-CAD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作成の自動化</a:t>
            </a:r>
          </a:p>
        </p:txBody>
      </p:sp>
      <p:pic>
        <p:nvPicPr>
          <p:cNvPr id="32" name="Picture 4" descr="C:\My Documents\a検討中\技術発表会２００４\CVJ-AUTOSpline\model5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2" y="1512639"/>
            <a:ext cx="2731976" cy="21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5" descr="C:\My Documents\a検討中\技術発表会２００４\CVJ-AUTOSpline\model40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28332"/>
            <a:ext cx="3380048" cy="27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左カーブ矢印 2"/>
          <p:cNvSpPr/>
          <p:nvPr/>
        </p:nvSpPr>
        <p:spPr>
          <a:xfrm>
            <a:off x="5102747" y="2926551"/>
            <a:ext cx="4264098" cy="2454004"/>
          </a:xfrm>
          <a:prstGeom prst="curved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6" name="Picture 24" descr="C:\My Documents\a検討中\技術発表会２００４\CVJ-AUTOSpline\model100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69" y="4609610"/>
            <a:ext cx="2664296" cy="21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My Documents\a検討中\技術発表会２００４\CVJ-AUTOSpline\model89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915806"/>
            <a:ext cx="2526482" cy="20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My Documents\a検討中\技術発表会２００４\CVJ-AUTOSpline\model8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589653"/>
            <a:ext cx="2539466" cy="20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2048694" y="3414143"/>
            <a:ext cx="2736304" cy="341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FEM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解析結果のメッシュ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5771964" y="3777454"/>
            <a:ext cx="2736304" cy="34155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自動スプライン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847529" y="6021288"/>
            <a:ext cx="3924435" cy="711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表面にサーフェースを貼り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MB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程度のモデル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8169417" y="6148919"/>
            <a:ext cx="2874640" cy="4847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節点番号の付け方が重要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C56F1-7EB8-4E61-A5CB-28E9F09D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7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6C260D-5A56-4DD9-A839-B86B096D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" y="537762"/>
            <a:ext cx="9596284" cy="175740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10C2FC-37F0-43E4-977F-13626C75C2F2}"/>
              </a:ext>
            </a:extLst>
          </p:cNvPr>
          <p:cNvSpPr txBox="1"/>
          <p:nvPr/>
        </p:nvSpPr>
        <p:spPr>
          <a:xfrm>
            <a:off x="275303" y="137652"/>
            <a:ext cx="362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基本：マクロの作成方法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A6C518-735E-4212-921E-4CBEC13FD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04" y="2184345"/>
            <a:ext cx="2981325" cy="2352675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4C616F4-0047-4C37-A463-B8FF947D9044}"/>
              </a:ext>
            </a:extLst>
          </p:cNvPr>
          <p:cNvSpPr/>
          <p:nvPr/>
        </p:nvSpPr>
        <p:spPr>
          <a:xfrm>
            <a:off x="9281652" y="1012723"/>
            <a:ext cx="1347019" cy="1282445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3758800-954A-4110-94FE-8F550E648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1397">
            <a:off x="5745176" y="775890"/>
            <a:ext cx="3173869" cy="19011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71E028A-6AB4-4D16-889E-AE73651B6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3683155"/>
            <a:ext cx="7007225" cy="2804564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8020442-4F56-42D7-A51A-9C6613ED1015}"/>
              </a:ext>
            </a:extLst>
          </p:cNvPr>
          <p:cNvSpPr/>
          <p:nvPr/>
        </p:nvSpPr>
        <p:spPr>
          <a:xfrm>
            <a:off x="5981700" y="2959100"/>
            <a:ext cx="4646971" cy="540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操作したものを記録していく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CDF495C-3C89-4B04-9C4B-DCD91DF63328}"/>
              </a:ext>
            </a:extLst>
          </p:cNvPr>
          <p:cNvSpPr/>
          <p:nvPr/>
        </p:nvSpPr>
        <p:spPr>
          <a:xfrm>
            <a:off x="7429501" y="6131512"/>
            <a:ext cx="3987800" cy="540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記録したものを実行する。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A5C529-01C6-4DBA-BC52-0564A60FCEAD}"/>
              </a:ext>
            </a:extLst>
          </p:cNvPr>
          <p:cNvSpPr txBox="1"/>
          <p:nvPr/>
        </p:nvSpPr>
        <p:spPr>
          <a:xfrm>
            <a:off x="4178300" y="5724952"/>
            <a:ext cx="4356100" cy="40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マクロの実行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9CBC53-8DB5-40E1-AC9D-93801789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83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404665"/>
            <a:ext cx="61626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21964" y="255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登録）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672064" y="571553"/>
            <a:ext cx="720080" cy="360040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143672" y="894382"/>
            <a:ext cx="1008112" cy="360040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2" y="2371754"/>
            <a:ext cx="5191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3935760" y="1254423"/>
            <a:ext cx="2016224" cy="19094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88088" y="3955929"/>
            <a:ext cx="19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（エル）など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672064" y="3788074"/>
            <a:ext cx="720080" cy="537187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26511" y="48107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実行）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CTR+ℓ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でグラフまで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04072" y="518609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１つのブックにコピーしてまとめて置く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595219" y="5877272"/>
            <a:ext cx="3885157" cy="736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VLOOKUP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LOOKUP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など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6B1865-5F09-4964-A4FD-3DDBC5CE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61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876699-0B9D-4B69-9DAB-2C364107E04D}"/>
              </a:ext>
            </a:extLst>
          </p:cNvPr>
          <p:cNvSpPr txBox="1"/>
          <p:nvPr/>
        </p:nvSpPr>
        <p:spPr>
          <a:xfrm>
            <a:off x="575100" y="185110"/>
            <a:ext cx="362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マクロの操作例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①基データ（貼り付け）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0A914E-5597-4E48-82C7-120D9C26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931217"/>
            <a:ext cx="2678775" cy="174515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D3CC894-32C2-47CB-8920-F5E72945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049" y="1461549"/>
            <a:ext cx="4916491" cy="233251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5D4301-8794-48F7-997B-8A4D977C3B0C}"/>
              </a:ext>
            </a:extLst>
          </p:cNvPr>
          <p:cNvSpPr txBox="1"/>
          <p:nvPr/>
        </p:nvSpPr>
        <p:spPr>
          <a:xfrm>
            <a:off x="3668049" y="1093051"/>
            <a:ext cx="618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②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列に式を入力、式をコピーしてデータを完成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1BE92D-F7BE-452B-BB04-E80EBBAC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06" y="2831039"/>
            <a:ext cx="4229894" cy="40269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E1FECC-109E-4F30-9AEB-513AD622DB87}"/>
              </a:ext>
            </a:extLst>
          </p:cNvPr>
          <p:cNvSpPr txBox="1"/>
          <p:nvPr/>
        </p:nvSpPr>
        <p:spPr>
          <a:xfrm>
            <a:off x="7530306" y="2498817"/>
            <a:ext cx="264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③グラフの作成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8D3CCF-E0F4-4194-A460-EC94BC4939CF}"/>
              </a:ext>
            </a:extLst>
          </p:cNvPr>
          <p:cNvSpPr txBox="1"/>
          <p:nvPr/>
        </p:nvSpPr>
        <p:spPr>
          <a:xfrm>
            <a:off x="575100" y="4710674"/>
            <a:ext cx="6916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Sub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エラー行削除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On Error Resume Next '←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念のため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Range("A1").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CurrentRegion.SpecialCells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xlCellTypeFormulas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xlErrors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).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EntireRow.ClearContents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End Sub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1FA449-C851-4646-B73E-9435B3F22437}"/>
              </a:ext>
            </a:extLst>
          </p:cNvPr>
          <p:cNvSpPr txBox="1"/>
          <p:nvPr/>
        </p:nvSpPr>
        <p:spPr>
          <a:xfrm>
            <a:off x="928687" y="4310564"/>
            <a:ext cx="264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④エラー行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0D392E-657B-4B47-9D48-DE163949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0590F1-85A2-47C9-BE62-4AA3E942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95415"/>
            <a:ext cx="6027977" cy="34124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AEFE0A7-4037-4267-9226-DDACDB3E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" y="238587"/>
            <a:ext cx="4714288" cy="346946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22529A-2EAB-4AEC-94E8-8B104C68CA16}"/>
              </a:ext>
            </a:extLst>
          </p:cNvPr>
          <p:cNvSpPr txBox="1"/>
          <p:nvPr/>
        </p:nvSpPr>
        <p:spPr>
          <a:xfrm>
            <a:off x="388290" y="4389545"/>
            <a:ext cx="76955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Sub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ヤング率算出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'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ヤング率算出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Macro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Range("N7").Select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ActiveCell.FormulaR1C1 = "=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VLOOKUP(R[-2]C[1],R[-5]C[-9]:R[9993]C[-8]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1,FALSE)"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Range("O7").Select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ActiveCell.FormulaR1C1 = "=VLOOKUP(R5C15,R[-5]C[-10]:R[9993]C[-9],2,FALSE)"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Range("P7").Select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Application.CutCopyMode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= False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ActiveCell.FormulaR1C1 = "=RC[-1]/RC[-2]"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Range("P8").Select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End Sub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A7E04B0-47DE-41DA-B596-F656D3DFF0CD}"/>
              </a:ext>
            </a:extLst>
          </p:cNvPr>
          <p:cNvSpPr/>
          <p:nvPr/>
        </p:nvSpPr>
        <p:spPr>
          <a:xfrm>
            <a:off x="3096005" y="729468"/>
            <a:ext cx="3687501" cy="540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グラフが整い不要データが消える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マクロ実行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B21CD11-EA90-4ADF-B6FB-E20D1E75AB0B}"/>
              </a:ext>
            </a:extLst>
          </p:cNvPr>
          <p:cNvSpPr/>
          <p:nvPr/>
        </p:nvSpPr>
        <p:spPr>
          <a:xfrm>
            <a:off x="5473874" y="1628384"/>
            <a:ext cx="5837129" cy="1315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１）ひな型を作成して貼り付ける。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２）これらの記録を実行する　　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これにより貼り付けから一連のデータ整理可能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9028409-A88D-470A-B98C-D113058FD9EE}"/>
              </a:ext>
            </a:extLst>
          </p:cNvPr>
          <p:cNvSpPr/>
          <p:nvPr/>
        </p:nvSpPr>
        <p:spPr>
          <a:xfrm>
            <a:off x="839245" y="3708056"/>
            <a:ext cx="4860098" cy="663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ひな型作成　⇒　ヤング率作成マクロ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（記録の実行）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8499E8-669C-4F10-AA61-76B13C1B0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407" y="23181"/>
            <a:ext cx="1677772" cy="1509371"/>
          </a:xfrm>
          <a:prstGeom prst="rect">
            <a:avLst/>
          </a:prstGeom>
        </p:spPr>
      </p:pic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7E5A53CB-9C27-4563-8A76-ED0FF56521DF}"/>
              </a:ext>
            </a:extLst>
          </p:cNvPr>
          <p:cNvCxnSpPr/>
          <p:nvPr/>
        </p:nvCxnSpPr>
        <p:spPr>
          <a:xfrm rot="10800000" flipV="1">
            <a:off x="4939756" y="1391478"/>
            <a:ext cx="1843751" cy="973352"/>
          </a:xfrm>
          <a:prstGeom prst="bentConnector3">
            <a:avLst>
              <a:gd name="adj1" fmla="val 785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A98837-EA74-48A2-9093-00BADFE8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60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00831" y="260648"/>
            <a:ext cx="102529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人間の習慣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単純な作業、１分で出来ると思うと自動化しないことも・・・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（自分の失敗）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45" y="1796491"/>
            <a:ext cx="5708179" cy="405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207568" y="154061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E:\D Dir\053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寺子屋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DB2019\★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寺子屋始動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\088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＊＊ゴム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\191216-17\12.16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資料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2778607"/>
            <a:ext cx="5253603" cy="39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864963" y="2465224"/>
            <a:ext cx="243166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CTR+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ｍ　並べ替え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⇒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行　２以上を削除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（調査中）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619387"/>
            <a:ext cx="3448286" cy="401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60307" y="3326999"/>
            <a:ext cx="323442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CTR+ℓ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行にひずみと応力計算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5447929" y="3326999"/>
            <a:ext cx="754593" cy="29238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7886408" y="3911774"/>
            <a:ext cx="754593" cy="292387"/>
          </a:xfrm>
          <a:prstGeom prst="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263704" y="1848394"/>
            <a:ext cx="2296793" cy="408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実際に操作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207568" y="5629263"/>
            <a:ext cx="7776864" cy="11431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実際に操作５分程度で出来るので、何十年も手動で実施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千件以上の処理　⇒　１件３分として３，０００分以上の無駄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費用対効果　１０分で作れるのに・・・・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A32C99-B2A0-444A-BB6D-63546BEA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10" grpId="0" animBg="1"/>
      <p:bldP spid="6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40967" y="188095"/>
            <a:ext cx="249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雛型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11624" y="384920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E:\D Dir\053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寺子屋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DB2019\★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寺子屋始動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\088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＊＊ゴム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\191216-17\12.16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資料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45195" y="684177"/>
            <a:ext cx="5609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★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W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ひな形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EXCEL(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ひずみエネルギー密度係数導出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xls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44" y="991954"/>
            <a:ext cx="5007950" cy="38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772817"/>
            <a:ext cx="4732168" cy="38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46" y="3041119"/>
            <a:ext cx="6372708" cy="366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B8E3F7-8A7D-4ADF-9684-E326D2BF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6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3FFE119-6EAB-5965-1851-C8E1BBF917AB}"/>
              </a:ext>
            </a:extLst>
          </p:cNvPr>
          <p:cNvSpPr/>
          <p:nvPr/>
        </p:nvSpPr>
        <p:spPr>
          <a:xfrm>
            <a:off x="9105448" y="2556122"/>
            <a:ext cx="2894582" cy="2048786"/>
          </a:xfrm>
          <a:prstGeom prst="roundRect">
            <a:avLst>
              <a:gd name="adj" fmla="val 8644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BCC5529-3ECF-32FF-C84F-86B8DC949200}"/>
              </a:ext>
            </a:extLst>
          </p:cNvPr>
          <p:cNvSpPr/>
          <p:nvPr/>
        </p:nvSpPr>
        <p:spPr>
          <a:xfrm>
            <a:off x="9110832" y="526703"/>
            <a:ext cx="2894582" cy="1706070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79" y="880975"/>
            <a:ext cx="1800200" cy="12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34" y="1569334"/>
            <a:ext cx="1136724" cy="37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0" y="788025"/>
            <a:ext cx="2808312" cy="14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90" y="3257532"/>
            <a:ext cx="1239714" cy="10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6" y="3296014"/>
            <a:ext cx="1340495" cy="10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123112" y="2295818"/>
            <a:ext cx="272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［ライセンスサーバー］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21" y="934838"/>
            <a:ext cx="1800200" cy="12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3186944" y="1869702"/>
            <a:ext cx="566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4507488" y="1921614"/>
            <a:ext cx="0" cy="112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4507488" y="2295819"/>
            <a:ext cx="3240360" cy="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123405" y="3074360"/>
            <a:ext cx="0" cy="152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7747848" y="2140776"/>
            <a:ext cx="0" cy="152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3123406" y="3046224"/>
            <a:ext cx="4181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690372" y="3071379"/>
            <a:ext cx="0" cy="152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628884" y="2175694"/>
            <a:ext cx="0" cy="152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312893" y="3054786"/>
            <a:ext cx="0" cy="152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20" y="3296015"/>
            <a:ext cx="1173272" cy="10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22" y="3276773"/>
            <a:ext cx="1340495" cy="10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628884" y="2327930"/>
            <a:ext cx="1675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ﾈｯﾄﾜｰｸﾗｲｾﾝｽ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58908" y="2778674"/>
            <a:ext cx="159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ﾈｯﾄﾜｰｸﾗｲｾﾝｽ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04649" y="2327930"/>
            <a:ext cx="157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解析専任者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24409" y="4278204"/>
            <a:ext cx="449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開発・設計・生産技術担当者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331024" y="2778674"/>
            <a:ext cx="2016224" cy="447922"/>
          </a:xfrm>
          <a:prstGeom prst="roundRect">
            <a:avLst/>
          </a:prstGeom>
          <a:solidFill>
            <a:srgbClr val="99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解析効率・自動化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475040" y="3180495"/>
            <a:ext cx="2016224" cy="447922"/>
          </a:xfrm>
          <a:prstGeom prst="roundRect">
            <a:avLst/>
          </a:prstGeom>
          <a:solidFill>
            <a:srgbClr val="99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予測精度向上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598736" y="3590597"/>
            <a:ext cx="1872208" cy="557499"/>
          </a:xfrm>
          <a:prstGeom prst="roundRect">
            <a:avLst/>
          </a:prstGeom>
          <a:solidFill>
            <a:srgbClr val="99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担当者教育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ﾏﾆｭｱﾙ・手順書</a:t>
            </a:r>
          </a:p>
        </p:txBody>
      </p:sp>
      <p:pic>
        <p:nvPicPr>
          <p:cNvPr id="29" name="図 28" descr="Imag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4206" y="4734329"/>
            <a:ext cx="1670390" cy="1254843"/>
          </a:xfrm>
          <a:prstGeom prst="rect">
            <a:avLst/>
          </a:prstGeom>
        </p:spPr>
      </p:pic>
      <p:pic>
        <p:nvPicPr>
          <p:cNvPr id="30" name="図 29" descr="Image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2443" y="4750361"/>
            <a:ext cx="1637785" cy="1248698"/>
          </a:xfrm>
          <a:prstGeom prst="rect">
            <a:avLst/>
          </a:prstGeom>
        </p:spPr>
      </p:pic>
      <p:pic>
        <p:nvPicPr>
          <p:cNvPr id="31" name="図 30" descr="Image2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5728" y="4764108"/>
            <a:ext cx="1846937" cy="1172872"/>
          </a:xfrm>
          <a:prstGeom prst="rect">
            <a:avLst/>
          </a:prstGeom>
        </p:spPr>
      </p:pic>
      <p:pic>
        <p:nvPicPr>
          <p:cNvPr id="32" name="図 31" descr="Image2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7208449" y="4708404"/>
            <a:ext cx="1230863" cy="1360104"/>
          </a:xfrm>
          <a:prstGeom prst="rect">
            <a:avLst/>
          </a:prstGeom>
        </p:spPr>
      </p:pic>
      <p:pic>
        <p:nvPicPr>
          <p:cNvPr id="33" name="Picture 5" descr="C:\My Documents\r_seal1100a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49" y="4994065"/>
            <a:ext cx="1937009" cy="17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475040" y="13695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解析環境の整備から開発担当者による解析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871084" y="5713020"/>
            <a:ext cx="1332149" cy="29086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ｴﾝｼﾞﾝﾏｳﾝﾄ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3123405" y="5698302"/>
            <a:ext cx="913118" cy="29086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PC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部品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5058909" y="5713020"/>
            <a:ext cx="796728" cy="27615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ブーツ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7060244" y="5491618"/>
            <a:ext cx="1153880" cy="51227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シール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（型設計）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520369" y="6207974"/>
            <a:ext cx="7875551" cy="557499"/>
          </a:xfrm>
          <a:prstGeom prst="round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解析予測精度向上と自動化により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開発・設計担当者が３０分程度で解析可能な環境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を整えられます。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8154CE9-62E6-3872-0FA0-B818CCA51DDA}"/>
              </a:ext>
            </a:extLst>
          </p:cNvPr>
          <p:cNvSpPr txBox="1"/>
          <p:nvPr/>
        </p:nvSpPr>
        <p:spPr>
          <a:xfrm>
            <a:off x="8961120" y="213360"/>
            <a:ext cx="323088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様々な受託解析</a:t>
            </a:r>
            <a:endParaRPr kumimoji="1" lang="en-US" altLang="ja-JP" dirty="0"/>
          </a:p>
          <a:p>
            <a:r>
              <a:rPr lang="ja-JP" altLang="en-US" dirty="0"/>
              <a:t>　１社目</a:t>
            </a:r>
            <a:endParaRPr lang="en-US" altLang="ja-JP" dirty="0"/>
          </a:p>
          <a:p>
            <a:r>
              <a:rPr kumimoji="1" lang="ja-JP" altLang="en-US" dirty="0"/>
              <a:t>　　　２人体制で月数百モデル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　　　自動化・マニュアル・教育</a:t>
            </a:r>
            <a:endParaRPr kumimoji="1" lang="en-US" altLang="ja-JP" dirty="0"/>
          </a:p>
          <a:p>
            <a:r>
              <a:rPr lang="ja-JP" altLang="en-US" dirty="0"/>
              <a:t>　　　　設計・開発者解析</a:t>
            </a:r>
            <a:endParaRPr lang="en-US" altLang="ja-JP" dirty="0"/>
          </a:p>
          <a:p>
            <a:r>
              <a:rPr kumimoji="1" lang="ja-JP" altLang="en-US" dirty="0"/>
              <a:t>　　　⇒開発的時間の捻出</a:t>
            </a:r>
            <a:endParaRPr kumimoji="1" lang="en-US" altLang="ja-JP" dirty="0"/>
          </a:p>
          <a:p>
            <a:r>
              <a:rPr lang="ja-JP" altLang="en-US" sz="1050" dirty="0"/>
              <a:t>　　</a:t>
            </a:r>
            <a:endParaRPr lang="en-US" altLang="ja-JP" sz="1050" dirty="0"/>
          </a:p>
          <a:p>
            <a:endParaRPr lang="en-US" altLang="ja-JP" dirty="0"/>
          </a:p>
          <a:p>
            <a:r>
              <a:rPr lang="ja-JP" altLang="en-US" dirty="0"/>
              <a:t>　２社目</a:t>
            </a:r>
            <a:endParaRPr lang="en-US" altLang="ja-JP" dirty="0"/>
          </a:p>
          <a:p>
            <a:r>
              <a:rPr kumimoji="1" lang="ja-JP" altLang="en-US" dirty="0"/>
              <a:t>　　　７名で１日数モデル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　　　材料データ一新</a:t>
            </a:r>
            <a:endParaRPr kumimoji="1" lang="en-US" altLang="ja-JP" dirty="0"/>
          </a:p>
          <a:p>
            <a:r>
              <a:rPr lang="ja-JP" altLang="en-US" dirty="0"/>
              <a:t>　　　　　予測精度確保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　　　</a:t>
            </a:r>
            <a:r>
              <a:rPr kumimoji="1" lang="ja-JP" altLang="en-US" dirty="0"/>
              <a:t>自動化の推進</a:t>
            </a:r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EAC2097B-E33E-80DA-1D24-BEFCD4239DE1}"/>
              </a:ext>
            </a:extLst>
          </p:cNvPr>
          <p:cNvSpPr/>
          <p:nvPr/>
        </p:nvSpPr>
        <p:spPr>
          <a:xfrm>
            <a:off x="10225121" y="1205103"/>
            <a:ext cx="750815" cy="179263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070D757C-2F99-4E7A-B988-1396FBC96D67}"/>
              </a:ext>
            </a:extLst>
          </p:cNvPr>
          <p:cNvSpPr/>
          <p:nvPr/>
        </p:nvSpPr>
        <p:spPr>
          <a:xfrm>
            <a:off x="10124976" y="3188348"/>
            <a:ext cx="666075" cy="178786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FFFBEEF4-F900-3CCD-C785-308DEFFBA082}"/>
              </a:ext>
            </a:extLst>
          </p:cNvPr>
          <p:cNvSpPr/>
          <p:nvPr/>
        </p:nvSpPr>
        <p:spPr>
          <a:xfrm>
            <a:off x="10155456" y="4021468"/>
            <a:ext cx="666075" cy="178786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0D6364E-AD70-4217-935E-883DCADB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15" y="972319"/>
            <a:ext cx="6619159" cy="5384031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CCB34F8-8884-4447-B887-8AE78961A117}"/>
              </a:ext>
            </a:extLst>
          </p:cNvPr>
          <p:cNvSpPr/>
          <p:nvPr/>
        </p:nvSpPr>
        <p:spPr>
          <a:xfrm>
            <a:off x="6622900" y="5541410"/>
            <a:ext cx="3845491" cy="507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エラー行を削除　工夫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D690CE-C684-49E3-97E2-8730551D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8F514F-DC42-4461-A92A-61C9285119EF}"/>
              </a:ext>
            </a:extLst>
          </p:cNvPr>
          <p:cNvSpPr txBox="1"/>
          <p:nvPr/>
        </p:nvSpPr>
        <p:spPr>
          <a:xfrm>
            <a:off x="695751" y="251810"/>
            <a:ext cx="1065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２）エラー行を削除</a:t>
            </a:r>
          </a:p>
        </p:txBody>
      </p:sp>
    </p:spTree>
    <p:extLst>
      <p:ext uri="{BB962C8B-B14F-4D97-AF65-F5344CB8AC3E}">
        <p14:creationId xmlns:p14="http://schemas.microsoft.com/office/powerpoint/2010/main" val="2238989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946A7C2-D054-4062-8E81-F9F20ED0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6" y="404812"/>
            <a:ext cx="7820025" cy="1171575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04E05A-1C53-4E41-A228-BCE12A754A2A}"/>
              </a:ext>
            </a:extLst>
          </p:cNvPr>
          <p:cNvSpPr/>
          <p:nvPr/>
        </p:nvSpPr>
        <p:spPr>
          <a:xfrm>
            <a:off x="1316951" y="1702007"/>
            <a:ext cx="3845491" cy="507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エラー行を削除　工夫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96F807-D01E-4325-B20A-119B4C45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44" y="226778"/>
            <a:ext cx="2633103" cy="34575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A41BCD8-947E-4047-B09A-E30A86720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615" y="4145202"/>
            <a:ext cx="2104853" cy="1932873"/>
          </a:xfrm>
          <a:prstGeom prst="rect">
            <a:avLst/>
          </a:prstGeom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03B60B08-AD67-4DD4-8811-B88C6C80ECC8}"/>
              </a:ext>
            </a:extLst>
          </p:cNvPr>
          <p:cNvSpPr/>
          <p:nvPr/>
        </p:nvSpPr>
        <p:spPr>
          <a:xfrm>
            <a:off x="7600578" y="3729318"/>
            <a:ext cx="216646" cy="537882"/>
          </a:xfrm>
          <a:custGeom>
            <a:avLst/>
            <a:gdLst>
              <a:gd name="connsiteX0" fmla="*/ 73210 w 216646"/>
              <a:gd name="connsiteY0" fmla="*/ 0 h 537882"/>
              <a:gd name="connsiteX1" fmla="*/ 1493 w 216646"/>
              <a:gd name="connsiteY1" fmla="*/ 179294 h 537882"/>
              <a:gd name="connsiteX2" fmla="*/ 37351 w 216646"/>
              <a:gd name="connsiteY2" fmla="*/ 268941 h 537882"/>
              <a:gd name="connsiteX3" fmla="*/ 180787 w 216646"/>
              <a:gd name="connsiteY3" fmla="*/ 394447 h 537882"/>
              <a:gd name="connsiteX4" fmla="*/ 216646 w 216646"/>
              <a:gd name="connsiteY4" fmla="*/ 537882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46" h="537882">
                <a:moveTo>
                  <a:pt x="73210" y="0"/>
                </a:moveTo>
                <a:cubicBezTo>
                  <a:pt x="49304" y="59765"/>
                  <a:pt x="7469" y="134471"/>
                  <a:pt x="1493" y="179294"/>
                </a:cubicBezTo>
                <a:cubicBezTo>
                  <a:pt x="-4483" y="224117"/>
                  <a:pt x="7469" y="233082"/>
                  <a:pt x="37351" y="268941"/>
                </a:cubicBezTo>
                <a:cubicBezTo>
                  <a:pt x="67233" y="304800"/>
                  <a:pt x="150905" y="349624"/>
                  <a:pt x="180787" y="394447"/>
                </a:cubicBezTo>
                <a:cubicBezTo>
                  <a:pt x="210669" y="439270"/>
                  <a:pt x="213657" y="488576"/>
                  <a:pt x="216646" y="537882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88A501D-1D47-48F2-8449-7C1957C6AEE3}"/>
              </a:ext>
            </a:extLst>
          </p:cNvPr>
          <p:cNvSpPr/>
          <p:nvPr/>
        </p:nvSpPr>
        <p:spPr>
          <a:xfrm>
            <a:off x="7752978" y="3675534"/>
            <a:ext cx="216646" cy="591670"/>
          </a:xfrm>
          <a:custGeom>
            <a:avLst/>
            <a:gdLst>
              <a:gd name="connsiteX0" fmla="*/ 73210 w 216646"/>
              <a:gd name="connsiteY0" fmla="*/ 0 h 537882"/>
              <a:gd name="connsiteX1" fmla="*/ 1493 w 216646"/>
              <a:gd name="connsiteY1" fmla="*/ 179294 h 537882"/>
              <a:gd name="connsiteX2" fmla="*/ 37351 w 216646"/>
              <a:gd name="connsiteY2" fmla="*/ 268941 h 537882"/>
              <a:gd name="connsiteX3" fmla="*/ 180787 w 216646"/>
              <a:gd name="connsiteY3" fmla="*/ 394447 h 537882"/>
              <a:gd name="connsiteX4" fmla="*/ 216646 w 216646"/>
              <a:gd name="connsiteY4" fmla="*/ 537882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46" h="537882">
                <a:moveTo>
                  <a:pt x="73210" y="0"/>
                </a:moveTo>
                <a:cubicBezTo>
                  <a:pt x="49304" y="59765"/>
                  <a:pt x="7469" y="134471"/>
                  <a:pt x="1493" y="179294"/>
                </a:cubicBezTo>
                <a:cubicBezTo>
                  <a:pt x="-4483" y="224117"/>
                  <a:pt x="7469" y="233082"/>
                  <a:pt x="37351" y="268941"/>
                </a:cubicBezTo>
                <a:cubicBezTo>
                  <a:pt x="67233" y="304800"/>
                  <a:pt x="150905" y="349624"/>
                  <a:pt x="180787" y="394447"/>
                </a:cubicBezTo>
                <a:cubicBezTo>
                  <a:pt x="210669" y="439270"/>
                  <a:pt x="213657" y="488576"/>
                  <a:pt x="216646" y="537882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620DB8-167B-4560-B4E4-899A3B5C0F8D}"/>
              </a:ext>
            </a:extLst>
          </p:cNvPr>
          <p:cNvSpPr txBox="1"/>
          <p:nvPr/>
        </p:nvSpPr>
        <p:spPr>
          <a:xfrm>
            <a:off x="8462682" y="4230266"/>
            <a:ext cx="372931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１）基のデータにゼロを入力する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9FDC878-D9FE-45FC-8C2C-85F0DCD13D33}"/>
              </a:ext>
            </a:extLst>
          </p:cNvPr>
          <p:cNvSpPr/>
          <p:nvPr/>
        </p:nvSpPr>
        <p:spPr>
          <a:xfrm>
            <a:off x="7439217" y="4715439"/>
            <a:ext cx="1328269" cy="1471622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C6F7C49-55BC-4125-83E9-1FD95606EC6A}"/>
              </a:ext>
            </a:extLst>
          </p:cNvPr>
          <p:cNvSpPr/>
          <p:nvPr/>
        </p:nvSpPr>
        <p:spPr>
          <a:xfrm>
            <a:off x="6795249" y="4735457"/>
            <a:ext cx="593166" cy="1471622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21BC476-4D63-4910-92D6-BF3854F0960D}"/>
              </a:ext>
            </a:extLst>
          </p:cNvPr>
          <p:cNvSpPr/>
          <p:nvPr/>
        </p:nvSpPr>
        <p:spPr>
          <a:xfrm>
            <a:off x="3516689" y="4984381"/>
            <a:ext cx="2740676" cy="750594"/>
          </a:xfrm>
          <a:prstGeom prst="wedgeRoundRectCallout">
            <a:avLst>
              <a:gd name="adj1" fmla="val 65907"/>
              <a:gd name="adj2" fmla="val -96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２）隣の列に割り算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⇒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N/A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エラー行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51B4BF4-0F96-40E1-AC44-24A9C27AA9D1}"/>
              </a:ext>
            </a:extLst>
          </p:cNvPr>
          <p:cNvSpPr/>
          <p:nvPr/>
        </p:nvSpPr>
        <p:spPr>
          <a:xfrm>
            <a:off x="2185987" y="6225134"/>
            <a:ext cx="7820025" cy="585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工夫してエラー行を作成など・・・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D92DDC-727D-4DE4-BB12-246B9592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892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0CF95657-8B9D-4595-86B3-C3C6AB42B356}"/>
              </a:ext>
            </a:extLst>
          </p:cNvPr>
          <p:cNvSpPr/>
          <p:nvPr/>
        </p:nvSpPr>
        <p:spPr>
          <a:xfrm>
            <a:off x="3403600" y="558800"/>
            <a:ext cx="5486400" cy="1739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OCR</a:t>
            </a:r>
            <a:endParaRPr kumimoji="1" lang="ja-JP" alt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9DFDE0A-4287-4AC9-BA5F-F2A3E7260CC8}"/>
              </a:ext>
            </a:extLst>
          </p:cNvPr>
          <p:cNvSpPr/>
          <p:nvPr/>
        </p:nvSpPr>
        <p:spPr>
          <a:xfrm>
            <a:off x="342900" y="3689351"/>
            <a:ext cx="4775200" cy="1739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PDF</a:t>
            </a:r>
            <a:r>
              <a:rPr kumimoji="1" lang="ja-JP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・読み取り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73DD19D-C9EC-41F5-92BB-CD024CAB6FE8}"/>
              </a:ext>
            </a:extLst>
          </p:cNvPr>
          <p:cNvSpPr/>
          <p:nvPr/>
        </p:nvSpPr>
        <p:spPr>
          <a:xfrm>
            <a:off x="7073900" y="3835400"/>
            <a:ext cx="4775201" cy="1739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音声入力</a:t>
            </a:r>
          </a:p>
        </p:txBody>
      </p:sp>
      <p:sp>
        <p:nvSpPr>
          <p:cNvPr id="5" name="矢印: 左右 4">
            <a:extLst>
              <a:ext uri="{FF2B5EF4-FFF2-40B4-BE49-F238E27FC236}">
                <a16:creationId xmlns:a16="http://schemas.microsoft.com/office/drawing/2014/main" id="{5200344C-8742-4767-B5FB-26F0A523EE02}"/>
              </a:ext>
            </a:extLst>
          </p:cNvPr>
          <p:cNvSpPr/>
          <p:nvPr/>
        </p:nvSpPr>
        <p:spPr>
          <a:xfrm rot="18548382">
            <a:off x="3231366" y="2522069"/>
            <a:ext cx="1587500" cy="762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左右 5">
            <a:extLst>
              <a:ext uri="{FF2B5EF4-FFF2-40B4-BE49-F238E27FC236}">
                <a16:creationId xmlns:a16="http://schemas.microsoft.com/office/drawing/2014/main" id="{B4FB8404-A2A7-4160-A3F3-6ECC25EA3AD1}"/>
              </a:ext>
            </a:extLst>
          </p:cNvPr>
          <p:cNvSpPr/>
          <p:nvPr/>
        </p:nvSpPr>
        <p:spPr>
          <a:xfrm rot="14025277">
            <a:off x="7535579" y="2531354"/>
            <a:ext cx="1587500" cy="762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左右 6">
            <a:extLst>
              <a:ext uri="{FF2B5EF4-FFF2-40B4-BE49-F238E27FC236}">
                <a16:creationId xmlns:a16="http://schemas.microsoft.com/office/drawing/2014/main" id="{17DE9272-7A38-4E96-9E73-F075B3ABD705}"/>
              </a:ext>
            </a:extLst>
          </p:cNvPr>
          <p:cNvSpPr/>
          <p:nvPr/>
        </p:nvSpPr>
        <p:spPr>
          <a:xfrm rot="10800000">
            <a:off x="5302251" y="4324350"/>
            <a:ext cx="1587500" cy="762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E4A1DF8-028E-4F12-B58C-9255AED3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85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548498-71FD-4278-A0D6-A43D26AA7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74" y="237225"/>
            <a:ext cx="6270521" cy="41676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9D0FA4E-B83F-42A3-9905-80FC91F2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868" y="2504766"/>
            <a:ext cx="6503761" cy="3108683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5CB3337-85C2-48B2-8CB5-CAE1700A64C4}"/>
              </a:ext>
            </a:extLst>
          </p:cNvPr>
          <p:cNvSpPr/>
          <p:nvPr/>
        </p:nvSpPr>
        <p:spPr>
          <a:xfrm>
            <a:off x="3205316" y="589935"/>
            <a:ext cx="1012723" cy="36379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28D3E7E2-3E6D-40E2-A50A-C30AEB55BE80}"/>
              </a:ext>
            </a:extLst>
          </p:cNvPr>
          <p:cNvSpPr/>
          <p:nvPr/>
        </p:nvSpPr>
        <p:spPr>
          <a:xfrm>
            <a:off x="4414684" y="953729"/>
            <a:ext cx="2143711" cy="589936"/>
          </a:xfrm>
          <a:prstGeom prst="wedgeRoundRectCallout">
            <a:avLst>
              <a:gd name="adj1" fmla="val -70368"/>
              <a:gd name="adj2" fmla="val -508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１）音声読み上げ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CC00E7D-9CDE-4C72-B93D-77CA3CAC6D9E}"/>
              </a:ext>
            </a:extLst>
          </p:cNvPr>
          <p:cNvSpPr/>
          <p:nvPr/>
        </p:nvSpPr>
        <p:spPr>
          <a:xfrm>
            <a:off x="10363200" y="4621161"/>
            <a:ext cx="1012723" cy="36379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2C233118-E4E2-43EE-83D4-C77AC7794AA3}"/>
              </a:ext>
            </a:extLst>
          </p:cNvPr>
          <p:cNvSpPr/>
          <p:nvPr/>
        </p:nvSpPr>
        <p:spPr>
          <a:xfrm>
            <a:off x="9760415" y="3373234"/>
            <a:ext cx="2143711" cy="589936"/>
          </a:xfrm>
          <a:prstGeom prst="wedgeRoundRectCallout">
            <a:avLst>
              <a:gd name="adj1" fmla="val -8449"/>
              <a:gd name="adj2" fmla="val 1575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２）音声認識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1D22DC0-D3E0-4C24-BE17-DC501DB4861D}"/>
              </a:ext>
            </a:extLst>
          </p:cNvPr>
          <p:cNvSpPr/>
          <p:nvPr/>
        </p:nvSpPr>
        <p:spPr>
          <a:xfrm>
            <a:off x="3998712" y="4531421"/>
            <a:ext cx="2143711" cy="589936"/>
          </a:xfrm>
          <a:prstGeom prst="wedgeRoundRectCallout">
            <a:avLst>
              <a:gd name="adj1" fmla="val -12577"/>
              <a:gd name="adj2" fmla="val 508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３）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OCR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など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0D88999-4D30-4D88-9CBA-9216496AF1AB}"/>
              </a:ext>
            </a:extLst>
          </p:cNvPr>
          <p:cNvSpPr/>
          <p:nvPr/>
        </p:nvSpPr>
        <p:spPr>
          <a:xfrm>
            <a:off x="1680303" y="5727856"/>
            <a:ext cx="8929600" cy="754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デジタル化したものをコピー＆ペーストで利用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0EE495-4620-4AE0-8FAB-004D26A0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57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21313" y="188846"/>
            <a:ext cx="7059063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自動化の効果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01393" y="861559"/>
            <a:ext cx="9298904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①工数削減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９０％以上の工数削減可能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ブーツの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CAD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：自力作成　費用は授業料＋親睦会費　（約５０万円）　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６パターンの見積もり　４２，０００千円（今の価格不明）　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②ミス防止、ストレス軽減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忙しくなると凡ミスも増える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初心者でも同じ品質の作図、解析が可能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③考える時間の捻出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単純作業時間を削減、より深く考える時間の創出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0987" y="760346"/>
            <a:ext cx="741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自動化は工数削減だけではない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379030" y="4805823"/>
            <a:ext cx="8722840" cy="897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手順書、教育のシステム化から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スキルアップ、裾野知識を広げ開発に役立つ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28148" y="5755160"/>
            <a:ext cx="7709792" cy="9139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人間の行動心理　・・・失敗は繰り返しやすい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効率化から時間の捻出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9566E5-957E-4D42-A4E8-E67E13C7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9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947411" y="974914"/>
            <a:ext cx="829717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導入初期の早期実用化・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技術者の育成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624" y="26064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ゴムの解析を中心としたお手伝い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947411" y="1820798"/>
            <a:ext cx="8297173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解析に使用する材料データの定義・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無料診断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受託試験から同定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お客様自身の測定から定義お手伝い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998267" y="3082382"/>
            <a:ext cx="3992307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解析予測精度の向上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課題解決のお手伝い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6201428" y="3118519"/>
            <a:ext cx="4043155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解析の効率化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作図）、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FEM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解析の自動化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998269" y="4346331"/>
            <a:ext cx="8246314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講習会の開催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もの創りコラボ様と・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定期講習会・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オンサイト講習会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・若手技術者の教育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947409" y="5607915"/>
            <a:ext cx="8297174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書籍発刊による解析技術の一般化と教育資料、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FEM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解析の普及推進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寺子屋ホームページにて、</a:t>
            </a:r>
            <a:r>
              <a:rPr kumimoji="1" lang="ja-JP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困りごと相談への無料回答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ACF6728-2EB7-4467-B897-1A5A721D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15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36" y="5463026"/>
            <a:ext cx="9324340" cy="140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36" y="5477540"/>
            <a:ext cx="9324340" cy="14090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28686"/>
          <p:cNvSpPr txBox="1"/>
          <p:nvPr/>
        </p:nvSpPr>
        <p:spPr>
          <a:xfrm>
            <a:off x="1512821" y="5465474"/>
            <a:ext cx="5159243" cy="666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寺子屋</a:t>
            </a:r>
            <a:r>
              <a:rPr kumimoji="1" lang="en-US" sz="3600" b="0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/CAE</a:t>
            </a:r>
            <a:r>
              <a:rPr kumimoji="1" lang="ja-JP" altLang="en-US" sz="3600" b="0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解援隊</a:t>
            </a:r>
            <a:endParaRPr kumimoji="1" lang="ja-JP" alt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</p:txBody>
      </p:sp>
      <p:sp>
        <p:nvSpPr>
          <p:cNvPr id="8" name="テキスト ボックス 28686"/>
          <p:cNvSpPr txBox="1"/>
          <p:nvPr/>
        </p:nvSpPr>
        <p:spPr>
          <a:xfrm>
            <a:off x="2207569" y="6074618"/>
            <a:ext cx="4198395" cy="666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連絡先　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  <a:hlinkClick r:id="rId3"/>
              </a:rPr>
              <a:t>hagi@terakoya2018.com</a:t>
            </a: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                 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　　　　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59" y="3309169"/>
            <a:ext cx="2017164" cy="17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7248128" y="1111760"/>
            <a:ext cx="3275856" cy="5170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モデル化の方法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11624" y="12348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解析のお手伝い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703512" y="1111760"/>
            <a:ext cx="5328592" cy="517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解析に使用する材料データの定義方法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12821" y="662234"/>
            <a:ext cx="93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構造解析から振動、流体解析まで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ソフトを問わず、解析の</a:t>
            </a: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困りごと　お手伝いします。　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703512" y="1684970"/>
            <a:ext cx="3234640" cy="8720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解析予測精度の向上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課題解決のお手伝い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338557" y="1722217"/>
            <a:ext cx="2020416" cy="6921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結果の見方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7626194" y="1701578"/>
            <a:ext cx="2897789" cy="695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解析の効率化方法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49734" y="4220607"/>
            <a:ext cx="607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現在、メールでの対応はどんなことでも無償対応です。　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49734" y="4570403"/>
            <a:ext cx="6352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ノウハウをまとめた書籍を出版しています。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第２弾　１２月中旬　ゴムタイムス様より販売予定（＋粘弾性、熱、耐久性）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211192" y="3319770"/>
            <a:ext cx="5280124" cy="7919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今回のセミナーにご興味の方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オンサイト対応させて頂きます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730846" y="2684792"/>
            <a:ext cx="2376264" cy="474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ゴム全般問題解決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88989" y="2571702"/>
            <a:ext cx="54349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寺子屋は自立できるの力を身に着けて頂くため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ノウハウ・技術力をご提供する会社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です。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03D3EB3-E296-401C-A853-81012BCBA451}"/>
              </a:ext>
            </a:extLst>
          </p:cNvPr>
          <p:cNvSpPr/>
          <p:nvPr/>
        </p:nvSpPr>
        <p:spPr>
          <a:xfrm>
            <a:off x="617397" y="4474814"/>
            <a:ext cx="2553532" cy="8574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第１弾　超弾性部分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メールにてプレゼント中</a:t>
            </a: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C5E4A5E8-9701-40F5-95E1-69B903EA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3"/>
    </mc:Choice>
    <mc:Fallback xmlns="">
      <p:transition spd="slow" advTm="16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7772400" cy="72008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寺子屋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個人事業　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ご紹介</a:t>
            </a: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27" y="5463026"/>
            <a:ext cx="12359149" cy="1409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28686"/>
          <p:cNvSpPr txBox="1"/>
          <p:nvPr/>
        </p:nvSpPr>
        <p:spPr>
          <a:xfrm>
            <a:off x="133438" y="5740970"/>
            <a:ext cx="3752850" cy="666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Calibri"/>
                <a:ea typeface="ＭＳ 明朝"/>
                <a:cs typeface="Times New Roman"/>
              </a:rPr>
              <a:t>寺子屋</a:t>
            </a:r>
            <a:r>
              <a:rPr kumimoji="1" lang="en-US" sz="2800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Calibri"/>
                <a:ea typeface="ＭＳ 明朝"/>
                <a:cs typeface="Times New Roman"/>
              </a:rPr>
              <a:t>/CAE</a:t>
            </a:r>
            <a:r>
              <a:rPr kumimoji="1" lang="ja-JP" altLang="en-US" sz="2800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Calibri"/>
                <a:ea typeface="ＭＳ 明朝"/>
                <a:cs typeface="Times New Roman"/>
              </a:rPr>
              <a:t>解援隊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3290" y="909845"/>
            <a:ext cx="11562736" cy="4215747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事業内容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ゴムの超弾性解析を中心とした、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材料データ構築から解析方法の情報発信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HP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にて）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・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材料データの受託試験から解析用データの導出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無償サンプルもご用意しておりますので、お気軽にお申し付けください。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超弾性解析を中心とした、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解析の立ち上げ、要員育成、解析の効率化のサポート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拠点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群馬県邑楽郡千代田町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（館林市、太田市の隣町になります）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代表　萩本光広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経歴　自動車、土木、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機器他のゴム製品製造業での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部門の立ち上げから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実用化まで、２社（約３０年）勤務、での実績があります。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現在、４社様のサポート並びに受託試験１０件以上（本年度実績）の仕事を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させて頂いております。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解援隊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HP</a:t>
            </a: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にて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２００８年より情報配信、現在、上記事業にて活動中。</a:t>
            </a:r>
          </a:p>
        </p:txBody>
      </p:sp>
      <p:sp>
        <p:nvSpPr>
          <p:cNvPr id="7" name="テキスト ボックス 28686"/>
          <p:cNvSpPr txBox="1"/>
          <p:nvPr/>
        </p:nvSpPr>
        <p:spPr>
          <a:xfrm>
            <a:off x="9912656" y="6074345"/>
            <a:ext cx="2561566" cy="5610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連絡先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　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  <a:hlinkClick r:id="rId3"/>
              </a:rPr>
              <a:t>hagi@terakoya2018.com</a:t>
            </a:r>
            <a:endParaRPr kumimoji="1" lang="en-US" altLang="ja-JP" sz="1200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                 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　　　　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 080-2230-8785</a:t>
            </a:r>
            <a:endParaRPr kumimoji="1" lang="ja-JP" altLang="en-US" sz="1200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7411" y="6238443"/>
            <a:ext cx="2952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URL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hlinkClick r:id="rId4"/>
              </a:rPr>
              <a:t>https://terakoya2018.com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EBC8413-0311-43ED-9583-D269E796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60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999656" y="57563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私の履歴書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28800"/>
            <a:ext cx="15049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96494" y="1481948"/>
            <a:ext cx="238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進学校の予定が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推薦入学で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オリンピックめざし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インターハイまで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96" y="1914087"/>
            <a:ext cx="2755034" cy="209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452378" y="3171850"/>
            <a:ext cx="2088232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中学　⇒高校</a:t>
            </a:r>
          </a:p>
        </p:txBody>
      </p:sp>
      <p:cxnSp>
        <p:nvCxnSpPr>
          <p:cNvPr id="8" name="カギ線コネクタ 7"/>
          <p:cNvCxnSpPr/>
          <p:nvPr/>
        </p:nvCxnSpPr>
        <p:spPr>
          <a:xfrm flipV="1">
            <a:off x="4688236" y="2400326"/>
            <a:ext cx="1983829" cy="5239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688235" y="2978175"/>
            <a:ext cx="24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ちょっとしたこと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推薦でなく受験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671700" y="1367190"/>
            <a:ext cx="1044116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大学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24192" y="137358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物理が苦手で化学専攻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　　香水の合成</a:t>
            </a:r>
          </a:p>
        </p:txBody>
      </p:sp>
      <p:sp>
        <p:nvSpPr>
          <p:cNvPr id="12" name="下矢印 11"/>
          <p:cNvSpPr/>
          <p:nvPr/>
        </p:nvSpPr>
        <p:spPr>
          <a:xfrm>
            <a:off x="8328249" y="4124551"/>
            <a:ext cx="681265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17265" y="2477634"/>
            <a:ext cx="1983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英語勉強せず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（化学と数学で突破）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6960096" y="4217382"/>
            <a:ext cx="1044116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就職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17370" y="4740602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防振ゴムの設計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物理系</a:t>
            </a:r>
          </a:p>
        </p:txBody>
      </p:sp>
      <p:sp>
        <p:nvSpPr>
          <p:cNvPr id="21" name="下矢印 20"/>
          <p:cNvSpPr/>
          <p:nvPr/>
        </p:nvSpPr>
        <p:spPr>
          <a:xfrm>
            <a:off x="8468254" y="5109934"/>
            <a:ext cx="681265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22731" y="5408914"/>
            <a:ext cx="330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１９９１年～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FEM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主担当・海外研修</a:t>
            </a:r>
          </a:p>
        </p:txBody>
      </p:sp>
      <p:sp>
        <p:nvSpPr>
          <p:cNvPr id="23" name="下矢印 22"/>
          <p:cNvSpPr/>
          <p:nvPr/>
        </p:nvSpPr>
        <p:spPr>
          <a:xfrm rot="5400000">
            <a:off x="6381893" y="5247430"/>
            <a:ext cx="681265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151" y="5589241"/>
            <a:ext cx="26116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年ころ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海外からの研修講師</a:t>
            </a:r>
            <a:endParaRPr kumimoji="1" lang="en-US" altLang="ja-JP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38" y="4124552"/>
            <a:ext cx="2162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151785" y="5581876"/>
            <a:ext cx="174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英語での講師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41649" y="5993064"/>
            <a:ext cx="225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解析マニュアル全て英語</a:t>
            </a:r>
          </a:p>
        </p:txBody>
      </p:sp>
      <p:sp>
        <p:nvSpPr>
          <p:cNvPr id="28" name="下矢印 27"/>
          <p:cNvSpPr/>
          <p:nvPr/>
        </p:nvSpPr>
        <p:spPr>
          <a:xfrm rot="3712698">
            <a:off x="3213015" y="4685176"/>
            <a:ext cx="681265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221960" y="4829193"/>
            <a:ext cx="1044116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現在</a:t>
            </a:r>
          </a:p>
        </p:txBody>
      </p:sp>
      <p:sp>
        <p:nvSpPr>
          <p:cNvPr id="30" name="角丸四角形 29"/>
          <p:cNvSpPr/>
          <p:nvPr/>
        </p:nvSpPr>
        <p:spPr>
          <a:xfrm flipH="1">
            <a:off x="4151785" y="6275295"/>
            <a:ext cx="4799003" cy="5272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化学系出身でもこの程度できます。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64817" y="5352414"/>
            <a:ext cx="236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物理系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FEM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解析での仕事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65091C0-7FB9-4AA6-8FEB-A7EC85C3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6ACD4AF-28E3-E85E-9118-A4EE29899F06}"/>
              </a:ext>
            </a:extLst>
          </p:cNvPr>
          <p:cNvSpPr/>
          <p:nvPr/>
        </p:nvSpPr>
        <p:spPr>
          <a:xfrm>
            <a:off x="8291817" y="114300"/>
            <a:ext cx="3709683" cy="10392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FF"/>
                </a:solidFill>
              </a:rPr>
              <a:t>おもしろ履歴書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pPr algn="ctr"/>
            <a:r>
              <a:rPr lang="en-US" altLang="ja-JP" b="1" dirty="0">
                <a:solidFill>
                  <a:srgbClr val="0000FF"/>
                </a:solidFill>
              </a:rPr>
              <a:t>YouTube</a:t>
            </a:r>
            <a:r>
              <a:rPr lang="ja-JP" altLang="en-US" b="1" dirty="0">
                <a:solidFill>
                  <a:srgbClr val="0000FF"/>
                </a:solidFill>
              </a:rPr>
              <a:t>配信中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85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179B3B-DDC0-6F98-DB5A-E5F775AF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839" y="264633"/>
            <a:ext cx="5166513" cy="547817"/>
          </a:xfrm>
        </p:spPr>
        <p:txBody>
          <a:bodyPr>
            <a:noAutofit/>
          </a:bodyPr>
          <a:lstStyle/>
          <a:p>
            <a:r>
              <a:rPr kumimoji="1" lang="ja-JP" altLang="en-US" sz="2000" b="1" u="sng" dirty="0"/>
              <a:t>代表の個人的な　</a:t>
            </a:r>
            <a:r>
              <a:rPr kumimoji="1" lang="ja-JP" altLang="en-US" sz="2800" b="1" u="sng" dirty="0"/>
              <a:t>実　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C439E4-6DEB-A393-B35E-B42CCD93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9730"/>
            <a:ext cx="12274062" cy="1143836"/>
          </a:xfrm>
          <a:prstGeom prst="rect">
            <a:avLst/>
          </a:prstGeom>
        </p:spPr>
      </p:pic>
      <p:sp>
        <p:nvSpPr>
          <p:cNvPr id="5" name="テキスト ボックス 28686">
            <a:extLst>
              <a:ext uri="{FF2B5EF4-FFF2-40B4-BE49-F238E27FC236}">
                <a16:creationId xmlns:a16="http://schemas.microsoft.com/office/drawing/2014/main" id="{2D11F8E3-E8C4-1581-A7E4-3048AE24FCC1}"/>
              </a:ext>
            </a:extLst>
          </p:cNvPr>
          <p:cNvSpPr txBox="1"/>
          <p:nvPr/>
        </p:nvSpPr>
        <p:spPr>
          <a:xfrm>
            <a:off x="1745876" y="6010674"/>
            <a:ext cx="2902074" cy="3750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25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寺子屋</a:t>
            </a:r>
            <a:r>
              <a:rPr kumimoji="1" lang="en-US" sz="2025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/CAE</a:t>
            </a:r>
            <a:r>
              <a:rPr kumimoji="1" lang="ja-JP" altLang="en-US" sz="2025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解援隊</a:t>
            </a:r>
            <a:endParaRPr kumimoji="1" lang="ja-JP" altLang="en-US" sz="675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</p:txBody>
      </p:sp>
      <p:sp>
        <p:nvSpPr>
          <p:cNvPr id="6" name="テキスト ボックス 28686">
            <a:extLst>
              <a:ext uri="{FF2B5EF4-FFF2-40B4-BE49-F238E27FC236}">
                <a16:creationId xmlns:a16="http://schemas.microsoft.com/office/drawing/2014/main" id="{ECFB308C-4F4E-0142-4C5E-E2DDE928A734}"/>
              </a:ext>
            </a:extLst>
          </p:cNvPr>
          <p:cNvSpPr txBox="1"/>
          <p:nvPr/>
        </p:nvSpPr>
        <p:spPr>
          <a:xfrm>
            <a:off x="2286354" y="6379025"/>
            <a:ext cx="2361597" cy="3750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連絡先　</a:t>
            </a:r>
            <a:r>
              <a:rPr kumimoji="1" lang="en-US" altLang="ja-JP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  <a:hlinkClick r:id="rId3"/>
              </a:rPr>
              <a:t>hagi@terakoya2018.com</a:t>
            </a:r>
            <a:endParaRPr kumimoji="1" lang="en-US" altLang="ja-JP" sz="1013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                 </a:t>
            </a:r>
            <a:r>
              <a:rPr kumimoji="1" lang="ja-JP" altLang="en-US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　　　　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C00BAE93-A575-FAEC-81B3-3FE20225B957}"/>
              </a:ext>
            </a:extLst>
          </p:cNvPr>
          <p:cNvSpPr txBox="1">
            <a:spLocks/>
          </p:cNvSpPr>
          <p:nvPr/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0CAFD-946F-4EEE-A29E-6B23E0DFF986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Medium" panose="020B0500000000000000" pitchFamily="50" charset="-128"/>
                <a:ea typeface="Yu Gothic Medium" panose="020B05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Medium" panose="020B0500000000000000" pitchFamily="50" charset="-128"/>
              <a:ea typeface="Yu Gothic Medium" panose="020B0500000000000000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A5E5F36-CBD1-9B92-562E-A1BB9163AA54}"/>
              </a:ext>
            </a:extLst>
          </p:cNvPr>
          <p:cNvSpPr/>
          <p:nvPr/>
        </p:nvSpPr>
        <p:spPr>
          <a:xfrm>
            <a:off x="312065" y="968738"/>
            <a:ext cx="6052060" cy="5478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二軸伸張試験から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FEM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解析予測精度の向上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49469B-ECFA-EB12-4DAA-93714EFB3AB2}"/>
              </a:ext>
            </a:extLst>
          </p:cNvPr>
          <p:cNvSpPr txBox="1"/>
          <p:nvPr/>
        </p:nvSpPr>
        <p:spPr>
          <a:xfrm>
            <a:off x="4255889" y="4013383"/>
            <a:ext cx="37622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・セミナー開催、育成サポート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9948CC-8875-9F34-2DBF-D040B2B825D6}"/>
              </a:ext>
            </a:extLst>
          </p:cNvPr>
          <p:cNvSpPr txBox="1"/>
          <p:nvPr/>
        </p:nvSpPr>
        <p:spPr>
          <a:xfrm>
            <a:off x="1138335" y="4030471"/>
            <a:ext cx="296402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・解析初心者のご指導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C8A305-4D3C-93DB-9A14-12E5CB851E4F}"/>
              </a:ext>
            </a:extLst>
          </p:cNvPr>
          <p:cNvSpPr txBox="1"/>
          <p:nvPr/>
        </p:nvSpPr>
        <p:spPr>
          <a:xfrm>
            <a:off x="8089640" y="4030471"/>
            <a:ext cx="410235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CAD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自動化、効率化のお手伝い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483126-27BC-93AA-F722-850B5E12A901}"/>
              </a:ext>
            </a:extLst>
          </p:cNvPr>
          <p:cNvSpPr txBox="1"/>
          <p:nvPr/>
        </p:nvSpPr>
        <p:spPr>
          <a:xfrm>
            <a:off x="3114723" y="1683099"/>
            <a:ext cx="8103403" cy="815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・ゴム材料定義　ノウハウ含めて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2000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MSC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ソフトウェアで発表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最優秀事例発表賞を受賞　社内でも評価上がる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EDE9D-600C-B9A2-6FFE-4D4506169741}"/>
              </a:ext>
            </a:extLst>
          </p:cNvPr>
          <p:cNvSpPr txBox="1"/>
          <p:nvPr/>
        </p:nvSpPr>
        <p:spPr>
          <a:xfrm>
            <a:off x="3132650" y="2741328"/>
            <a:ext cx="827504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・解析条件の定義方法及び材料定義確立から、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2005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年会社を移り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ゴム製品製造の会社、２社で解析予測精度の向上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自動化による解析工数の８０％カット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を行い２０１６年起業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77AE4C-71CA-C582-0311-F69AE3AC0E22}"/>
              </a:ext>
            </a:extLst>
          </p:cNvPr>
          <p:cNvSpPr txBox="1"/>
          <p:nvPr/>
        </p:nvSpPr>
        <p:spPr>
          <a:xfrm>
            <a:off x="2034072" y="4548506"/>
            <a:ext cx="925223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・ゴムの二軸伸張試験からのエネルギー関数定義、動的、熱、疲労寿命まで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6476EDC-0C06-DB0E-3CFC-6FF868E74252}"/>
              </a:ext>
            </a:extLst>
          </p:cNvPr>
          <p:cNvSpPr txBox="1"/>
          <p:nvPr/>
        </p:nvSpPr>
        <p:spPr>
          <a:xfrm>
            <a:off x="540629" y="5083629"/>
            <a:ext cx="114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全てノウハウからご提供します。社内技術構築にもお役立てください。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6E569F-7680-F206-263F-87E15BA03528}"/>
              </a:ext>
            </a:extLst>
          </p:cNvPr>
          <p:cNvSpPr txBox="1"/>
          <p:nvPr/>
        </p:nvSpPr>
        <p:spPr>
          <a:xfrm>
            <a:off x="6308120" y="993654"/>
            <a:ext cx="6174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１９９１年から同志社大学坂口一彦教授のもと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ひずみ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エネルギー密度関数研究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をスタート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（社会人４年目）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AD94FF-0843-6ABC-9808-5D7E4775569F}"/>
              </a:ext>
            </a:extLst>
          </p:cNvPr>
          <p:cNvSpPr txBox="1"/>
          <p:nvPr/>
        </p:nvSpPr>
        <p:spPr>
          <a:xfrm>
            <a:off x="312065" y="3464803"/>
            <a:ext cx="270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主な事業内容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線形から非線形解析全般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4" grpId="0" animBg="1"/>
      <p:bldP spid="16" grpId="0" animBg="1"/>
      <p:bldP spid="18" grpId="0" animBg="1"/>
      <p:bldP spid="19" grpId="0" animBg="1"/>
      <p:bldP spid="8" grpId="0" animBg="1"/>
      <p:bldP spid="2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My Documents\ＣＶＪプロジェクト\CAE\ＣＶＪブーツのＭＥ１０図面自動化検討\７山タイプ自動描画プログラム\画像\cvj11b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742118"/>
            <a:ext cx="7283152" cy="58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My Documents\ＣＶＪプロジェクト\CAE\ＣＶＪブーツのＭＥ１０図面自動化検討\７山タイプ自動描画プログラム\画像\cvj12b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742118"/>
            <a:ext cx="7283152" cy="58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My Documents\ＣＶＪプロジェクト\CAE\ＣＶＪブーツのＭＥ１０図面自動化検討\７山タイプ自動描画プログラム\画像\cvj13b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742118"/>
            <a:ext cx="7283152" cy="58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My Documents\ＣＶＪプロジェクト\CAE\ＣＶＪブーツのＭＥ１０図面自動化検討\７山タイプ自動描画プログラム\画像\cvj14b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742118"/>
            <a:ext cx="7283152" cy="58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My Documents\ＣＶＪプロジェクト\CAE\ＣＶＪブーツのＭＥ１０図面自動化検討\７山タイプ自動描画プログラム\画像\cvj15b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648" y="742118"/>
            <a:ext cx="7283152" cy="58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7876" y="4315397"/>
            <a:ext cx="4059460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分で寸法入り作図可能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81200" y="5611541"/>
            <a:ext cx="5820258" cy="9559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１形状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分（作図） → ２分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（９５％工数削減）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慣れると１分以内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331650" y="351951"/>
            <a:ext cx="5869250" cy="5567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の自動化例：等速ジョイントブーツ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58745" y="4963469"/>
            <a:ext cx="4059460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初心者でもミスなく同じ工数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2E038F4-8614-498B-BF14-E4A8250F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286910-2439-650D-9066-94B3F72AA108}"/>
              </a:ext>
            </a:extLst>
          </p:cNvPr>
          <p:cNvSpPr/>
          <p:nvPr/>
        </p:nvSpPr>
        <p:spPr>
          <a:xfrm>
            <a:off x="8692894" y="2359600"/>
            <a:ext cx="3316928" cy="3555777"/>
          </a:xfrm>
          <a:prstGeom prst="roundRect">
            <a:avLst>
              <a:gd name="adj" fmla="val 309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97F380-09BA-44C2-BF6A-3E3D824F3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17" y="1854889"/>
            <a:ext cx="4244513" cy="378696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504B207-7EFA-42DB-A179-528C1E13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19" y="3429000"/>
            <a:ext cx="3493294" cy="1993106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0931F11C-3603-42C7-A0F3-613669A8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586" y="5512116"/>
            <a:ext cx="2448196" cy="25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2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/>
                <a:ea typeface="ＭＳ 明朝"/>
                <a:cs typeface="Times New Roman"/>
              </a:rPr>
              <a:t>サンプル取り付け部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ＭＳ Ｐゴシック" panose="020B0600070205080204" pitchFamily="50" charset="-128"/>
              <a:cs typeface="ＭＳ Ｐゴシック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3433E1F-941C-4F36-A7AF-FCB8AAC9EAFC}"/>
              </a:ext>
            </a:extLst>
          </p:cNvPr>
          <p:cNvSpPr txBox="1">
            <a:spLocks/>
          </p:cNvSpPr>
          <p:nvPr/>
        </p:nvSpPr>
        <p:spPr>
          <a:xfrm>
            <a:off x="781050" y="5575138"/>
            <a:ext cx="3604338" cy="42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500000000000000" pitchFamily="50" charset="-128"/>
                <a:ea typeface="Yu Gothic Medium" panose="020B0500000000000000" pitchFamily="50" charset="-128"/>
                <a:cs typeface="+mj-cs"/>
              </a:rPr>
              <a:t>現地（富山）の二軸試験機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5AB812-B814-42D5-A226-9332C4C4F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0CAFD-946F-4EEE-A29E-6B23E0DFF986}" type="slidenum">
              <a:rPr kumimoji="1" lang="ja-JP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Medium" panose="020B0500000000000000" pitchFamily="50" charset="-128"/>
                <a:ea typeface="Yu Gothic Medium" panose="020B05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Medium" panose="020B0500000000000000" pitchFamily="50" charset="-128"/>
              <a:ea typeface="Yu Gothic Medium" panose="020B0500000000000000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5ECE9CA-4151-954E-E78B-97B897A4354E}"/>
              </a:ext>
            </a:extLst>
          </p:cNvPr>
          <p:cNvSpPr/>
          <p:nvPr/>
        </p:nvSpPr>
        <p:spPr>
          <a:xfrm>
            <a:off x="211872" y="6005388"/>
            <a:ext cx="11768255" cy="622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簡易試験機：埼玉中心に関東圏で使用修得可能、従来型は富山で修得可能。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E910C5-3593-11E5-31EC-4CF566CCC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88" y="2816931"/>
            <a:ext cx="1930635" cy="2824920"/>
          </a:xfrm>
          <a:prstGeom prst="rect">
            <a:avLst/>
          </a:prstGeom>
          <a:noFill/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DAFFBA-7176-0B12-FFF9-AF415A26E52A}"/>
              </a:ext>
            </a:extLst>
          </p:cNvPr>
          <p:cNvSpPr txBox="1"/>
          <p:nvPr/>
        </p:nvSpPr>
        <p:spPr>
          <a:xfrm>
            <a:off x="10609006" y="2385033"/>
            <a:ext cx="137112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簡易試験機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15A0C2-F62A-8AD7-E761-297F430C2FB1}"/>
              </a:ext>
            </a:extLst>
          </p:cNvPr>
          <p:cNvSpPr txBox="1"/>
          <p:nvPr/>
        </p:nvSpPr>
        <p:spPr>
          <a:xfrm>
            <a:off x="8869260" y="1854890"/>
            <a:ext cx="3140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Ogden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定義も可能です。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75D1F8-6B7D-5D66-2AD6-5E8BF89A2999}"/>
              </a:ext>
            </a:extLst>
          </p:cNvPr>
          <p:cNvSpPr txBox="1"/>
          <p:nvPr/>
        </p:nvSpPr>
        <p:spPr>
          <a:xfrm>
            <a:off x="2807180" y="1535211"/>
            <a:ext cx="898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Ｗ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Ｃ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（Ｉ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－３）＋Ｃ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０１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（Ｉ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－３）＋Ｃ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（Ｉ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－３）（Ｉ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－３）＋Ｃ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（Ｉ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－３）</a:t>
            </a:r>
            <a:r>
              <a:rPr kumimoji="1" lang="ja-JP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＋Ｃ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３０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（Ｉ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－３）</a:t>
            </a:r>
            <a:r>
              <a:rPr kumimoji="1" lang="ja-JP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434089-D751-A580-DFC2-C25939789735}"/>
              </a:ext>
            </a:extLst>
          </p:cNvPr>
          <p:cNvSpPr txBox="1"/>
          <p:nvPr/>
        </p:nvSpPr>
        <p:spPr>
          <a:xfrm>
            <a:off x="9834465" y="5575138"/>
            <a:ext cx="2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高さ８０ｃｍ、重さ３０ｋｇ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C81D18-1A30-959E-9A43-A6919B5B0299}"/>
              </a:ext>
            </a:extLst>
          </p:cNvPr>
          <p:cNvSpPr txBox="1"/>
          <p:nvPr/>
        </p:nvSpPr>
        <p:spPr>
          <a:xfrm>
            <a:off x="933061" y="415633"/>
            <a:ext cx="1071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ゴムの二軸伸張試験、承りります。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ゴムの専門家として解析適用までサポートします。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C79CC6-6C05-FCAB-44B0-915475C7A383}"/>
              </a:ext>
            </a:extLst>
          </p:cNvPr>
          <p:cNvSpPr txBox="1"/>
          <p:nvPr/>
        </p:nvSpPr>
        <p:spPr>
          <a:xfrm>
            <a:off x="392994" y="1075731"/>
            <a:ext cx="1161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二軸伸張試験実施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⇒ひずみエネルギー密度関数（Ｍｏｏｎｅｙ，Ｏｇｄｅｎ等回帰、係数算出。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２５万円～複数割あり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03E64A0-EF4B-2280-14DF-30EF25A55079}"/>
              </a:ext>
            </a:extLst>
          </p:cNvPr>
          <p:cNvSpPr txBox="1"/>
          <p:nvPr/>
        </p:nvSpPr>
        <p:spPr>
          <a:xfrm>
            <a:off x="3497990" y="1968989"/>
            <a:ext cx="485512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・エネルギー関数の真実、注意すべき点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・ゴムの解析への適用方法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・線形解析での間違えやすい点、その他サポート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5FA77E-629E-126A-6846-DD56126F9664}"/>
              </a:ext>
            </a:extLst>
          </p:cNvPr>
          <p:cNvSpPr txBox="1"/>
          <p:nvPr/>
        </p:nvSpPr>
        <p:spPr>
          <a:xfrm>
            <a:off x="5642517" y="65313"/>
            <a:ext cx="636730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１９９１年から同志社大学で坂口教授のもとで研究スタート、今も勉強中</a:t>
            </a:r>
          </a:p>
        </p:txBody>
      </p:sp>
    </p:spTree>
    <p:extLst>
      <p:ext uri="{BB962C8B-B14F-4D97-AF65-F5344CB8AC3E}">
        <p14:creationId xmlns:p14="http://schemas.microsoft.com/office/powerpoint/2010/main" val="25887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3" grpId="0" animBg="1"/>
      <p:bldP spid="7" grpId="0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A25E8F5-7305-746C-FCDD-B6D5D25F16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1926"/>
            <a:ext cx="7921690" cy="946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D7CAA22-97F1-0F09-A117-D1EEDBFAF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22" y="883822"/>
            <a:ext cx="10910047" cy="151820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/>
              <a:t>公共試験場を利用して</a:t>
            </a:r>
            <a:br>
              <a:rPr kumimoji="1" lang="en-US" altLang="ja-JP" sz="3600" dirty="0"/>
            </a:br>
            <a:r>
              <a:rPr kumimoji="1" lang="ja-JP" altLang="en-US" sz="3600" dirty="0"/>
              <a:t>　</a:t>
            </a:r>
            <a:r>
              <a:rPr kumimoji="1" lang="ja-JP" altLang="en-US" sz="3600" b="1" dirty="0"/>
              <a:t>ゴムの解析用ひずみエネルギーを構築</a:t>
            </a:r>
            <a:r>
              <a:rPr kumimoji="1" lang="ja-JP" altLang="en-US" sz="3600" dirty="0"/>
              <a:t>しませんか。</a:t>
            </a:r>
            <a:br>
              <a:rPr kumimoji="1" lang="en-US" altLang="ja-JP" sz="3600" dirty="0"/>
            </a:br>
            <a:r>
              <a:rPr kumimoji="1" lang="en-US" altLang="ja-JP" sz="800" dirty="0"/>
              <a:t> </a:t>
            </a:r>
            <a:br>
              <a:rPr kumimoji="1" lang="en-US" altLang="ja-JP" sz="3600" dirty="0"/>
            </a:br>
            <a:r>
              <a:rPr kumimoji="1" lang="ja-JP" altLang="en-US" sz="2400" b="1" dirty="0"/>
              <a:t>　　　　　</a:t>
            </a:r>
            <a:r>
              <a:rPr kumimoji="1" lang="en-US" altLang="ja-JP" sz="2400" b="1" dirty="0"/>
              <a:t>- </a:t>
            </a:r>
            <a:r>
              <a:rPr kumimoji="1" lang="ja-JP" altLang="en-US" sz="2400" b="1" dirty="0"/>
              <a:t>候補日をいただければ調整します。１社４名様</a:t>
            </a:r>
            <a:r>
              <a:rPr lang="ja-JP" altLang="en-US" sz="2400" b="1" dirty="0"/>
              <a:t>くらい</a:t>
            </a:r>
            <a:r>
              <a:rPr kumimoji="1" lang="ja-JP" altLang="en-US" sz="2400" b="1" dirty="0"/>
              <a:t>まで </a:t>
            </a:r>
            <a:r>
              <a:rPr kumimoji="1" lang="en-US" altLang="ja-JP" sz="2400" b="1" dirty="0"/>
              <a:t>-</a:t>
            </a:r>
            <a:endParaRPr kumimoji="1" lang="ja-JP" altLang="en-US" sz="36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098FC7-E441-0106-B3B5-9AB8E270F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7" y="2571279"/>
            <a:ext cx="7036871" cy="2343389"/>
          </a:xfrm>
        </p:spPr>
        <p:txBody>
          <a:bodyPr>
            <a:normAutofit fontScale="92500"/>
          </a:bodyPr>
          <a:lstStyle/>
          <a:p>
            <a:pPr algn="l"/>
            <a:r>
              <a:rPr kumimoji="1" lang="ja-JP" altLang="en-US" sz="2000" dirty="0"/>
              <a:t>１．富山県でご希望の日程で、６時間程度で修得できます。</a:t>
            </a:r>
            <a:endParaRPr kumimoji="1" lang="en-US" altLang="ja-JP" sz="2000" dirty="0"/>
          </a:p>
          <a:p>
            <a:pPr algn="l"/>
            <a:r>
              <a:rPr lang="ja-JP" altLang="en-US" sz="2000" dirty="0"/>
              <a:t>　　操作は簡単で、ひな型を使って回帰も簡単です。</a:t>
            </a:r>
            <a:endParaRPr lang="en-US" altLang="ja-JP" sz="2000" dirty="0"/>
          </a:p>
          <a:p>
            <a:pPr algn="l"/>
            <a:r>
              <a:rPr kumimoji="1" lang="ja-JP" altLang="en-US" sz="1700" dirty="0"/>
              <a:t>　　　　　　　　　　　　　　　　　　</a:t>
            </a:r>
            <a:r>
              <a:rPr kumimoji="1" lang="en-US" altLang="ja-JP" sz="1700" dirty="0"/>
              <a:t>※</a:t>
            </a:r>
            <a:r>
              <a:rPr kumimoji="1" lang="ja-JP" altLang="en-US" sz="1700" dirty="0"/>
              <a:t>ひな型販売もしています。</a:t>
            </a:r>
            <a:endParaRPr kumimoji="1" lang="en-US" altLang="ja-JP" sz="1700" dirty="0"/>
          </a:p>
          <a:p>
            <a:pPr algn="l"/>
            <a:r>
              <a:rPr lang="ja-JP" altLang="en-US" sz="2000" dirty="0"/>
              <a:t>２．公共試験場ですので、安価に、</a:t>
            </a:r>
            <a:r>
              <a:rPr lang="ja-JP" altLang="en-US" sz="1500" dirty="0"/>
              <a:t>（修得すれば）</a:t>
            </a:r>
            <a:r>
              <a:rPr lang="ja-JP" altLang="en-US" sz="2000" dirty="0"/>
              <a:t>いつでも</a:t>
            </a:r>
            <a:endParaRPr lang="en-US" altLang="ja-JP" sz="2000" dirty="0"/>
          </a:p>
          <a:p>
            <a:pPr algn="l"/>
            <a:r>
              <a:rPr lang="ja-JP" altLang="en-US" sz="2000" dirty="0"/>
              <a:t>　　　　　　　　　　　　　　　　　　ご利用いただけます。</a:t>
            </a:r>
            <a:endParaRPr lang="en-US" altLang="ja-JP" sz="2000" dirty="0"/>
          </a:p>
          <a:p>
            <a:pPr algn="l"/>
            <a:r>
              <a:rPr kumimoji="1" lang="ja-JP" altLang="en-US" sz="2000" dirty="0"/>
              <a:t>　　</a:t>
            </a:r>
            <a:r>
              <a:rPr kumimoji="1" lang="ja-JP" altLang="en-US" sz="2000" b="1" dirty="0"/>
              <a:t>アフターフォローも万全です、問い合わせ</a:t>
            </a:r>
            <a:r>
              <a:rPr kumimoji="1" lang="ja-JP" altLang="en-US" sz="2000" dirty="0"/>
              <a:t>に回答します。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063C489D-4D9D-267D-CD02-DF37BF4F5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1298" y="2640572"/>
          <a:ext cx="4400373" cy="387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482960" imgH="6583680" progId="PBrush">
                  <p:embed/>
                </p:oleObj>
              </mc:Choice>
              <mc:Fallback>
                <p:oleObj name="Bitmap Image" r:id="rId3" imgW="7482960" imgH="6583680" progId="PBrush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063C489D-4D9D-267D-CD02-DF37BF4F54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1298" y="2640572"/>
                        <a:ext cx="4400373" cy="3871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B8B694-0D3A-97BE-1811-D9074C69E232}"/>
              </a:ext>
            </a:extLst>
          </p:cNvPr>
          <p:cNvSpPr txBox="1"/>
          <p:nvPr/>
        </p:nvSpPr>
        <p:spPr>
          <a:xfrm>
            <a:off x="7951539" y="6485464"/>
            <a:ext cx="4365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  <a:hlinkClick r:id="rId5"/>
              </a:rPr>
              <a:t>富山県産業技術研究開発センター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  <a:hlinkClick r:id="rId5"/>
              </a:rPr>
              <a:t>(pref.toyama.jp)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28686">
            <a:extLst>
              <a:ext uri="{FF2B5EF4-FFF2-40B4-BE49-F238E27FC236}">
                <a16:creationId xmlns:a16="http://schemas.microsoft.com/office/drawing/2014/main" id="{E32FF206-3289-48A3-BEA4-8231BDF3C8FD}"/>
              </a:ext>
            </a:extLst>
          </p:cNvPr>
          <p:cNvSpPr txBox="1"/>
          <p:nvPr/>
        </p:nvSpPr>
        <p:spPr>
          <a:xfrm>
            <a:off x="-25379" y="5871926"/>
            <a:ext cx="3752850" cy="666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寺子屋</a:t>
            </a:r>
            <a:r>
              <a:rPr kumimoji="1" lang="en-US" sz="2800" b="0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/CAE</a:t>
            </a:r>
            <a:r>
              <a:rPr kumimoji="1" lang="ja-JP" altLang="en-US" sz="2800" b="0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解援隊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11" name="テキスト ボックス 28686">
            <a:extLst>
              <a:ext uri="{FF2B5EF4-FFF2-40B4-BE49-F238E27FC236}">
                <a16:creationId xmlns:a16="http://schemas.microsoft.com/office/drawing/2014/main" id="{94ED30E9-26C0-2B1D-29B4-F4C1CF461ED9}"/>
              </a:ext>
            </a:extLst>
          </p:cNvPr>
          <p:cNvSpPr txBox="1"/>
          <p:nvPr/>
        </p:nvSpPr>
        <p:spPr>
          <a:xfrm>
            <a:off x="4882451" y="5888756"/>
            <a:ext cx="2561566" cy="5610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連絡先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　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  <a:hlinkClick r:id="rId6"/>
              </a:rPr>
              <a:t>hagi@terakoya2018.com</a:t>
            </a:r>
            <a:endParaRPr kumimoji="1" lang="en-US" altLang="ja-JP" sz="1200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                 </a:t>
            </a:r>
            <a:r>
              <a:rPr kumimoji="1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　　　　</a:t>
            </a:r>
            <a:r>
              <a:rPr kumimoji="1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 080-2230-8785</a:t>
            </a:r>
            <a:endParaRPr kumimoji="1" lang="ja-JP" altLang="en-US" sz="1200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96BB3A-23F3-DB83-ACBE-E021BBD01A20}"/>
              </a:ext>
            </a:extLst>
          </p:cNvPr>
          <p:cNvSpPr txBox="1"/>
          <p:nvPr/>
        </p:nvSpPr>
        <p:spPr>
          <a:xfrm>
            <a:off x="407146" y="6300799"/>
            <a:ext cx="2952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URL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hlinkClick r:id="rId7"/>
              </a:rPr>
              <a:t>https://terakoya2018.com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hlinkClick r:id="rId8"/>
            <a:extLst>
              <a:ext uri="{FF2B5EF4-FFF2-40B4-BE49-F238E27FC236}">
                <a16:creationId xmlns:a16="http://schemas.microsoft.com/office/drawing/2014/main" id="{EBB7AB29-5A42-56C6-750D-A12651C02C19}"/>
              </a:ext>
            </a:extLst>
          </p:cNvPr>
          <p:cNvSpPr/>
          <p:nvPr/>
        </p:nvSpPr>
        <p:spPr>
          <a:xfrm>
            <a:off x="8787974" y="645281"/>
            <a:ext cx="3233697" cy="5473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お問い合わせリンク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  <a:hlinkClick r:id="rId8"/>
              </a:rPr>
              <a:t>https://terakoya2018.com/question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C65D568-EB7A-7904-C974-64233723865D}"/>
              </a:ext>
            </a:extLst>
          </p:cNvPr>
          <p:cNvSpPr/>
          <p:nvPr/>
        </p:nvSpPr>
        <p:spPr>
          <a:xfrm>
            <a:off x="158044" y="40004"/>
            <a:ext cx="4854223" cy="535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材料定義をご自身で修得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BEFBDD1-8E8A-76C6-6702-94755FD42FD5}"/>
              </a:ext>
            </a:extLst>
          </p:cNvPr>
          <p:cNvSpPr/>
          <p:nvPr/>
        </p:nvSpPr>
        <p:spPr>
          <a:xfrm>
            <a:off x="170329" y="4998950"/>
            <a:ext cx="7155289" cy="7722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現在、現役の試験機ですが何分、昭和生まれですので・・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使えるうちに覚えましょう。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3280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4209C4B8-E41B-E845-6546-C2EB43E471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76577" y="3371172"/>
          <a:ext cx="2540000" cy="310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311080" imgH="6499800" progId="PBrush">
                  <p:embed/>
                </p:oleObj>
              </mc:Choice>
              <mc:Fallback>
                <p:oleObj name="Bitmap Image" r:id="rId2" imgW="5311080" imgH="6499800" progId="PBrush">
                  <p:embed/>
                  <p:pic>
                    <p:nvPicPr>
                      <p:cNvPr id="16" name="オブジェクト 15">
                        <a:extLst>
                          <a:ext uri="{FF2B5EF4-FFF2-40B4-BE49-F238E27FC236}">
                            <a16:creationId xmlns:a16="http://schemas.microsoft.com/office/drawing/2014/main" id="{4209C4B8-E41B-E845-6546-C2EB43E47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6577" y="3371172"/>
                        <a:ext cx="2540000" cy="3107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BF188A-8E1D-41CF-AF6B-1715B440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02830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0CAFD-946F-4EEE-A29E-6B23E0DFF986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B5D358D-3433-4C0B-831B-D6B3FC249060}"/>
              </a:ext>
            </a:extLst>
          </p:cNvPr>
          <p:cNvSpPr txBox="1">
            <a:spLocks/>
          </p:cNvSpPr>
          <p:nvPr/>
        </p:nvSpPr>
        <p:spPr>
          <a:xfrm>
            <a:off x="317500" y="72230"/>
            <a:ext cx="8229600" cy="9794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Yu Gothic UI" panose="020B0500000000000000" pitchFamily="50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Yu Gothic Medium" panose="020B0500000000000000" pitchFamily="50" charset="-128"/>
                <a:ea typeface="Yu Gothic Medium" panose="020B0500000000000000" pitchFamily="50" charset="-128"/>
              </a:rPr>
              <a:t>セミナーのご案内</a:t>
            </a:r>
            <a:endParaRPr kumimoji="1" lang="en-US" altLang="ja-JP" sz="3600" b="0" i="0" u="none" strike="noStrike" kern="1200" cap="none" spc="3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603C2D4-DEF9-439F-A2C2-F43E63714A00}"/>
              </a:ext>
            </a:extLst>
          </p:cNvPr>
          <p:cNvSpPr/>
          <p:nvPr/>
        </p:nvSpPr>
        <p:spPr>
          <a:xfrm>
            <a:off x="726830" y="1435710"/>
            <a:ext cx="3258457" cy="6926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ゴムの解析基礎・応用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BF7BD97-C168-4B03-A97F-E84CE7E60885}"/>
              </a:ext>
            </a:extLst>
          </p:cNvPr>
          <p:cNvSpPr/>
          <p:nvPr/>
        </p:nvSpPr>
        <p:spPr>
          <a:xfrm>
            <a:off x="1260608" y="2264875"/>
            <a:ext cx="3258457" cy="6926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防振ゴム設計・解析基礎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応用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02EFB14-F738-4861-8EDF-66A5C1DC65BF}"/>
              </a:ext>
            </a:extLst>
          </p:cNvPr>
          <p:cNvSpPr/>
          <p:nvPr/>
        </p:nvSpPr>
        <p:spPr>
          <a:xfrm>
            <a:off x="2045991" y="3907163"/>
            <a:ext cx="3258457" cy="692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ゴムの粘弾性から耐久性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603AA7-8D8D-90E2-4D79-EC02A3D5D3A6}"/>
              </a:ext>
            </a:extLst>
          </p:cNvPr>
          <p:cNvSpPr/>
          <p:nvPr/>
        </p:nvSpPr>
        <p:spPr>
          <a:xfrm>
            <a:off x="1563363" y="3088311"/>
            <a:ext cx="3258457" cy="6926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シール設計・解析基礎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応用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251D44B-A59C-1579-5C19-DCC6280AF136}"/>
              </a:ext>
            </a:extLst>
          </p:cNvPr>
          <p:cNvSpPr/>
          <p:nvPr/>
        </p:nvSpPr>
        <p:spPr>
          <a:xfrm>
            <a:off x="2389511" y="4703211"/>
            <a:ext cx="3258457" cy="692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解析・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自動化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1322615-E44B-E734-BFE7-A99CEFE4FEF9}"/>
              </a:ext>
            </a:extLst>
          </p:cNvPr>
          <p:cNvSpPr/>
          <p:nvPr/>
        </p:nvSpPr>
        <p:spPr>
          <a:xfrm>
            <a:off x="5073558" y="1281613"/>
            <a:ext cx="4203019" cy="1062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解析実習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１日で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MARC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習得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8FE4761-76B4-D3E9-E80A-53A74A02AAAE}"/>
              </a:ext>
            </a:extLst>
          </p:cNvPr>
          <p:cNvSpPr/>
          <p:nvPr/>
        </p:nvSpPr>
        <p:spPr>
          <a:xfrm>
            <a:off x="6252296" y="2600693"/>
            <a:ext cx="3258457" cy="6926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ひずみエネルギー密度関数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サンプル無料プレゼント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CCDC2CD-9BED-9D02-23B9-9BD74906F408}"/>
              </a:ext>
            </a:extLst>
          </p:cNvPr>
          <p:cNvSpPr/>
          <p:nvPr/>
        </p:nvSpPr>
        <p:spPr>
          <a:xfrm>
            <a:off x="6544034" y="4019832"/>
            <a:ext cx="4074301" cy="1124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第２弾ゴムタイムス社様から発売中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アマゾンからも購入可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第１弾（超弾性部のみ）プレゼント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DB06708-6550-2BBF-A148-EE8456157685}"/>
              </a:ext>
            </a:extLst>
          </p:cNvPr>
          <p:cNvSpPr/>
          <p:nvPr/>
        </p:nvSpPr>
        <p:spPr>
          <a:xfrm>
            <a:off x="726830" y="5576387"/>
            <a:ext cx="8662497" cy="902603"/>
          </a:xfrm>
          <a:prstGeom prst="roundRect">
            <a:avLst/>
          </a:prstGeom>
          <a:solidFill>
            <a:srgbClr val="ECE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問い合わせの方　第１弾（超弾性部のみ）ゴムの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FEM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解析　まもなく完売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メール：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hagi@terakoya2018.com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38E31C2-3064-D61D-E039-839CC903FCE9}"/>
              </a:ext>
            </a:extLst>
          </p:cNvPr>
          <p:cNvSpPr/>
          <p:nvPr/>
        </p:nvSpPr>
        <p:spPr>
          <a:xfrm>
            <a:off x="726830" y="1430051"/>
            <a:ext cx="3258457" cy="692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ゴムの解析基礎・応用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F52AD7F-D3E6-8186-21C4-39CB572185C3}"/>
              </a:ext>
            </a:extLst>
          </p:cNvPr>
          <p:cNvSpPr/>
          <p:nvPr/>
        </p:nvSpPr>
        <p:spPr>
          <a:xfrm>
            <a:off x="1260608" y="2259216"/>
            <a:ext cx="3258457" cy="692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防振ゴム設計・解析基礎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応用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D5668AF-338A-7DBB-111C-53B953F2170C}"/>
              </a:ext>
            </a:extLst>
          </p:cNvPr>
          <p:cNvSpPr/>
          <p:nvPr/>
        </p:nvSpPr>
        <p:spPr>
          <a:xfrm>
            <a:off x="1563363" y="3082652"/>
            <a:ext cx="3258457" cy="692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シール設計・解析基礎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応用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54A7AFA-9D36-C296-9D47-21C0D4994EA3}"/>
              </a:ext>
            </a:extLst>
          </p:cNvPr>
          <p:cNvCxnSpPr/>
          <p:nvPr/>
        </p:nvCxnSpPr>
        <p:spPr>
          <a:xfrm>
            <a:off x="587022" y="1117601"/>
            <a:ext cx="11311467" cy="0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7BF6EA9-DD1C-C6D2-0890-3158681BFF66}"/>
              </a:ext>
            </a:extLst>
          </p:cNvPr>
          <p:cNvCxnSpPr/>
          <p:nvPr/>
        </p:nvCxnSpPr>
        <p:spPr>
          <a:xfrm>
            <a:off x="9199984" y="4851920"/>
            <a:ext cx="1184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242A87-2527-8B73-2C50-56DEE7C2D870}"/>
              </a:ext>
            </a:extLst>
          </p:cNvPr>
          <p:cNvSpPr txBox="1"/>
          <p:nvPr/>
        </p:nvSpPr>
        <p:spPr>
          <a:xfrm>
            <a:off x="7372350" y="722870"/>
            <a:ext cx="52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ホームページに無料・有料セミナー順次更新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9DE50F8-AE83-49FE-E993-7C7B658F975D}"/>
              </a:ext>
            </a:extLst>
          </p:cNvPr>
          <p:cNvSpPr/>
          <p:nvPr/>
        </p:nvSpPr>
        <p:spPr>
          <a:xfrm>
            <a:off x="7044611" y="72231"/>
            <a:ext cx="4971921" cy="482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無料セミナーはご招待いただき開催も検討</a:t>
            </a:r>
          </a:p>
        </p:txBody>
      </p:sp>
    </p:spTree>
    <p:extLst>
      <p:ext uri="{BB962C8B-B14F-4D97-AF65-F5344CB8AC3E}">
        <p14:creationId xmlns:p14="http://schemas.microsoft.com/office/powerpoint/2010/main" val="37369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179B3B-DDC0-6F98-DB5A-E5F775AF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839" y="264633"/>
            <a:ext cx="5166513" cy="547817"/>
          </a:xfrm>
        </p:spPr>
        <p:txBody>
          <a:bodyPr>
            <a:noAutofit/>
          </a:bodyPr>
          <a:lstStyle/>
          <a:p>
            <a:r>
              <a:rPr kumimoji="1" lang="ja-JP" altLang="en-US" sz="2000" b="1" u="sng" dirty="0"/>
              <a:t>代表の個人的な　</a:t>
            </a:r>
            <a:r>
              <a:rPr kumimoji="1" lang="ja-JP" altLang="en-US" sz="2800" b="1" u="sng" dirty="0"/>
              <a:t>実　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C439E4-6DEB-A393-B35E-B42CCD93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9730"/>
            <a:ext cx="12274062" cy="1143836"/>
          </a:xfrm>
          <a:prstGeom prst="rect">
            <a:avLst/>
          </a:prstGeom>
        </p:spPr>
      </p:pic>
      <p:sp>
        <p:nvSpPr>
          <p:cNvPr id="5" name="テキスト ボックス 28686">
            <a:extLst>
              <a:ext uri="{FF2B5EF4-FFF2-40B4-BE49-F238E27FC236}">
                <a16:creationId xmlns:a16="http://schemas.microsoft.com/office/drawing/2014/main" id="{2D11F8E3-E8C4-1581-A7E4-3048AE24FCC1}"/>
              </a:ext>
            </a:extLst>
          </p:cNvPr>
          <p:cNvSpPr txBox="1"/>
          <p:nvPr/>
        </p:nvSpPr>
        <p:spPr>
          <a:xfrm>
            <a:off x="1745876" y="6010674"/>
            <a:ext cx="2902074" cy="3750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25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寺子屋</a:t>
            </a:r>
            <a:r>
              <a:rPr kumimoji="1" lang="en-US" sz="2025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/CAE</a:t>
            </a:r>
            <a:r>
              <a:rPr kumimoji="1" lang="ja-JP" altLang="en-US" sz="2025" b="1" i="0" u="none" strike="noStrike" kern="100" cap="none" spc="0" normalizeH="0" baseline="0" noProof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rgbClr val="4F81BD">
                      <a:satMod val="190000"/>
                      <a:tint val="100000"/>
                      <a:alpha val="74000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rPr>
              <a:t>解援隊</a:t>
            </a:r>
            <a:endParaRPr kumimoji="1" lang="ja-JP" altLang="en-US" sz="675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</p:txBody>
      </p:sp>
      <p:sp>
        <p:nvSpPr>
          <p:cNvPr id="6" name="テキスト ボックス 28686">
            <a:extLst>
              <a:ext uri="{FF2B5EF4-FFF2-40B4-BE49-F238E27FC236}">
                <a16:creationId xmlns:a16="http://schemas.microsoft.com/office/drawing/2014/main" id="{ECFB308C-4F4E-0142-4C5E-E2DDE928A734}"/>
              </a:ext>
            </a:extLst>
          </p:cNvPr>
          <p:cNvSpPr txBox="1"/>
          <p:nvPr/>
        </p:nvSpPr>
        <p:spPr>
          <a:xfrm>
            <a:off x="2286354" y="6379025"/>
            <a:ext cx="2361597" cy="3750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連絡先　</a:t>
            </a:r>
            <a:r>
              <a:rPr kumimoji="1" lang="en-US" altLang="ja-JP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  <a:hlinkClick r:id="rId3"/>
              </a:rPr>
              <a:t>hagi@terakoya2018.com</a:t>
            </a:r>
            <a:endParaRPr kumimoji="1" lang="en-US" altLang="ja-JP" sz="1013" b="0" i="0" u="none" strike="noStrike" kern="1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ＭＳ 明朝"/>
              <a:cs typeface="Times New Roman"/>
            </a:endParaRPr>
          </a:p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                 </a:t>
            </a:r>
            <a:r>
              <a:rPr kumimoji="1" lang="ja-JP" altLang="en-US" sz="1013" b="0" i="0" u="none" strike="noStrike" kern="1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ＭＳ 明朝"/>
                <a:cs typeface="Times New Roman"/>
              </a:rPr>
              <a:t>　　　　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C00BAE93-A575-FAEC-81B3-3FE20225B957}"/>
              </a:ext>
            </a:extLst>
          </p:cNvPr>
          <p:cNvSpPr txBox="1">
            <a:spLocks/>
          </p:cNvSpPr>
          <p:nvPr/>
        </p:nvSpPr>
        <p:spPr>
          <a:xfrm>
            <a:off x="10416480" y="6518631"/>
            <a:ext cx="1165920" cy="202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0CAFD-946F-4EEE-A29E-6B23E0DFF986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Medium" panose="020B0500000000000000" pitchFamily="50" charset="-128"/>
                <a:ea typeface="Yu Gothic Medium" panose="020B05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Medium" panose="020B0500000000000000" pitchFamily="50" charset="-128"/>
              <a:ea typeface="Yu Gothic Medium" panose="020B0500000000000000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A5E5F36-CBD1-9B92-562E-A1BB9163AA54}"/>
              </a:ext>
            </a:extLst>
          </p:cNvPr>
          <p:cNvSpPr/>
          <p:nvPr/>
        </p:nvSpPr>
        <p:spPr>
          <a:xfrm>
            <a:off x="312065" y="968738"/>
            <a:ext cx="6052060" cy="5478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二軸伸張試験から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FEM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解析予測精度の向上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49469B-ECFA-EB12-4DAA-93714EFB3AB2}"/>
              </a:ext>
            </a:extLst>
          </p:cNvPr>
          <p:cNvSpPr txBox="1"/>
          <p:nvPr/>
        </p:nvSpPr>
        <p:spPr>
          <a:xfrm>
            <a:off x="4255889" y="4013383"/>
            <a:ext cx="37622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・セミナー開催、育成サポート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9948CC-8875-9F34-2DBF-D040B2B825D6}"/>
              </a:ext>
            </a:extLst>
          </p:cNvPr>
          <p:cNvSpPr txBox="1"/>
          <p:nvPr/>
        </p:nvSpPr>
        <p:spPr>
          <a:xfrm>
            <a:off x="1138335" y="4030471"/>
            <a:ext cx="296402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・解析初心者のご指導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C8A305-4D3C-93DB-9A14-12E5CB851E4F}"/>
              </a:ext>
            </a:extLst>
          </p:cNvPr>
          <p:cNvSpPr txBox="1"/>
          <p:nvPr/>
        </p:nvSpPr>
        <p:spPr>
          <a:xfrm>
            <a:off x="8089640" y="4030471"/>
            <a:ext cx="410235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CAD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自動化、効率化のお手伝い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483126-27BC-93AA-F722-850B5E12A901}"/>
              </a:ext>
            </a:extLst>
          </p:cNvPr>
          <p:cNvSpPr txBox="1"/>
          <p:nvPr/>
        </p:nvSpPr>
        <p:spPr>
          <a:xfrm>
            <a:off x="3114723" y="1683099"/>
            <a:ext cx="8103403" cy="815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・ゴム材料定義　ノウハウ含めて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2000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MSC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ソフトウェアで発表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最優秀事例発表賞を受賞　社内でも評価上がる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EDE9D-600C-B9A2-6FFE-4D4506169741}"/>
              </a:ext>
            </a:extLst>
          </p:cNvPr>
          <p:cNvSpPr txBox="1"/>
          <p:nvPr/>
        </p:nvSpPr>
        <p:spPr>
          <a:xfrm>
            <a:off x="3132650" y="2741328"/>
            <a:ext cx="827504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・解析条件の定義方法及び材料定義確立から、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2005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年会社を移り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ゴム製品製造の会社、２社で解析予測精度の向上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自動化による解析工数の８０％カット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を行い２０１６年起業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77AE4C-71CA-C582-0311-F69AE3AC0E22}"/>
              </a:ext>
            </a:extLst>
          </p:cNvPr>
          <p:cNvSpPr txBox="1"/>
          <p:nvPr/>
        </p:nvSpPr>
        <p:spPr>
          <a:xfrm>
            <a:off x="2034072" y="4548506"/>
            <a:ext cx="925223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・ゴムの二軸伸張試験からのエネルギー関数定義、動的、熱、疲労寿命まで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6476EDC-0C06-DB0E-3CFC-6FF868E74252}"/>
              </a:ext>
            </a:extLst>
          </p:cNvPr>
          <p:cNvSpPr txBox="1"/>
          <p:nvPr/>
        </p:nvSpPr>
        <p:spPr>
          <a:xfrm>
            <a:off x="540629" y="5083629"/>
            <a:ext cx="114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全てノウハウからご提供します。社内技術構築にもお役立てください。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6E569F-7680-F206-263F-87E15BA03528}"/>
              </a:ext>
            </a:extLst>
          </p:cNvPr>
          <p:cNvSpPr txBox="1"/>
          <p:nvPr/>
        </p:nvSpPr>
        <p:spPr>
          <a:xfrm>
            <a:off x="6308120" y="993654"/>
            <a:ext cx="6174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１９９１年から同志社大学坂口一彦教授のもと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ひずみ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エネルギー密度関数研究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をスタート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（社会人４年目）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AD94FF-0843-6ABC-9808-5D7E4775569F}"/>
              </a:ext>
            </a:extLst>
          </p:cNvPr>
          <p:cNvSpPr txBox="1"/>
          <p:nvPr/>
        </p:nvSpPr>
        <p:spPr>
          <a:xfrm>
            <a:off x="312065" y="3464803"/>
            <a:ext cx="270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主な事業内容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線形から非線形解析全般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4" grpId="0" animBg="1"/>
      <p:bldP spid="16" grpId="0" animBg="1"/>
      <p:bldP spid="18" grpId="0" animBg="1"/>
      <p:bldP spid="19" grpId="0" animBg="1"/>
      <p:bldP spid="8" grpId="0" animBg="1"/>
      <p:bldP spid="29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32657"/>
            <a:ext cx="48291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581129"/>
            <a:ext cx="35147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96403" y="1737594"/>
            <a:ext cx="35147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75520" y="386104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アンビグラム</a:t>
            </a:r>
          </a:p>
        </p:txBody>
      </p:sp>
    </p:spTree>
    <p:extLst>
      <p:ext uri="{BB962C8B-B14F-4D97-AF65-F5344CB8AC3E}">
        <p14:creationId xmlns:p14="http://schemas.microsoft.com/office/powerpoint/2010/main" val="190779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2372528" y="3573016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趣旨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CAD/CAE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のための自動化技術についてノウハウを含め解説します。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EXCEL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を絡めると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FEM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解析、解析結果の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モデリング（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化）まで自動化を可能にします。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自動化の仕組み作りを</a:t>
            </a:r>
            <a:r>
              <a:rPr kumimoji="1" lang="ja-JP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こなう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ことで手順書と教育プログラムにより、設計・開発担当者自ら解析でき、スキルアップへ繋げることが可能です。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の専門家でない講師が、如何に自動化を推進し、実際に効果を上げてきたかを説明することで、専門知識の無い方でも作れるという確信が持てます。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本セミナーでは、オープンソースの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3D-CAD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である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FreeCAD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を利用し、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CAD/CAE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の自動化、また解析結果から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モデル作成（リバースエンジニアリング）のヒントとノウハウを実例を通じて分かりやすく説明します。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もちろん他のソフトへの展開も共通・同様に行えます。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34980" y="131912"/>
            <a:ext cx="202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趣旨・要旨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5123892" y="2480801"/>
            <a:ext cx="2376264" cy="57606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の利用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351584" y="862236"/>
            <a:ext cx="252028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作図　雛型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40215" y="1584058"/>
            <a:ext cx="277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各ソフトのプロシジャー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⇒テキスト取り出し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644172" y="862236"/>
            <a:ext cx="277230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FEM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　雛型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97478" y="158939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スクリプト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⇒テキスト取り出し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3863752" y="1510309"/>
            <a:ext cx="0" cy="125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4" idx="1"/>
          </p:cNvCxnSpPr>
          <p:nvPr/>
        </p:nvCxnSpPr>
        <p:spPr>
          <a:xfrm>
            <a:off x="3863752" y="2768833"/>
            <a:ext cx="1260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503712" y="2950468"/>
            <a:ext cx="16201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8040216" y="1510309"/>
            <a:ext cx="0" cy="125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4" idx="3"/>
          </p:cNvCxnSpPr>
          <p:nvPr/>
        </p:nvCxnSpPr>
        <p:spPr>
          <a:xfrm flipH="1">
            <a:off x="7500156" y="2768833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807968" y="3065730"/>
            <a:ext cx="148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・寸法入力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・材料定義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・条件設定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1811524" y="2662436"/>
            <a:ext cx="1692188" cy="8649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各形状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作図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8724292" y="2771627"/>
            <a:ext cx="1692188" cy="8649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7500156" y="2950468"/>
            <a:ext cx="11227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7770186" y="4174604"/>
            <a:ext cx="277230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解析結果処理</a:t>
            </a:r>
          </a:p>
        </p:txBody>
      </p:sp>
      <p:cxnSp>
        <p:nvCxnSpPr>
          <p:cNvPr id="36" name="直線矢印コネクタ 35"/>
          <p:cNvCxnSpPr>
            <a:stCxn id="30" idx="2"/>
          </p:cNvCxnSpPr>
          <p:nvPr/>
        </p:nvCxnSpPr>
        <p:spPr>
          <a:xfrm>
            <a:off x="9570386" y="3636586"/>
            <a:ext cx="0" cy="538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2044806" y="4066161"/>
            <a:ext cx="2520280" cy="8649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変形図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化</a:t>
            </a:r>
          </a:p>
        </p:txBody>
      </p:sp>
      <p:cxnSp>
        <p:nvCxnSpPr>
          <p:cNvPr id="39" name="直線矢印コネクタ 38"/>
          <p:cNvCxnSpPr>
            <a:stCxn id="33" idx="1"/>
            <a:endCxn id="37" idx="3"/>
          </p:cNvCxnSpPr>
          <p:nvPr/>
        </p:nvCxnSpPr>
        <p:spPr>
          <a:xfrm flipH="1">
            <a:off x="4565086" y="4498640"/>
            <a:ext cx="3205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672584" y="4498640"/>
            <a:ext cx="29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リバースエンジニアリング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2553064" y="5242148"/>
            <a:ext cx="1796743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手順書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5006060" y="5249738"/>
            <a:ext cx="1575994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教育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35560" y="5398740"/>
            <a:ext cx="6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＋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84272" y="5425112"/>
            <a:ext cx="6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＋</a:t>
            </a:r>
          </a:p>
        </p:txBody>
      </p:sp>
      <p:cxnSp>
        <p:nvCxnSpPr>
          <p:cNvPr id="47" name="直線コネクタ 46"/>
          <p:cNvCxnSpPr/>
          <p:nvPr/>
        </p:nvCxnSpPr>
        <p:spPr>
          <a:xfrm>
            <a:off x="1811524" y="6118820"/>
            <a:ext cx="8604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365672" y="6118821"/>
            <a:ext cx="77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設計者・開発担当自身での実務推進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7518158" y="5249738"/>
            <a:ext cx="2502278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ネットワーク化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158862" y="5425112"/>
            <a:ext cx="6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FD486F-3608-4F2C-B270-8046A1FA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8" grpId="0"/>
      <p:bldP spid="49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19536" y="18864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自動化の効果と作成のヒント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68" y="668574"/>
            <a:ext cx="4297610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03512" y="983609"/>
            <a:ext cx="4059460" cy="789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諸々の検討の為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１０～２０枚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日　作図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90564" y="17712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なぜ、必要かは聞き取りから不明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135560" y="2167118"/>
            <a:ext cx="4059460" cy="541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作図工数　３０～５０分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枚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888088" y="2167118"/>
            <a:ext cx="3466290" cy="901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３形状（５、６、７山）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右向き、左向き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35559" y="3068961"/>
            <a:ext cx="10056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寸法入り含めて、平均３０分として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２０日　１月３００枚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１２か月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１５年（２００４年から現在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(2015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年時点）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も継続）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　　　　　　時給２，０００円で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計１０８，０００千円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35560" y="2700144"/>
            <a:ext cx="4534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CAD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専任者　寸法なしなら２５分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2279576" y="4084623"/>
            <a:ext cx="807480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6096000" y="4163454"/>
            <a:ext cx="4305676" cy="561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なぜか、偶然効果が　煩悩　１０８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19536" y="454065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ソフトの制作費用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約５００千円（授業料＋懇親会費用）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351584" y="5373216"/>
            <a:ext cx="4277746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ソフト６パターンの見積もり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４２，０００千円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6866721" y="5675338"/>
            <a:ext cx="43204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7536160" y="5373216"/>
            <a:ext cx="2952328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外注、無理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自力で造れるか？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0F01FDC-4D7D-45B1-BBBB-6D10AE3B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29810" y="362074"/>
            <a:ext cx="554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自力自動作図ソフト、作成のきっかけ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847529" y="1104030"/>
            <a:ext cx="4058138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見積もりのための打ち合わせ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（１回のみ）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313379" y="2112142"/>
            <a:ext cx="936104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400434" y="2544190"/>
            <a:ext cx="2952328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見積もり見て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⇒外注、無理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571072" y="1104030"/>
            <a:ext cx="3845409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当時、新しい機能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アイソパラメトリック機能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096000" y="1176038"/>
            <a:ext cx="360040" cy="7200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51833" y="2027294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元図を描いて、寸法ピック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⇒形状変更される</a:t>
            </a:r>
          </a:p>
        </p:txBody>
      </p:sp>
      <p:sp>
        <p:nvSpPr>
          <p:cNvPr id="9" name="下矢印 8"/>
          <p:cNvSpPr/>
          <p:nvPr/>
        </p:nvSpPr>
        <p:spPr>
          <a:xfrm>
            <a:off x="8135519" y="2759954"/>
            <a:ext cx="737828" cy="43378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71072" y="3337758"/>
            <a:ext cx="3845409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バラバラになる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形状不成立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847529" y="4565114"/>
            <a:ext cx="8568952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打ち合わせ時のキーワード、（ソフト作成する予定の方の）たった一言、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“はじめから寸法入れて描いてしまえば・・・“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⇒？？？？？？？？？？　⇒考える？？？？？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6960095" y="188640"/>
            <a:ext cx="2956261" cy="4001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ストレスの軽減は出来ている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617DBE8-CA00-4CAA-9827-F0C47A7D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78CE5D-DBAA-4060-ADC1-6F633322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167">
            <a:off x="508001" y="1476375"/>
            <a:ext cx="4953000" cy="49720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982DB-A03D-4ADC-9921-AADF812F6544}"/>
              </a:ext>
            </a:extLst>
          </p:cNvPr>
          <p:cNvSpPr txBox="1"/>
          <p:nvPr/>
        </p:nvSpPr>
        <p:spPr>
          <a:xfrm>
            <a:off x="394215" y="221499"/>
            <a:ext cx="558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２）解析ソフト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ABAQUS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・リプレイファイル　・マクロファイル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　・・・・に下記のように保存される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16D6E3-EDFA-43A4-ACC8-877B23CD9764}"/>
              </a:ext>
            </a:extLst>
          </p:cNvPr>
          <p:cNvSpPr txBox="1"/>
          <p:nvPr/>
        </p:nvSpPr>
        <p:spPr>
          <a:xfrm>
            <a:off x="5456003" y="296460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ANSYS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ADINA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も同様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サポートに確認して使用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9BB60F-E0A7-4F2F-9AC4-8AD394EE8018}"/>
              </a:ext>
            </a:extLst>
          </p:cNvPr>
          <p:cNvSpPr txBox="1"/>
          <p:nvPr/>
        </p:nvSpPr>
        <p:spPr>
          <a:xfrm>
            <a:off x="5456003" y="745349"/>
            <a:ext cx="558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MARC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の解析設定概要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DA9DCC-D812-4C48-9418-C07A94FC48FB}"/>
              </a:ext>
            </a:extLst>
          </p:cNvPr>
          <p:cNvSpPr txBox="1"/>
          <p:nvPr/>
        </p:nvSpPr>
        <p:spPr>
          <a:xfrm>
            <a:off x="5781501" y="1738846"/>
            <a:ext cx="6362699" cy="3930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revolve180deg.proc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 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| Version : MENTAT2005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reset_view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set_sweep_tolerance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0.01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sweep_all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remove_unused_nodes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remove_unused_points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set_expand_rotations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-5 0 0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set_expand_repetitions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36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expand_elements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all_existing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sweep_all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remove_unused_nodes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out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duplicate_reset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set_duplicate_translations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400 0 0 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duplicate_elements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remove_elements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rub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duplicate_reset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set_duplicate_translations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200 0 0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duplicate_elements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remove_elements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sweep_nodes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all_existing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renumber_nodes_directed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1 0.001 0.001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renumber_elements_directed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1 0.001 0.001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element_type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7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new_material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mechanical:isotropic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isotropic:youngs_modulus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21000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0.29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8e-10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add_material_elements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rub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element_type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84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new_material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mechanical:mooney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mooney:c10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1e-10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thermal_expansion:iso_thermal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iso_thermal:thermal_exp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1.7e-4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add_material_elements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out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element_type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7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new_material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mechanical:isotropic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isotropic:youngs_modulus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21000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0.29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8e-10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plasticity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material_value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plasticity:yield_stress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200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add_material_elements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out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new_geometry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geometry_type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mech_three_solid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geometry_option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assumedstrn:on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add_geometry_elements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reset_view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select_clear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out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move_reset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set_move_translations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-200 0 0 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move_elements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select_sets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rub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move_elements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set_sweep_tolerance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.001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sweep_all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remove_unused_nodes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renumber_nodes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new_loadcase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time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nsteps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20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maxrec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20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nonpos:on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force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error:relabs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force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.2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minforce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.01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loadcase_value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maxforce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.01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time_cut:off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loadcase_type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static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add_loadcase_loads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apply2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apply3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apply4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apply5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apply6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new_job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job_class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mechanical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add_job_loadcases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lcase1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job_option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restart_mode:write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job_param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restart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5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job_option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large:on</a:t>
            </a: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 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add_post_tensor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stress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strain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add_post_var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von_mises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ee_energy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add_job_applys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apply1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apply2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apply3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apply4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invisible_selected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reset_view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fill_view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*</a:t>
            </a: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rot_model_cspace_y_for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ＭＳ ゴシック" panose="020B0609070205080204" pitchFamily="49" charset="-128"/>
              </a:rPr>
              <a:t>all_existing</a:t>
            </a:r>
            <a:endParaRPr kumimoji="1" lang="ja-JP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pic>
        <p:nvPicPr>
          <p:cNvPr id="7" name="Picture 23" descr="D:\My Documents\temp\cvj0018.jpg">
            <a:extLst>
              <a:ext uri="{FF2B5EF4-FFF2-40B4-BE49-F238E27FC236}">
                <a16:creationId xmlns:a16="http://schemas.microsoft.com/office/drawing/2014/main" id="{2026AE97-B1F0-4BD1-977D-B0AB8C84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9746" y="2883856"/>
            <a:ext cx="3664814" cy="28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AD9796-EBAC-422A-AB05-59C843AB30C2}"/>
              </a:ext>
            </a:extLst>
          </p:cNvPr>
          <p:cNvSpPr txBox="1"/>
          <p:nvPr/>
        </p:nvSpPr>
        <p:spPr>
          <a:xfrm>
            <a:off x="8226811" y="2461500"/>
            <a:ext cx="345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解析モデル作成プロシジャー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4D4E187-D85A-49C9-82A3-0D262D15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5E6DBE-9775-43D2-9C90-78D41F33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5" y="1220889"/>
            <a:ext cx="5114925" cy="11715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F0CF191-ACC5-48A3-93CE-E5246E46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5" y="2692179"/>
            <a:ext cx="5208946" cy="2297230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D1768605-B7F8-4BFA-9B76-8F713253313E}"/>
              </a:ext>
            </a:extLst>
          </p:cNvPr>
          <p:cNvSpPr/>
          <p:nvPr/>
        </p:nvSpPr>
        <p:spPr>
          <a:xfrm rot="5400000">
            <a:off x="2986871" y="2467897"/>
            <a:ext cx="415091" cy="65876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D8B156-03A3-48CF-89FE-B632938E3160}"/>
              </a:ext>
            </a:extLst>
          </p:cNvPr>
          <p:cNvSpPr txBox="1"/>
          <p:nvPr/>
        </p:nvSpPr>
        <p:spPr>
          <a:xfrm>
            <a:off x="3523797" y="2517058"/>
            <a:ext cx="207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１８０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°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拡張展開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⇒ ３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65D565-CEDD-4515-962B-ACF8302D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8" y="134263"/>
            <a:ext cx="3336334" cy="1171574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58147046-5128-4094-985B-BCC0FF57817F}"/>
              </a:ext>
            </a:extLst>
          </p:cNvPr>
          <p:cNvSpPr/>
          <p:nvPr/>
        </p:nvSpPr>
        <p:spPr>
          <a:xfrm rot="6894285">
            <a:off x="2397461" y="993413"/>
            <a:ext cx="415091" cy="65876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2AF7143-14E6-441B-970B-2C26FDF4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155" y="134263"/>
            <a:ext cx="2313612" cy="3094831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15FFAE4-BBDC-4D92-BE6B-4539E5DD5BF0}"/>
              </a:ext>
            </a:extLst>
          </p:cNvPr>
          <p:cNvGrpSpPr/>
          <p:nvPr/>
        </p:nvGrpSpPr>
        <p:grpSpPr>
          <a:xfrm>
            <a:off x="5631951" y="3804510"/>
            <a:ext cx="2148841" cy="2346128"/>
            <a:chOff x="7808865" y="942833"/>
            <a:chExt cx="2148841" cy="2346128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CE7C72B-D4B6-42C5-96C1-D6745FD10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8866" y="942833"/>
              <a:ext cx="2148840" cy="105156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E760DF1-93A9-46F9-9E8D-8EBE8A0F1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8865" y="2237401"/>
              <a:ext cx="2148840" cy="105156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113AD57-A33C-4FCD-8DF4-B14B0FAFD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7623" y="1978737"/>
              <a:ext cx="1927860" cy="274320"/>
            </a:xfrm>
            <a:prstGeom prst="rect">
              <a:avLst/>
            </a:prstGeom>
          </p:spPr>
        </p:pic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03872E1-71B4-4A98-B2A3-AA2A63DD826C}"/>
              </a:ext>
            </a:extLst>
          </p:cNvPr>
          <p:cNvSpPr/>
          <p:nvPr/>
        </p:nvSpPr>
        <p:spPr>
          <a:xfrm>
            <a:off x="6467914" y="1926644"/>
            <a:ext cx="1484671" cy="57411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4A3E7EC-8378-47C0-BFE8-2B96AFD6A783}"/>
              </a:ext>
            </a:extLst>
          </p:cNvPr>
          <p:cNvSpPr/>
          <p:nvPr/>
        </p:nvSpPr>
        <p:spPr>
          <a:xfrm>
            <a:off x="5527578" y="4638750"/>
            <a:ext cx="2185161" cy="105156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6091730-1390-4D53-A34A-A64F90C2A2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7107">
            <a:off x="5581306" y="2670301"/>
            <a:ext cx="1231290" cy="73755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D6D84FD-2998-46E0-9BF2-4C43DA9E80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6700" y="5099078"/>
            <a:ext cx="4305300" cy="1478280"/>
          </a:xfrm>
          <a:prstGeom prst="rect">
            <a:avLst/>
          </a:prstGeom>
        </p:spPr>
      </p:pic>
      <p:sp>
        <p:nvSpPr>
          <p:cNvPr id="22" name="矢印: 上向き折線 21">
            <a:extLst>
              <a:ext uri="{FF2B5EF4-FFF2-40B4-BE49-F238E27FC236}">
                <a16:creationId xmlns:a16="http://schemas.microsoft.com/office/drawing/2014/main" id="{369568F2-4734-400A-8457-6B3BA006347C}"/>
              </a:ext>
            </a:extLst>
          </p:cNvPr>
          <p:cNvSpPr/>
          <p:nvPr/>
        </p:nvSpPr>
        <p:spPr>
          <a:xfrm rot="16200000">
            <a:off x="7978568" y="4402314"/>
            <a:ext cx="529471" cy="907511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804DA4-531B-4F60-B19F-1DF7DFFBF33D}"/>
              </a:ext>
            </a:extLst>
          </p:cNvPr>
          <p:cNvSpPr txBox="1"/>
          <p:nvPr/>
        </p:nvSpPr>
        <p:spPr>
          <a:xfrm>
            <a:off x="8032955" y="4330290"/>
            <a:ext cx="31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別シートで入力・計算⇒参照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2B636796-4086-4373-9483-8DF96AD9A738}"/>
              </a:ext>
            </a:extLst>
          </p:cNvPr>
          <p:cNvSpPr/>
          <p:nvPr/>
        </p:nvSpPr>
        <p:spPr>
          <a:xfrm>
            <a:off x="9865389" y="4774809"/>
            <a:ext cx="1149760" cy="366953"/>
          </a:xfrm>
          <a:prstGeom prst="wedgeRoundRectCallout">
            <a:avLst>
              <a:gd name="adj1" fmla="val -51619"/>
              <a:gd name="adj2" fmla="val 10537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3846C4A0-AA34-4674-AC2A-86AA30E6AA82}"/>
              </a:ext>
            </a:extLst>
          </p:cNvPr>
          <p:cNvSpPr/>
          <p:nvPr/>
        </p:nvSpPr>
        <p:spPr>
          <a:xfrm>
            <a:off x="9280374" y="6410632"/>
            <a:ext cx="2429845" cy="350202"/>
          </a:xfrm>
          <a:prstGeom prst="wedgeRoundRectCallout">
            <a:avLst>
              <a:gd name="adj1" fmla="val -67754"/>
              <a:gd name="adj2" fmla="val -3957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計算</a:t>
            </a:r>
            <a:r>
              <a:rPr kumimoji="1" lang="en-US" altLang="ja-JP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=180/</a:t>
            </a:r>
            <a:r>
              <a:rPr kumimoji="1" lang="ja-JP" alt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上の角度</a:t>
            </a:r>
            <a:r>
              <a:rPr kumimoji="1" lang="en-US" altLang="ja-JP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(-5)</a:t>
            </a:r>
            <a:endParaRPr kumimoji="1" lang="ja-JP" altLang="en-U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D676FE-1F51-40EA-B90D-46D7D18F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50134-A54C-479A-B791-DF3DFF6DCF3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471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a:spPr>
      <a:bodyPr rtlCol="0" anchor="ctr"/>
      <a:lstStyle>
        <a:defPPr algn="ctr">
          <a:defRPr kumimoji="1" sz="2800" dirty="0" smtClean="0">
            <a:solidFill>
              <a:srgbClr val="0000C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ユーザー定義 8">
      <a:majorFont>
        <a:latin typeface="游ゴシック Light"/>
        <a:ea typeface="游ゴシック Light"/>
        <a:cs typeface=""/>
      </a:majorFont>
      <a:minorFont>
        <a:latin typeface="游ゴシック"/>
        <a:ea typeface="游ゴシック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kumimoji="1" b="1" dirty="0" smtClean="0">
            <a:solidFill>
              <a:srgbClr val="0000C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rgbClr val="0000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kumimoji="1" b="1" dirty="0" smtClean="0">
            <a:solidFill>
              <a:srgbClr val="0000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3">
      <a:majorFont>
        <a:latin typeface="游ゴシック Light"/>
        <a:ea typeface="游ゴシック Light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rgbClr val="0000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5083</Words>
  <Application>Microsoft Office PowerPoint</Application>
  <PresentationFormat>ワイド画面</PresentationFormat>
  <Paragraphs>862</Paragraphs>
  <Slides>44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67" baseType="lpstr">
      <vt:lpstr>Meiryo UI</vt:lpstr>
      <vt:lpstr>ＭＳ Ｐゴシック</vt:lpstr>
      <vt:lpstr>ＭＳ ゴシック</vt:lpstr>
      <vt:lpstr>メイリオ</vt:lpstr>
      <vt:lpstr>游ゴシック</vt:lpstr>
      <vt:lpstr>游ゴシック Light</vt:lpstr>
      <vt:lpstr>游ゴシック Medium</vt:lpstr>
      <vt:lpstr>游ゴシック Medium</vt:lpstr>
      <vt:lpstr>游明朝</vt:lpstr>
      <vt:lpstr>Arial</vt:lpstr>
      <vt:lpstr>Calibri</vt:lpstr>
      <vt:lpstr>Century</vt:lpstr>
      <vt:lpstr>Times New Roman</vt:lpstr>
      <vt:lpstr>Wingdings</vt:lpstr>
      <vt:lpstr>Wingdings 3</vt:lpstr>
      <vt:lpstr>Office テーマ</vt:lpstr>
      <vt:lpstr>アース</vt:lpstr>
      <vt:lpstr>13_Office ​​テーマ</vt:lpstr>
      <vt:lpstr>2_Office ​​テーマ</vt:lpstr>
      <vt:lpstr>1_Office テーマ</vt:lpstr>
      <vt:lpstr>Office ​​テーマ</vt:lpstr>
      <vt:lpstr>1_Office ​​テーマ</vt:lpstr>
      <vt:lpstr>Bitmap Image</vt:lpstr>
      <vt:lpstr>PowerPoint プレゼンテーション</vt:lpstr>
      <vt:lpstr>効率化の概要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開発者解析</vt:lpstr>
      <vt:lpstr>PowerPoint プレゼンテーション</vt:lpstr>
      <vt:lpstr>設計者解析の失敗事例と利点</vt:lpstr>
      <vt:lpstr>システム選定に関する注意点とV&amp;V、ソフトの一般的な癖について　　</vt:lpstr>
      <vt:lpstr>変位・固定条件の間違い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寺子屋　個人事業　ご紹介</vt:lpstr>
      <vt:lpstr>PowerPoint プレゼンテーション</vt:lpstr>
      <vt:lpstr>代表の個人的な　実　績</vt:lpstr>
      <vt:lpstr>PowerPoint プレゼンテーション</vt:lpstr>
      <vt:lpstr>公共試験場を利用して 　ゴムの解析用ひずみエネルギーを構築しませんか。   　　　　　- 候補日をいただければ調整します。１社４名様くらいまで -</vt:lpstr>
      <vt:lpstr>PowerPoint プレゼンテーション</vt:lpstr>
      <vt:lpstr>代表の個人的な　実　績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萩本 光広</dc:creator>
  <cp:lastModifiedBy>萩本 光広</cp:lastModifiedBy>
  <cp:revision>40</cp:revision>
  <cp:lastPrinted>2022-12-04T21:36:13Z</cp:lastPrinted>
  <dcterms:created xsi:type="dcterms:W3CDTF">2022-12-04T00:23:03Z</dcterms:created>
  <dcterms:modified xsi:type="dcterms:W3CDTF">2023-07-17T22:48:47Z</dcterms:modified>
</cp:coreProperties>
</file>