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xls" ContentType="application/vnd.ms-excel"/>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media/image242.bin" ContentType="image/unknown"/>
  <Override PartName="/ppt/media/image250.bin" ContentType="image/unknown"/>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6.xml" ContentType="application/vnd.openxmlformats-officedocument.drawingml.chart+xml"/>
  <Override PartName="/ppt/notesSlides/notesSlide15.xml" ContentType="application/vnd.openxmlformats-officedocument.presentationml.notesSlide+xml"/>
  <Override PartName="/ppt/charts/chart7.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9" r:id="rId4"/>
    <p:sldMasterId id="2147483701" r:id="rId5"/>
    <p:sldMasterId id="2147483713" r:id="rId6"/>
  </p:sldMasterIdLst>
  <p:notesMasterIdLst>
    <p:notesMasterId r:id="rId95"/>
  </p:notesMasterIdLst>
  <p:sldIdLst>
    <p:sldId id="258" r:id="rId7"/>
    <p:sldId id="257" r:id="rId8"/>
    <p:sldId id="367"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337" r:id="rId24"/>
    <p:sldId id="274" r:id="rId25"/>
    <p:sldId id="275" r:id="rId26"/>
    <p:sldId id="279" r:id="rId27"/>
    <p:sldId id="280" r:id="rId28"/>
    <p:sldId id="281" r:id="rId29"/>
    <p:sldId id="282" r:id="rId30"/>
    <p:sldId id="283" r:id="rId31"/>
    <p:sldId id="284" r:id="rId32"/>
    <p:sldId id="285" r:id="rId33"/>
    <p:sldId id="286" r:id="rId34"/>
    <p:sldId id="287" r:id="rId35"/>
    <p:sldId id="276" r:id="rId36"/>
    <p:sldId id="288" r:id="rId37"/>
    <p:sldId id="289" r:id="rId38"/>
    <p:sldId id="277" r:id="rId39"/>
    <p:sldId id="290" r:id="rId40"/>
    <p:sldId id="291" r:id="rId41"/>
    <p:sldId id="292" r:id="rId42"/>
    <p:sldId id="295" r:id="rId43"/>
    <p:sldId id="296" r:id="rId44"/>
    <p:sldId id="297" r:id="rId45"/>
    <p:sldId id="298" r:id="rId46"/>
    <p:sldId id="361" r:id="rId47"/>
    <p:sldId id="362" r:id="rId48"/>
    <p:sldId id="363" r:id="rId49"/>
    <p:sldId id="299" r:id="rId50"/>
    <p:sldId id="366" r:id="rId51"/>
    <p:sldId id="300" r:id="rId52"/>
    <p:sldId id="301" r:id="rId53"/>
    <p:sldId id="302" r:id="rId54"/>
    <p:sldId id="304" r:id="rId55"/>
    <p:sldId id="305" r:id="rId56"/>
    <p:sldId id="306" r:id="rId57"/>
    <p:sldId id="307" r:id="rId58"/>
    <p:sldId id="310" r:id="rId59"/>
    <p:sldId id="311" r:id="rId60"/>
    <p:sldId id="312" r:id="rId61"/>
    <p:sldId id="368" r:id="rId62"/>
    <p:sldId id="317" r:id="rId63"/>
    <p:sldId id="318" r:id="rId64"/>
    <p:sldId id="319" r:id="rId65"/>
    <p:sldId id="320" r:id="rId66"/>
    <p:sldId id="321" r:id="rId67"/>
    <p:sldId id="316" r:id="rId68"/>
    <p:sldId id="314" r:id="rId69"/>
    <p:sldId id="315" r:id="rId70"/>
    <p:sldId id="313" r:id="rId71"/>
    <p:sldId id="364" r:id="rId72"/>
    <p:sldId id="365" r:id="rId73"/>
    <p:sldId id="322" r:id="rId74"/>
    <p:sldId id="323" r:id="rId75"/>
    <p:sldId id="324" r:id="rId76"/>
    <p:sldId id="325" r:id="rId77"/>
    <p:sldId id="327" r:id="rId78"/>
    <p:sldId id="326" r:id="rId79"/>
    <p:sldId id="328" r:id="rId80"/>
    <p:sldId id="358" r:id="rId81"/>
    <p:sldId id="360" r:id="rId82"/>
    <p:sldId id="334" r:id="rId83"/>
    <p:sldId id="335" r:id="rId84"/>
    <p:sldId id="352" r:id="rId85"/>
    <p:sldId id="338" r:id="rId86"/>
    <p:sldId id="333" r:id="rId87"/>
    <p:sldId id="332" r:id="rId88"/>
    <p:sldId id="329" r:id="rId89"/>
    <p:sldId id="330" r:id="rId90"/>
    <p:sldId id="331" r:id="rId91"/>
    <p:sldId id="359" r:id="rId92"/>
    <p:sldId id="354" r:id="rId93"/>
    <p:sldId id="259" r:id="rId94"/>
  </p:sldIdLst>
  <p:sldSz cx="9144000" cy="6858000" type="screen4x3"/>
  <p:notesSz cx="6858000" cy="994568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000000"/>
    <a:srgbClr val="FFFFCC"/>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189" autoAdjust="0"/>
    <p:restoredTop sz="94660"/>
  </p:normalViewPr>
  <p:slideViewPr>
    <p:cSldViewPr>
      <p:cViewPr varScale="1">
        <p:scale>
          <a:sx n="64" d="100"/>
          <a:sy n="64" d="100"/>
        </p:scale>
        <p:origin x="-1500" y="-96"/>
      </p:cViewPr>
      <p:guideLst>
        <p:guide orient="horz" pos="2160"/>
        <p:guide pos="2880"/>
      </p:guideLst>
    </p:cSldViewPr>
  </p:slideViewPr>
  <p:notesTextViewPr>
    <p:cViewPr>
      <p:scale>
        <a:sx n="1" d="1"/>
        <a:sy n="1" d="1"/>
      </p:scale>
      <p:origin x="0" y="0"/>
    </p:cViewPr>
  </p:notesTextViewPr>
  <p:sorterViewPr>
    <p:cViewPr>
      <p:scale>
        <a:sx n="100" d="100"/>
        <a:sy n="100" d="100"/>
      </p:scale>
      <p:origin x="0" y="19428"/>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slide" Target="slides/slide57.xml"/><Relationship Id="rId68" Type="http://schemas.openxmlformats.org/officeDocument/2006/relationships/slide" Target="slides/slide62.xml"/><Relationship Id="rId76" Type="http://schemas.openxmlformats.org/officeDocument/2006/relationships/slide" Target="slides/slide70.xml"/><Relationship Id="rId84" Type="http://schemas.openxmlformats.org/officeDocument/2006/relationships/slide" Target="slides/slide78.xml"/><Relationship Id="rId89" Type="http://schemas.openxmlformats.org/officeDocument/2006/relationships/slide" Target="slides/slide83.xml"/><Relationship Id="rId97" Type="http://schemas.openxmlformats.org/officeDocument/2006/relationships/viewProps" Target="viewProps.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slide" Target="slides/slide68.xml"/><Relationship Id="rId79" Type="http://schemas.openxmlformats.org/officeDocument/2006/relationships/slide" Target="slides/slide73.xml"/><Relationship Id="rId87" Type="http://schemas.openxmlformats.org/officeDocument/2006/relationships/slide" Target="slides/slide81.xml"/><Relationship Id="rId5" Type="http://schemas.openxmlformats.org/officeDocument/2006/relationships/slideMaster" Target="slideMasters/slideMaster5.xml"/><Relationship Id="rId61" Type="http://schemas.openxmlformats.org/officeDocument/2006/relationships/slide" Target="slides/slide55.xml"/><Relationship Id="rId82" Type="http://schemas.openxmlformats.org/officeDocument/2006/relationships/slide" Target="slides/slide76.xml"/><Relationship Id="rId90" Type="http://schemas.openxmlformats.org/officeDocument/2006/relationships/slide" Target="slides/slide84.xml"/><Relationship Id="rId95" Type="http://schemas.openxmlformats.org/officeDocument/2006/relationships/notesMaster" Target="notesMasters/notesMaster1.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slide" Target="slides/slide7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slide" Target="slides/slide74.xml"/><Relationship Id="rId85" Type="http://schemas.openxmlformats.org/officeDocument/2006/relationships/slide" Target="slides/slide79.xml"/><Relationship Id="rId93" Type="http://schemas.openxmlformats.org/officeDocument/2006/relationships/slide" Target="slides/slide87.xml"/><Relationship Id="rId98"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slide" Target="slides/slide77.xml"/><Relationship Id="rId88" Type="http://schemas.openxmlformats.org/officeDocument/2006/relationships/slide" Target="slides/slide82.xml"/><Relationship Id="rId91" Type="http://schemas.openxmlformats.org/officeDocument/2006/relationships/slide" Target="slides/slide85.xml"/><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94" Type="http://schemas.openxmlformats.org/officeDocument/2006/relationships/slide" Target="slides/slide88.xml"/><Relationship Id="rId99"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s>
</file>

<file path=ppt/charts/_rels/chart1.xml.rels><?xml version="1.0" encoding="UTF-8" standalone="yes"?>
<Relationships xmlns="http://schemas.openxmlformats.org/package/2006/relationships"><Relationship Id="rId1" Type="http://schemas.openxmlformats.org/officeDocument/2006/relationships/oleObject" Target="Book1"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Book1"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Book1"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Users\kaien\Desktop\&#9678;&#20104;&#23450;&#34920;-&#26908;&#35342;&#20013;\&#9733;W&#20418;&#25968;&#23566;&#20986;&#12398;&#12402;&#12394;&#24418;2018-\&#9733;W%20&#12402;&#12394;&#24418;EXCEL(&#26368;&#26032;)&#12288;&#12402;&#12378;&#12415;&#12456;&#12493;&#12523;&#12462;&#12540;&#23494;&#24230;&#20418;&#25968;&#23566;&#20986;.xls"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D:\0100&#36039;&#26009;2017\&#26448;&#26009;\&#12468;&#12512;&#12398;&#65297;&#65374;&#65299;&#22238;&#28204;&#23450;&#27604;&#36611;\&#21336;&#36600;&#23455;&#28204;&#12487;&#12540;&#12479;&#65297;&#65374;&#65299;&#22238;&#30446;&#12414;&#12392;&#12417;170110.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D:\0100&#36039;&#26009;2017SP-\&#35299;&#26512;&#65288;&#38750;&#32218;&#24418;CAE&#21332;&#20250;&#65289;\&#35299;&#26512;&#12514;&#12487;&#12523;-&#21488;&#24418;&#12468;&#12512;\2D&#35299;&#26512;&#26908;&#35342;170928.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file:///D:\0100&#36039;&#26009;2017SP-\&#35299;&#26512;&#65288;&#38750;&#32218;&#24418;CAE&#21332;&#20250;&#65289;\&#35299;&#26512;&#12514;&#12487;&#12523;-&#21488;&#24418;&#12468;&#12512;\2D&#35299;&#26512;&#26908;&#35342;170928.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405314960629924"/>
          <c:y val="2.2964809649577516E-2"/>
          <c:w val="0.81994685039370185"/>
          <c:h val="0.82137717111379882"/>
        </c:manualLayout>
      </c:layout>
      <c:scatterChart>
        <c:scatterStyle val="smoothMarker"/>
        <c:varyColors val="0"/>
        <c:ser>
          <c:idx val="0"/>
          <c:order val="0"/>
          <c:tx>
            <c:strRef>
              <c:f>[Book1]Sheet1!$C$1</c:f>
              <c:strCache>
                <c:ptCount val="1"/>
                <c:pt idx="0">
                  <c:v>実測</c:v>
                </c:pt>
              </c:strCache>
            </c:strRef>
          </c:tx>
          <c:spPr>
            <a:ln w="19050" cap="rnd">
              <a:solidFill>
                <a:schemeClr val="accent1"/>
              </a:solidFill>
              <a:round/>
            </a:ln>
            <a:effectLst/>
          </c:spPr>
          <c:marker>
            <c:symbol val="none"/>
          </c:marker>
          <c:xVal>
            <c:numRef>
              <c:f>[Book1]Sheet1!$B$2:$B$5</c:f>
              <c:numCache>
                <c:formatCode>General</c:formatCode>
                <c:ptCount val="4"/>
                <c:pt idx="0">
                  <c:v>0</c:v>
                </c:pt>
                <c:pt idx="1">
                  <c:v>10</c:v>
                </c:pt>
                <c:pt idx="2">
                  <c:v>20</c:v>
                </c:pt>
                <c:pt idx="3">
                  <c:v>30</c:v>
                </c:pt>
              </c:numCache>
            </c:numRef>
          </c:xVal>
          <c:yVal>
            <c:numRef>
              <c:f>[Book1]Sheet1!$C$2:$C$5</c:f>
              <c:numCache>
                <c:formatCode>General</c:formatCode>
                <c:ptCount val="4"/>
                <c:pt idx="0">
                  <c:v>0</c:v>
                </c:pt>
                <c:pt idx="1">
                  <c:v>118</c:v>
                </c:pt>
                <c:pt idx="2">
                  <c:v>205</c:v>
                </c:pt>
                <c:pt idx="3">
                  <c:v>270</c:v>
                </c:pt>
              </c:numCache>
            </c:numRef>
          </c:yVal>
          <c:smooth val="1"/>
          <c:extLst xmlns:c16r2="http://schemas.microsoft.com/office/drawing/2015/06/chart">
            <c:ext xmlns:c16="http://schemas.microsoft.com/office/drawing/2014/chart" uri="{C3380CC4-5D6E-409C-BE32-E72D297353CC}">
              <c16:uniqueId val="{00000000-D452-49CB-A814-CE15D7553030}"/>
            </c:ext>
          </c:extLst>
        </c:ser>
        <c:ser>
          <c:idx val="1"/>
          <c:order val="1"/>
          <c:tx>
            <c:strRef>
              <c:f>[Book1]Sheet1!$D$1</c:f>
              <c:strCache>
                <c:ptCount val="1"/>
                <c:pt idx="0">
                  <c:v>解析</c:v>
                </c:pt>
              </c:strCache>
            </c:strRef>
          </c:tx>
          <c:spPr>
            <a:ln w="19050" cap="rnd">
              <a:solidFill>
                <a:schemeClr val="accent2"/>
              </a:solidFill>
              <a:round/>
            </a:ln>
            <a:effectLst/>
          </c:spPr>
          <c:marker>
            <c:symbol val="none"/>
          </c:marker>
          <c:xVal>
            <c:numRef>
              <c:f>[Book1]Sheet1!$B$2:$B$5</c:f>
              <c:numCache>
                <c:formatCode>General</c:formatCode>
                <c:ptCount val="4"/>
                <c:pt idx="0">
                  <c:v>0</c:v>
                </c:pt>
                <c:pt idx="1">
                  <c:v>10</c:v>
                </c:pt>
                <c:pt idx="2">
                  <c:v>20</c:v>
                </c:pt>
                <c:pt idx="3">
                  <c:v>30</c:v>
                </c:pt>
              </c:numCache>
            </c:numRef>
          </c:xVal>
          <c:yVal>
            <c:numRef>
              <c:f>[Book1]Sheet1!$D$2:$D$5</c:f>
              <c:numCache>
                <c:formatCode>General</c:formatCode>
                <c:ptCount val="4"/>
                <c:pt idx="0">
                  <c:v>0</c:v>
                </c:pt>
                <c:pt idx="1">
                  <c:v>120</c:v>
                </c:pt>
                <c:pt idx="2">
                  <c:v>208</c:v>
                </c:pt>
                <c:pt idx="3">
                  <c:v>275</c:v>
                </c:pt>
              </c:numCache>
            </c:numRef>
          </c:yVal>
          <c:smooth val="1"/>
          <c:extLst xmlns:c16r2="http://schemas.microsoft.com/office/drawing/2015/06/chart">
            <c:ext xmlns:c16="http://schemas.microsoft.com/office/drawing/2014/chart" uri="{C3380CC4-5D6E-409C-BE32-E72D297353CC}">
              <c16:uniqueId val="{00000001-D452-49CB-A814-CE15D7553030}"/>
            </c:ext>
          </c:extLst>
        </c:ser>
        <c:dLbls>
          <c:showLegendKey val="0"/>
          <c:showVal val="0"/>
          <c:showCatName val="0"/>
          <c:showSerName val="0"/>
          <c:showPercent val="0"/>
          <c:showBubbleSize val="0"/>
        </c:dLbls>
        <c:axId val="146074240"/>
        <c:axId val="146416384"/>
      </c:scatterChart>
      <c:valAx>
        <c:axId val="146074240"/>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ja-JP" altLang="en-US"/>
                  <a:t>変位（ｍｍ）</a:t>
                </a:r>
              </a:p>
            </c:rich>
          </c:tx>
          <c:layout/>
          <c:overlay val="0"/>
          <c:spPr>
            <a:noFill/>
            <a:ln>
              <a:noFill/>
            </a:ln>
            <a:effectLst/>
          </c:sp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46416384"/>
        <c:crosses val="autoZero"/>
        <c:crossBetween val="midCat"/>
      </c:valAx>
      <c:valAx>
        <c:axId val="14641638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ja-JP" altLang="en-US"/>
                  <a:t>荷重（</a:t>
                </a:r>
                <a:r>
                  <a:rPr lang="en-US" altLang="ja-JP"/>
                  <a:t>N)</a:t>
                </a:r>
                <a:endParaRPr lang="ja-JP" altLang="en-US"/>
              </a:p>
            </c:rich>
          </c:tx>
          <c:layout/>
          <c:overlay val="0"/>
          <c:spPr>
            <a:noFill/>
            <a:ln>
              <a:noFill/>
            </a:ln>
            <a:effectLst/>
          </c:sp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46074240"/>
        <c:crosses val="autoZero"/>
        <c:crossBetween val="midCat"/>
      </c:valAx>
      <c:spPr>
        <a:noFill/>
        <a:ln>
          <a:solidFill>
            <a:schemeClr val="tx1"/>
          </a:solidFill>
        </a:ln>
        <a:effectLst/>
      </c:spPr>
    </c:plotArea>
    <c:legend>
      <c:legendPos val="r"/>
      <c:layout>
        <c:manualLayout>
          <c:xMode val="edge"/>
          <c:yMode val="edge"/>
          <c:x val="0.6742819755284869"/>
          <c:y val="0.68886724432644753"/>
          <c:w val="0.26182907937278893"/>
          <c:h val="0.12102931599688707"/>
        </c:manualLayout>
      </c:layout>
      <c:overlay val="0"/>
      <c:spPr>
        <a:solidFill>
          <a:schemeClr val="bg1"/>
        </a:solid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txPr>
    <a:bodyPr/>
    <a:lstStyle/>
    <a:p>
      <a:pPr>
        <a:defRPr/>
      </a:pPr>
      <a:endParaRPr lang="ja-JP"/>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93392054514307"/>
          <c:y val="2.2964809649577502E-2"/>
          <c:w val="0.77466078622831724"/>
          <c:h val="0.82137717111379882"/>
        </c:manualLayout>
      </c:layout>
      <c:scatterChart>
        <c:scatterStyle val="smoothMarker"/>
        <c:varyColors val="0"/>
        <c:ser>
          <c:idx val="0"/>
          <c:order val="0"/>
          <c:tx>
            <c:strRef>
              <c:f>[Book1]Sheet1!$C$1</c:f>
              <c:strCache>
                <c:ptCount val="1"/>
                <c:pt idx="0">
                  <c:v>実測</c:v>
                </c:pt>
              </c:strCache>
            </c:strRef>
          </c:tx>
          <c:spPr>
            <a:ln w="19050" cap="rnd">
              <a:solidFill>
                <a:schemeClr val="accent1"/>
              </a:solidFill>
              <a:round/>
            </a:ln>
            <a:effectLst/>
          </c:spPr>
          <c:marker>
            <c:symbol val="none"/>
          </c:marker>
          <c:xVal>
            <c:numRef>
              <c:f>[Book1]Sheet1!$B$2:$B$6</c:f>
              <c:numCache>
                <c:formatCode>General</c:formatCode>
                <c:ptCount val="5"/>
                <c:pt idx="0">
                  <c:v>0</c:v>
                </c:pt>
                <c:pt idx="1">
                  <c:v>20</c:v>
                </c:pt>
                <c:pt idx="2">
                  <c:v>30</c:v>
                </c:pt>
                <c:pt idx="3">
                  <c:v>40</c:v>
                </c:pt>
                <c:pt idx="4">
                  <c:v>50</c:v>
                </c:pt>
              </c:numCache>
            </c:numRef>
          </c:xVal>
          <c:yVal>
            <c:numRef>
              <c:f>[Book1]Sheet1!$C$2:$C$6</c:f>
              <c:numCache>
                <c:formatCode>General</c:formatCode>
                <c:ptCount val="5"/>
                <c:pt idx="0">
                  <c:v>0</c:v>
                </c:pt>
                <c:pt idx="1">
                  <c:v>280</c:v>
                </c:pt>
                <c:pt idx="2">
                  <c:v>510</c:v>
                </c:pt>
                <c:pt idx="3">
                  <c:v>1030</c:v>
                </c:pt>
                <c:pt idx="4">
                  <c:v>1850</c:v>
                </c:pt>
              </c:numCache>
            </c:numRef>
          </c:yVal>
          <c:smooth val="1"/>
          <c:extLst xmlns:c16r2="http://schemas.microsoft.com/office/drawing/2015/06/chart">
            <c:ext xmlns:c16="http://schemas.microsoft.com/office/drawing/2014/chart" uri="{C3380CC4-5D6E-409C-BE32-E72D297353CC}">
              <c16:uniqueId val="{00000000-1B69-4E52-BC35-B7EB71E7161B}"/>
            </c:ext>
          </c:extLst>
        </c:ser>
        <c:ser>
          <c:idx val="1"/>
          <c:order val="1"/>
          <c:tx>
            <c:strRef>
              <c:f>[Book1]Sheet1!$D$1</c:f>
              <c:strCache>
                <c:ptCount val="1"/>
                <c:pt idx="0">
                  <c:v>解析</c:v>
                </c:pt>
              </c:strCache>
            </c:strRef>
          </c:tx>
          <c:spPr>
            <a:ln w="19050" cap="rnd">
              <a:solidFill>
                <a:schemeClr val="accent2"/>
              </a:solidFill>
              <a:round/>
            </a:ln>
            <a:effectLst/>
          </c:spPr>
          <c:marker>
            <c:symbol val="none"/>
          </c:marker>
          <c:xVal>
            <c:numRef>
              <c:f>[Book1]Sheet1!$B$2:$B$6</c:f>
              <c:numCache>
                <c:formatCode>General</c:formatCode>
                <c:ptCount val="5"/>
                <c:pt idx="0">
                  <c:v>0</c:v>
                </c:pt>
                <c:pt idx="1">
                  <c:v>20</c:v>
                </c:pt>
                <c:pt idx="2">
                  <c:v>30</c:v>
                </c:pt>
                <c:pt idx="3">
                  <c:v>40</c:v>
                </c:pt>
                <c:pt idx="4">
                  <c:v>50</c:v>
                </c:pt>
              </c:numCache>
            </c:numRef>
          </c:xVal>
          <c:yVal>
            <c:numRef>
              <c:f>[Book1]Sheet1!$D$2:$D$6</c:f>
              <c:numCache>
                <c:formatCode>General</c:formatCode>
                <c:ptCount val="5"/>
                <c:pt idx="0">
                  <c:v>0</c:v>
                </c:pt>
                <c:pt idx="1">
                  <c:v>270</c:v>
                </c:pt>
                <c:pt idx="2">
                  <c:v>500</c:v>
                </c:pt>
                <c:pt idx="3">
                  <c:v>995</c:v>
                </c:pt>
                <c:pt idx="4">
                  <c:v>1900</c:v>
                </c:pt>
              </c:numCache>
            </c:numRef>
          </c:yVal>
          <c:smooth val="1"/>
          <c:extLst xmlns:c16r2="http://schemas.microsoft.com/office/drawing/2015/06/chart">
            <c:ext xmlns:c16="http://schemas.microsoft.com/office/drawing/2014/chart" uri="{C3380CC4-5D6E-409C-BE32-E72D297353CC}">
              <c16:uniqueId val="{00000001-1B69-4E52-BC35-B7EB71E7161B}"/>
            </c:ext>
          </c:extLst>
        </c:ser>
        <c:dLbls>
          <c:showLegendKey val="0"/>
          <c:showVal val="0"/>
          <c:showCatName val="0"/>
          <c:showSerName val="0"/>
          <c:showPercent val="0"/>
          <c:showBubbleSize val="0"/>
        </c:dLbls>
        <c:axId val="146435456"/>
        <c:axId val="146437632"/>
      </c:scatterChart>
      <c:valAx>
        <c:axId val="146435456"/>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ja-JP" altLang="en-US"/>
                  <a:t>変位（ｍｍ）</a:t>
                </a:r>
              </a:p>
            </c:rich>
          </c:tx>
          <c:layout/>
          <c:overlay val="0"/>
          <c:spPr>
            <a:noFill/>
            <a:ln>
              <a:noFill/>
            </a:ln>
            <a:effectLst/>
          </c:sp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46437632"/>
        <c:crosses val="autoZero"/>
        <c:crossBetween val="midCat"/>
      </c:valAx>
      <c:valAx>
        <c:axId val="14643763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ja-JP" altLang="en-US"/>
                  <a:t>荷重（</a:t>
                </a:r>
                <a:r>
                  <a:rPr lang="en-US" altLang="ja-JP"/>
                  <a:t>N)</a:t>
                </a:r>
                <a:endParaRPr lang="ja-JP" altLang="en-US"/>
              </a:p>
            </c:rich>
          </c:tx>
          <c:layout/>
          <c:overlay val="0"/>
          <c:spPr>
            <a:noFill/>
            <a:ln>
              <a:noFill/>
            </a:ln>
            <a:effectLst/>
          </c:sp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46435456"/>
        <c:crosses val="autoZero"/>
        <c:crossBetween val="midCat"/>
      </c:valAx>
      <c:spPr>
        <a:noFill/>
        <a:ln>
          <a:solidFill>
            <a:schemeClr val="tx1"/>
          </a:solidFill>
        </a:ln>
        <a:effectLst/>
      </c:spPr>
    </c:plotArea>
    <c:legend>
      <c:legendPos val="r"/>
      <c:layout>
        <c:manualLayout>
          <c:xMode val="edge"/>
          <c:yMode val="edge"/>
          <c:x val="0.69333684368798809"/>
          <c:y val="0.68886724432644753"/>
          <c:w val="0.24277430539253472"/>
          <c:h val="0.14106681805840104"/>
        </c:manualLayout>
      </c:layout>
      <c:overlay val="0"/>
      <c:spPr>
        <a:solidFill>
          <a:schemeClr val="bg1"/>
        </a:solid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txPr>
    <a:bodyPr/>
    <a:lstStyle/>
    <a:p>
      <a:pPr>
        <a:defRPr/>
      </a:pPr>
      <a:endParaRPr lang="ja-JP"/>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565794062359123"/>
          <c:y val="2.2964809649577502E-2"/>
          <c:w val="0.7983419289535848"/>
          <c:h val="0.82137717111379882"/>
        </c:manualLayout>
      </c:layout>
      <c:scatterChart>
        <c:scatterStyle val="smoothMarker"/>
        <c:varyColors val="0"/>
        <c:ser>
          <c:idx val="0"/>
          <c:order val="0"/>
          <c:tx>
            <c:strRef>
              <c:f>[Book1]Sheet1!$C$1</c:f>
              <c:strCache>
                <c:ptCount val="1"/>
                <c:pt idx="0">
                  <c:v>実測</c:v>
                </c:pt>
              </c:strCache>
            </c:strRef>
          </c:tx>
          <c:spPr>
            <a:ln w="19050" cap="rnd">
              <a:solidFill>
                <a:schemeClr val="accent1"/>
              </a:solidFill>
              <a:round/>
            </a:ln>
            <a:effectLst/>
          </c:spPr>
          <c:marker>
            <c:symbol val="none"/>
          </c:marker>
          <c:xVal>
            <c:numRef>
              <c:f>[Book1]Sheet1!$B$2:$B$6</c:f>
              <c:numCache>
                <c:formatCode>General</c:formatCode>
                <c:ptCount val="5"/>
                <c:pt idx="0">
                  <c:v>0</c:v>
                </c:pt>
                <c:pt idx="1">
                  <c:v>5</c:v>
                </c:pt>
                <c:pt idx="2">
                  <c:v>10</c:v>
                </c:pt>
                <c:pt idx="3">
                  <c:v>15</c:v>
                </c:pt>
                <c:pt idx="4">
                  <c:v>20</c:v>
                </c:pt>
              </c:numCache>
            </c:numRef>
          </c:xVal>
          <c:yVal>
            <c:numRef>
              <c:f>[Book1]Sheet1!$C$2:$C$6</c:f>
              <c:numCache>
                <c:formatCode>General</c:formatCode>
                <c:ptCount val="5"/>
                <c:pt idx="0">
                  <c:v>0</c:v>
                </c:pt>
                <c:pt idx="1">
                  <c:v>720</c:v>
                </c:pt>
                <c:pt idx="2">
                  <c:v>1430</c:v>
                </c:pt>
                <c:pt idx="3">
                  <c:v>2150</c:v>
                </c:pt>
                <c:pt idx="4">
                  <c:v>2900</c:v>
                </c:pt>
              </c:numCache>
            </c:numRef>
          </c:yVal>
          <c:smooth val="1"/>
          <c:extLst xmlns:c16r2="http://schemas.microsoft.com/office/drawing/2015/06/chart">
            <c:ext xmlns:c16="http://schemas.microsoft.com/office/drawing/2014/chart" uri="{C3380CC4-5D6E-409C-BE32-E72D297353CC}">
              <c16:uniqueId val="{00000000-466E-4FB6-843B-1BD8CECF2511}"/>
            </c:ext>
          </c:extLst>
        </c:ser>
        <c:ser>
          <c:idx val="1"/>
          <c:order val="1"/>
          <c:tx>
            <c:strRef>
              <c:f>[Book1]Sheet1!$D$1</c:f>
              <c:strCache>
                <c:ptCount val="1"/>
                <c:pt idx="0">
                  <c:v>解析</c:v>
                </c:pt>
              </c:strCache>
            </c:strRef>
          </c:tx>
          <c:spPr>
            <a:ln w="19050" cap="rnd">
              <a:solidFill>
                <a:schemeClr val="accent2"/>
              </a:solidFill>
              <a:round/>
            </a:ln>
            <a:effectLst/>
          </c:spPr>
          <c:marker>
            <c:symbol val="none"/>
          </c:marker>
          <c:xVal>
            <c:numRef>
              <c:f>[Book1]Sheet1!$B$2:$B$6</c:f>
              <c:numCache>
                <c:formatCode>General</c:formatCode>
                <c:ptCount val="5"/>
                <c:pt idx="0">
                  <c:v>0</c:v>
                </c:pt>
                <c:pt idx="1">
                  <c:v>5</c:v>
                </c:pt>
                <c:pt idx="2">
                  <c:v>10</c:v>
                </c:pt>
                <c:pt idx="3">
                  <c:v>15</c:v>
                </c:pt>
                <c:pt idx="4">
                  <c:v>20</c:v>
                </c:pt>
              </c:numCache>
            </c:numRef>
          </c:xVal>
          <c:yVal>
            <c:numRef>
              <c:f>[Book1]Sheet1!$D$2:$D$6</c:f>
              <c:numCache>
                <c:formatCode>General</c:formatCode>
                <c:ptCount val="5"/>
                <c:pt idx="0">
                  <c:v>0</c:v>
                </c:pt>
                <c:pt idx="1">
                  <c:v>680</c:v>
                </c:pt>
                <c:pt idx="2">
                  <c:v>1410</c:v>
                </c:pt>
                <c:pt idx="3">
                  <c:v>2135</c:v>
                </c:pt>
                <c:pt idx="4">
                  <c:v>2950</c:v>
                </c:pt>
              </c:numCache>
            </c:numRef>
          </c:yVal>
          <c:smooth val="1"/>
          <c:extLst xmlns:c16r2="http://schemas.microsoft.com/office/drawing/2015/06/chart">
            <c:ext xmlns:c16="http://schemas.microsoft.com/office/drawing/2014/chart" uri="{C3380CC4-5D6E-409C-BE32-E72D297353CC}">
              <c16:uniqueId val="{00000001-466E-4FB6-843B-1BD8CECF2511}"/>
            </c:ext>
          </c:extLst>
        </c:ser>
        <c:dLbls>
          <c:showLegendKey val="0"/>
          <c:showVal val="0"/>
          <c:showCatName val="0"/>
          <c:showSerName val="0"/>
          <c:showPercent val="0"/>
          <c:showBubbleSize val="0"/>
        </c:dLbls>
        <c:axId val="151958272"/>
        <c:axId val="151960192"/>
      </c:scatterChart>
      <c:valAx>
        <c:axId val="151958272"/>
        <c:scaling>
          <c:orientation val="minMax"/>
          <c:max val="20"/>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ja-JP" altLang="en-US"/>
                  <a:t>変位（ｍｍ）</a:t>
                </a:r>
              </a:p>
            </c:rich>
          </c:tx>
          <c:layout/>
          <c:overlay val="0"/>
          <c:spPr>
            <a:noFill/>
            <a:ln>
              <a:noFill/>
            </a:ln>
            <a:effectLst/>
          </c:sp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51960192"/>
        <c:crosses val="autoZero"/>
        <c:crossBetween val="midCat"/>
      </c:valAx>
      <c:valAx>
        <c:axId val="15196019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ja-JP" altLang="en-US"/>
                  <a:t>荷重（</a:t>
                </a:r>
                <a:r>
                  <a:rPr lang="en-US" altLang="ja-JP"/>
                  <a:t>N)</a:t>
                </a:r>
                <a:endParaRPr lang="ja-JP" altLang="en-US"/>
              </a:p>
            </c:rich>
          </c:tx>
          <c:layout/>
          <c:overlay val="0"/>
          <c:spPr>
            <a:noFill/>
            <a:ln>
              <a:noFill/>
            </a:ln>
            <a:effectLst/>
          </c:sp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51958272"/>
        <c:crosses val="autoZero"/>
        <c:crossBetween val="midCat"/>
      </c:valAx>
      <c:spPr>
        <a:noFill/>
        <a:ln>
          <a:solidFill>
            <a:schemeClr val="tx1"/>
          </a:solidFill>
        </a:ln>
        <a:effectLst/>
      </c:spPr>
    </c:plotArea>
    <c:legend>
      <c:legendPos val="r"/>
      <c:layout>
        <c:manualLayout>
          <c:xMode val="edge"/>
          <c:yMode val="edge"/>
          <c:x val="0.72356003277582304"/>
          <c:y val="0.68886724432644753"/>
          <c:w val="0.21285487058369884"/>
          <c:h val="0.13850125324782989"/>
        </c:manualLayout>
      </c:layout>
      <c:overlay val="0"/>
      <c:spPr>
        <a:solidFill>
          <a:schemeClr val="bg1"/>
        </a:solid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txPr>
    <a:bodyPr/>
    <a:lstStyle/>
    <a:p>
      <a:pPr>
        <a:defRPr/>
      </a:pPr>
      <a:endParaRPr lang="ja-JP"/>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025" b="0" i="0" u="none" strike="noStrike" baseline="0">
                <a:solidFill>
                  <a:srgbClr val="000000"/>
                </a:solidFill>
                <a:latin typeface="ＭＳ Ｐゴシック"/>
                <a:ea typeface="ＭＳ Ｐゴシック"/>
                <a:cs typeface="ＭＳ Ｐゴシック"/>
              </a:defRPr>
            </a:pPr>
            <a:r>
              <a:rPr lang="ja-JP" altLang="en-US" sz="1025" b="0" i="0" u="none" strike="noStrike" baseline="0">
                <a:solidFill>
                  <a:srgbClr val="000000"/>
                </a:solidFill>
                <a:latin typeface="ＭＳ Ｐゴシック"/>
                <a:ea typeface="ＭＳ Ｐゴシック"/>
              </a:rPr>
              <a:t>λ１-応力の関係</a:t>
            </a:r>
          </a:p>
        </c:rich>
      </c:tx>
      <c:layout>
        <c:manualLayout>
          <c:xMode val="edge"/>
          <c:yMode val="edge"/>
          <c:x val="0.39558309472679554"/>
          <c:y val="3.2257989810097268E-2"/>
        </c:manualLayout>
      </c:layout>
      <c:overlay val="0"/>
      <c:spPr>
        <a:noFill/>
        <a:ln w="25400">
          <a:noFill/>
        </a:ln>
      </c:spPr>
    </c:title>
    <c:autoTitleDeleted val="0"/>
    <c:plotArea>
      <c:layout>
        <c:manualLayout>
          <c:layoutTarget val="inner"/>
          <c:xMode val="edge"/>
          <c:yMode val="edge"/>
          <c:x val="0.20810546408971606"/>
          <c:y val="0.12854600895476301"/>
          <c:w val="0.72563141255070385"/>
          <c:h val="0.71530994287478766"/>
        </c:manualLayout>
      </c:layout>
      <c:scatterChart>
        <c:scatterStyle val="smoothMarker"/>
        <c:varyColors val="0"/>
        <c:ser>
          <c:idx val="2"/>
          <c:order val="0"/>
          <c:tx>
            <c:v>伸張側（計算値）</c:v>
          </c:tx>
          <c:spPr>
            <a:ln w="25400">
              <a:solidFill>
                <a:srgbClr val="FF9900"/>
              </a:solidFill>
              <a:prstDash val="sysDash"/>
            </a:ln>
          </c:spPr>
          <c:marker>
            <c:symbol val="none"/>
          </c:marker>
          <c:xVal>
            <c:numRef>
              <c:f>'3)係数の検算'!$B$25:$B$224</c:f>
              <c:numCache>
                <c:formatCode>0.000_);[Red]\(0.000\)</c:formatCode>
                <c:ptCount val="200"/>
                <c:pt idx="0">
                  <c:v>1</c:v>
                </c:pt>
                <c:pt idx="1">
                  <c:v>1.01</c:v>
                </c:pt>
                <c:pt idx="2">
                  <c:v>1.02</c:v>
                </c:pt>
                <c:pt idx="3">
                  <c:v>1.03</c:v>
                </c:pt>
                <c:pt idx="4">
                  <c:v>1.04</c:v>
                </c:pt>
                <c:pt idx="5">
                  <c:v>1.05</c:v>
                </c:pt>
                <c:pt idx="6">
                  <c:v>1.06</c:v>
                </c:pt>
                <c:pt idx="7">
                  <c:v>1.07</c:v>
                </c:pt>
                <c:pt idx="8">
                  <c:v>1.08</c:v>
                </c:pt>
                <c:pt idx="9">
                  <c:v>1.0900000000000001</c:v>
                </c:pt>
                <c:pt idx="10">
                  <c:v>1.1000000000000001</c:v>
                </c:pt>
                <c:pt idx="11">
                  <c:v>1.1100000000000001</c:v>
                </c:pt>
                <c:pt idx="12">
                  <c:v>1.1200000000000001</c:v>
                </c:pt>
                <c:pt idx="13">
                  <c:v>1.1299999999999999</c:v>
                </c:pt>
                <c:pt idx="14">
                  <c:v>1.1400000000000001</c:v>
                </c:pt>
                <c:pt idx="15">
                  <c:v>1.1499999999999999</c:v>
                </c:pt>
                <c:pt idx="16">
                  <c:v>1.1599999999999999</c:v>
                </c:pt>
                <c:pt idx="17">
                  <c:v>1.17</c:v>
                </c:pt>
                <c:pt idx="18">
                  <c:v>1.18</c:v>
                </c:pt>
                <c:pt idx="19">
                  <c:v>1.19</c:v>
                </c:pt>
                <c:pt idx="20">
                  <c:v>1.2</c:v>
                </c:pt>
                <c:pt idx="21">
                  <c:v>1.21</c:v>
                </c:pt>
                <c:pt idx="22">
                  <c:v>1.22</c:v>
                </c:pt>
                <c:pt idx="23">
                  <c:v>1.23</c:v>
                </c:pt>
                <c:pt idx="24">
                  <c:v>1.24</c:v>
                </c:pt>
                <c:pt idx="25">
                  <c:v>1.25</c:v>
                </c:pt>
                <c:pt idx="26">
                  <c:v>1.26</c:v>
                </c:pt>
                <c:pt idx="27">
                  <c:v>1.27</c:v>
                </c:pt>
                <c:pt idx="28">
                  <c:v>1.28</c:v>
                </c:pt>
                <c:pt idx="29">
                  <c:v>1.29</c:v>
                </c:pt>
                <c:pt idx="30">
                  <c:v>1.3</c:v>
                </c:pt>
                <c:pt idx="31">
                  <c:v>1.31</c:v>
                </c:pt>
                <c:pt idx="32">
                  <c:v>1.32</c:v>
                </c:pt>
                <c:pt idx="33">
                  <c:v>1.33</c:v>
                </c:pt>
                <c:pt idx="34">
                  <c:v>1.34</c:v>
                </c:pt>
                <c:pt idx="35">
                  <c:v>1.35</c:v>
                </c:pt>
                <c:pt idx="36">
                  <c:v>1.3599999999999999</c:v>
                </c:pt>
                <c:pt idx="37">
                  <c:v>1.37</c:v>
                </c:pt>
                <c:pt idx="38">
                  <c:v>1.38</c:v>
                </c:pt>
                <c:pt idx="39">
                  <c:v>1.3900000000000001</c:v>
                </c:pt>
                <c:pt idx="40">
                  <c:v>1.4</c:v>
                </c:pt>
                <c:pt idx="41">
                  <c:v>1.41</c:v>
                </c:pt>
                <c:pt idx="42">
                  <c:v>1.42</c:v>
                </c:pt>
                <c:pt idx="43">
                  <c:v>1.43</c:v>
                </c:pt>
                <c:pt idx="44">
                  <c:v>1.44</c:v>
                </c:pt>
                <c:pt idx="45">
                  <c:v>1.45</c:v>
                </c:pt>
                <c:pt idx="46">
                  <c:v>1.46</c:v>
                </c:pt>
                <c:pt idx="47">
                  <c:v>1.47</c:v>
                </c:pt>
                <c:pt idx="48">
                  <c:v>1.48</c:v>
                </c:pt>
                <c:pt idx="49">
                  <c:v>1.49</c:v>
                </c:pt>
                <c:pt idx="50">
                  <c:v>1.5</c:v>
                </c:pt>
                <c:pt idx="51">
                  <c:v>1.51</c:v>
                </c:pt>
                <c:pt idx="52">
                  <c:v>1.52</c:v>
                </c:pt>
                <c:pt idx="53">
                  <c:v>1.53</c:v>
                </c:pt>
                <c:pt idx="54">
                  <c:v>1.54</c:v>
                </c:pt>
                <c:pt idx="55">
                  <c:v>1.55</c:v>
                </c:pt>
                <c:pt idx="56">
                  <c:v>1.56</c:v>
                </c:pt>
                <c:pt idx="57">
                  <c:v>1.5699999999999998</c:v>
                </c:pt>
                <c:pt idx="58">
                  <c:v>1.58</c:v>
                </c:pt>
                <c:pt idx="59">
                  <c:v>1.5899999999999999</c:v>
                </c:pt>
                <c:pt idx="60">
                  <c:v>1.6</c:v>
                </c:pt>
                <c:pt idx="61">
                  <c:v>1.6099999999999999</c:v>
                </c:pt>
                <c:pt idx="62">
                  <c:v>1.62</c:v>
                </c:pt>
                <c:pt idx="63">
                  <c:v>1.63</c:v>
                </c:pt>
                <c:pt idx="64">
                  <c:v>1.6400000000000001</c:v>
                </c:pt>
                <c:pt idx="65">
                  <c:v>1.65</c:v>
                </c:pt>
                <c:pt idx="66">
                  <c:v>1.6600000000000001</c:v>
                </c:pt>
                <c:pt idx="67">
                  <c:v>1.67</c:v>
                </c:pt>
                <c:pt idx="68">
                  <c:v>1.6800000000000002</c:v>
                </c:pt>
                <c:pt idx="69">
                  <c:v>1.69</c:v>
                </c:pt>
                <c:pt idx="70">
                  <c:v>1.7</c:v>
                </c:pt>
                <c:pt idx="71">
                  <c:v>1.71</c:v>
                </c:pt>
                <c:pt idx="72">
                  <c:v>1.72</c:v>
                </c:pt>
                <c:pt idx="73">
                  <c:v>1.73</c:v>
                </c:pt>
                <c:pt idx="74">
                  <c:v>1.74</c:v>
                </c:pt>
                <c:pt idx="75">
                  <c:v>1.75</c:v>
                </c:pt>
                <c:pt idx="76">
                  <c:v>1.76</c:v>
                </c:pt>
                <c:pt idx="77">
                  <c:v>1.77</c:v>
                </c:pt>
                <c:pt idx="78">
                  <c:v>1.78</c:v>
                </c:pt>
                <c:pt idx="79">
                  <c:v>1.79</c:v>
                </c:pt>
                <c:pt idx="80">
                  <c:v>1.8</c:v>
                </c:pt>
                <c:pt idx="81">
                  <c:v>1.81</c:v>
                </c:pt>
                <c:pt idx="82">
                  <c:v>1.8199999999999998</c:v>
                </c:pt>
                <c:pt idx="83">
                  <c:v>1.83</c:v>
                </c:pt>
                <c:pt idx="84">
                  <c:v>1.8399999999999999</c:v>
                </c:pt>
                <c:pt idx="85">
                  <c:v>1.85</c:v>
                </c:pt>
                <c:pt idx="86">
                  <c:v>1.8599999999999999</c:v>
                </c:pt>
                <c:pt idx="87">
                  <c:v>1.87</c:v>
                </c:pt>
                <c:pt idx="88">
                  <c:v>1.88</c:v>
                </c:pt>
                <c:pt idx="89">
                  <c:v>1.8900000000000001</c:v>
                </c:pt>
                <c:pt idx="90">
                  <c:v>1.9</c:v>
                </c:pt>
                <c:pt idx="91">
                  <c:v>1.9100000000000001</c:v>
                </c:pt>
                <c:pt idx="92">
                  <c:v>1.92</c:v>
                </c:pt>
                <c:pt idx="93">
                  <c:v>1.9300000000000002</c:v>
                </c:pt>
                <c:pt idx="94">
                  <c:v>1.94</c:v>
                </c:pt>
                <c:pt idx="95">
                  <c:v>1.95</c:v>
                </c:pt>
                <c:pt idx="96">
                  <c:v>1.96</c:v>
                </c:pt>
                <c:pt idx="97">
                  <c:v>1.97</c:v>
                </c:pt>
                <c:pt idx="98">
                  <c:v>1.98</c:v>
                </c:pt>
                <c:pt idx="99">
                  <c:v>1.99</c:v>
                </c:pt>
                <c:pt idx="100">
                  <c:v>2</c:v>
                </c:pt>
                <c:pt idx="101">
                  <c:v>2.0099999999999998</c:v>
                </c:pt>
                <c:pt idx="102">
                  <c:v>2.02</c:v>
                </c:pt>
                <c:pt idx="103">
                  <c:v>2.0300000000000002</c:v>
                </c:pt>
                <c:pt idx="104">
                  <c:v>2.04</c:v>
                </c:pt>
                <c:pt idx="105">
                  <c:v>2.0499999999999998</c:v>
                </c:pt>
                <c:pt idx="106">
                  <c:v>2.06</c:v>
                </c:pt>
                <c:pt idx="107">
                  <c:v>2.0700000000000003</c:v>
                </c:pt>
                <c:pt idx="108">
                  <c:v>2.08</c:v>
                </c:pt>
                <c:pt idx="109">
                  <c:v>2.09</c:v>
                </c:pt>
                <c:pt idx="110">
                  <c:v>2.1</c:v>
                </c:pt>
                <c:pt idx="111">
                  <c:v>2.1100000000000003</c:v>
                </c:pt>
                <c:pt idx="112">
                  <c:v>2.12</c:v>
                </c:pt>
                <c:pt idx="113">
                  <c:v>2.13</c:v>
                </c:pt>
                <c:pt idx="114">
                  <c:v>2.1399999999999997</c:v>
                </c:pt>
                <c:pt idx="115">
                  <c:v>2.15</c:v>
                </c:pt>
                <c:pt idx="116">
                  <c:v>2.16</c:v>
                </c:pt>
                <c:pt idx="117">
                  <c:v>2.17</c:v>
                </c:pt>
                <c:pt idx="118">
                  <c:v>2.1799999999999997</c:v>
                </c:pt>
                <c:pt idx="119">
                  <c:v>2.19</c:v>
                </c:pt>
                <c:pt idx="120">
                  <c:v>2.2000000000000002</c:v>
                </c:pt>
                <c:pt idx="121">
                  <c:v>2.21</c:v>
                </c:pt>
                <c:pt idx="122">
                  <c:v>2.2199999999999998</c:v>
                </c:pt>
                <c:pt idx="123">
                  <c:v>2.23</c:v>
                </c:pt>
                <c:pt idx="124">
                  <c:v>2.2400000000000002</c:v>
                </c:pt>
                <c:pt idx="125">
                  <c:v>2.25</c:v>
                </c:pt>
                <c:pt idx="126">
                  <c:v>2.2599999999999998</c:v>
                </c:pt>
                <c:pt idx="127">
                  <c:v>2.27</c:v>
                </c:pt>
                <c:pt idx="128">
                  <c:v>2.2800000000000002</c:v>
                </c:pt>
                <c:pt idx="129">
                  <c:v>2.29</c:v>
                </c:pt>
                <c:pt idx="130">
                  <c:v>2.2999999999999998</c:v>
                </c:pt>
                <c:pt idx="131">
                  <c:v>2.31</c:v>
                </c:pt>
                <c:pt idx="132">
                  <c:v>2.3200000000000003</c:v>
                </c:pt>
                <c:pt idx="133">
                  <c:v>2.33</c:v>
                </c:pt>
                <c:pt idx="134">
                  <c:v>2.34</c:v>
                </c:pt>
                <c:pt idx="135">
                  <c:v>2.35</c:v>
                </c:pt>
                <c:pt idx="136">
                  <c:v>2.3600000000000003</c:v>
                </c:pt>
                <c:pt idx="137">
                  <c:v>2.37</c:v>
                </c:pt>
                <c:pt idx="138">
                  <c:v>2.38</c:v>
                </c:pt>
                <c:pt idx="139">
                  <c:v>2.3899999999999997</c:v>
                </c:pt>
                <c:pt idx="140">
                  <c:v>2.4</c:v>
                </c:pt>
                <c:pt idx="141">
                  <c:v>2.41</c:v>
                </c:pt>
                <c:pt idx="142">
                  <c:v>2.42</c:v>
                </c:pt>
                <c:pt idx="143">
                  <c:v>2.4299999999999997</c:v>
                </c:pt>
                <c:pt idx="144">
                  <c:v>2.44</c:v>
                </c:pt>
                <c:pt idx="145">
                  <c:v>2.4500000000000002</c:v>
                </c:pt>
                <c:pt idx="146">
                  <c:v>2.46</c:v>
                </c:pt>
                <c:pt idx="147">
                  <c:v>2.4699999999999998</c:v>
                </c:pt>
                <c:pt idx="148">
                  <c:v>2.48</c:v>
                </c:pt>
                <c:pt idx="149">
                  <c:v>2.4900000000000002</c:v>
                </c:pt>
                <c:pt idx="150">
                  <c:v>2.5</c:v>
                </c:pt>
                <c:pt idx="151">
                  <c:v>2.5099999999999998</c:v>
                </c:pt>
                <c:pt idx="152">
                  <c:v>2.52</c:v>
                </c:pt>
                <c:pt idx="153">
                  <c:v>2.5300000000000002</c:v>
                </c:pt>
                <c:pt idx="154">
                  <c:v>2.54</c:v>
                </c:pt>
                <c:pt idx="155">
                  <c:v>2.5499999999999998</c:v>
                </c:pt>
                <c:pt idx="156">
                  <c:v>2.56</c:v>
                </c:pt>
                <c:pt idx="157">
                  <c:v>2.5700000000000003</c:v>
                </c:pt>
                <c:pt idx="158">
                  <c:v>2.58</c:v>
                </c:pt>
                <c:pt idx="159">
                  <c:v>2.59</c:v>
                </c:pt>
                <c:pt idx="160">
                  <c:v>2.6</c:v>
                </c:pt>
                <c:pt idx="161">
                  <c:v>2.6100000000000003</c:v>
                </c:pt>
                <c:pt idx="162">
                  <c:v>2.62</c:v>
                </c:pt>
                <c:pt idx="163">
                  <c:v>2.63</c:v>
                </c:pt>
                <c:pt idx="164">
                  <c:v>2.6399999999999997</c:v>
                </c:pt>
                <c:pt idx="165">
                  <c:v>2.65</c:v>
                </c:pt>
                <c:pt idx="166">
                  <c:v>2.66</c:v>
                </c:pt>
                <c:pt idx="167">
                  <c:v>2.67</c:v>
                </c:pt>
                <c:pt idx="168">
                  <c:v>2.6799999999999997</c:v>
                </c:pt>
                <c:pt idx="169">
                  <c:v>2.69</c:v>
                </c:pt>
                <c:pt idx="170">
                  <c:v>2.7</c:v>
                </c:pt>
                <c:pt idx="171">
                  <c:v>2.71</c:v>
                </c:pt>
                <c:pt idx="172">
                  <c:v>2.7199999999999998</c:v>
                </c:pt>
                <c:pt idx="173">
                  <c:v>2.73</c:v>
                </c:pt>
                <c:pt idx="174">
                  <c:v>2.74</c:v>
                </c:pt>
                <c:pt idx="175">
                  <c:v>2.75</c:v>
                </c:pt>
                <c:pt idx="176">
                  <c:v>2.76</c:v>
                </c:pt>
                <c:pt idx="177">
                  <c:v>2.77</c:v>
                </c:pt>
                <c:pt idx="178">
                  <c:v>2.7800000000000002</c:v>
                </c:pt>
                <c:pt idx="179">
                  <c:v>2.79</c:v>
                </c:pt>
                <c:pt idx="180">
                  <c:v>2.8</c:v>
                </c:pt>
                <c:pt idx="181">
                  <c:v>2.81</c:v>
                </c:pt>
                <c:pt idx="182">
                  <c:v>2.8200000000000003</c:v>
                </c:pt>
                <c:pt idx="183">
                  <c:v>2.83</c:v>
                </c:pt>
                <c:pt idx="184">
                  <c:v>2.84</c:v>
                </c:pt>
                <c:pt idx="185">
                  <c:v>2.85</c:v>
                </c:pt>
                <c:pt idx="186">
                  <c:v>2.8600000000000003</c:v>
                </c:pt>
                <c:pt idx="187">
                  <c:v>2.87</c:v>
                </c:pt>
                <c:pt idx="188">
                  <c:v>2.88</c:v>
                </c:pt>
                <c:pt idx="189">
                  <c:v>2.8899999999999997</c:v>
                </c:pt>
                <c:pt idx="190">
                  <c:v>2.9</c:v>
                </c:pt>
                <c:pt idx="191">
                  <c:v>2.91</c:v>
                </c:pt>
                <c:pt idx="192">
                  <c:v>2.92</c:v>
                </c:pt>
                <c:pt idx="193">
                  <c:v>2.9299999999999997</c:v>
                </c:pt>
                <c:pt idx="194">
                  <c:v>2.94</c:v>
                </c:pt>
                <c:pt idx="195">
                  <c:v>2.95</c:v>
                </c:pt>
                <c:pt idx="196">
                  <c:v>2.96</c:v>
                </c:pt>
                <c:pt idx="197">
                  <c:v>2.9699999999999998</c:v>
                </c:pt>
                <c:pt idx="198">
                  <c:v>2.98</c:v>
                </c:pt>
                <c:pt idx="199">
                  <c:v>2.99</c:v>
                </c:pt>
              </c:numCache>
            </c:numRef>
          </c:xVal>
          <c:yVal>
            <c:numRef>
              <c:f>'3)係数の検算'!$L$25:$L$224</c:f>
              <c:numCache>
                <c:formatCode>0.0000_);[Red]\(0.0000\)</c:formatCode>
                <c:ptCount val="200"/>
                <c:pt idx="0">
                  <c:v>0</c:v>
                </c:pt>
                <c:pt idx="1">
                  <c:v>2.1398527341805133E-2</c:v>
                </c:pt>
                <c:pt idx="2">
                  <c:v>4.2308996228546961E-2</c:v>
                </c:pt>
                <c:pt idx="3">
                  <c:v>6.2881173084463227E-2</c:v>
                </c:pt>
                <c:pt idx="4">
                  <c:v>8.3251811141391865E-2</c:v>
                </c:pt>
                <c:pt idx="5">
                  <c:v>0.10354587815111095</c:v>
                </c:pt>
                <c:pt idx="6">
                  <c:v>0.1238776617671601</c:v>
                </c:pt>
                <c:pt idx="7">
                  <c:v>0.14435176557779561</c:v>
                </c:pt>
                <c:pt idx="8">
                  <c:v>0.16506400730344267</c:v>
                </c:pt>
                <c:pt idx="9">
                  <c:v>0.18610222938034637</c:v>
                </c:pt>
                <c:pt idx="10">
                  <c:v>0.20754703101460709</c:v>
                </c:pt>
                <c:pt idx="11">
                  <c:v>0.22947242978786622</c:v>
                </c:pt>
                <c:pt idx="12">
                  <c:v>0.25194646001071369</c:v>
                </c:pt>
                <c:pt idx="13">
                  <c:v>0.27503171423777018</c:v>
                </c:pt>
                <c:pt idx="14">
                  <c:v>0.29878583366662509</c:v>
                </c:pt>
                <c:pt idx="15">
                  <c:v>0.32326195253028739</c:v>
                </c:pt>
                <c:pt idx="16">
                  <c:v>0.34850910105001648</c:v>
                </c:pt>
                <c:pt idx="17">
                  <c:v>0.37457257103373803</c:v>
                </c:pt>
                <c:pt idx="18">
                  <c:v>0.4014942477776588</c:v>
                </c:pt>
                <c:pt idx="19">
                  <c:v>0.42931291154851137</c:v>
                </c:pt>
                <c:pt idx="20">
                  <c:v>0.45806451158569322</c:v>
                </c:pt>
                <c:pt idx="21">
                  <c:v>0.48778241526139154</c:v>
                </c:pt>
                <c:pt idx="22">
                  <c:v>0.51849763476834931</c:v>
                </c:pt>
                <c:pt idx="23">
                  <c:v>0.55023903346548497</c:v>
                </c:pt>
                <c:pt idx="24">
                  <c:v>0.58303351379776081</c:v>
                </c:pt>
                <c:pt idx="25">
                  <c:v>0.61690618851564938</c:v>
                </c:pt>
                <c:pt idx="26">
                  <c:v>0.65188053674867874</c:v>
                </c:pt>
                <c:pt idx="27">
                  <c:v>0.68797854633458333</c:v>
                </c:pt>
                <c:pt idx="28">
                  <c:v>0.72522084366859019</c:v>
                </c:pt>
                <c:pt idx="29">
                  <c:v>0.76362681221455142</c:v>
                </c:pt>
                <c:pt idx="30">
                  <c:v>0.80321470070940637</c:v>
                </c:pt>
                <c:pt idx="31">
                  <c:v>0.84400172199355816</c:v>
                </c:pt>
                <c:pt idx="32">
                  <c:v>0.88600414331078359</c:v>
                </c:pt>
                <c:pt idx="33">
                  <c:v>0.92923736884141306</c:v>
                </c:pt>
                <c:pt idx="34">
                  <c:v>0.97371601516052697</c:v>
                </c:pt>
                <c:pt idx="35">
                  <c:v>1.0194539802481644</c:v>
                </c:pt>
                <c:pt idx="36">
                  <c:v>1.0664645066201641</c:v>
                </c:pt>
                <c:pt idx="37">
                  <c:v>1.1147602390956173</c:v>
                </c:pt>
                <c:pt idx="38">
                  <c:v>1.1643532776693972</c:v>
                </c:pt>
                <c:pt idx="39">
                  <c:v>1.2152552259154177</c:v>
                </c:pt>
                <c:pt idx="40">
                  <c:v>1.2674772353074086</c:v>
                </c:pt>
                <c:pt idx="41">
                  <c:v>1.3210300458091175</c:v>
                </c:pt>
                <c:pt idx="42">
                  <c:v>1.3759240230540042</c:v>
                </c:pt>
                <c:pt idx="43">
                  <c:v>1.4321691924059419</c:v>
                </c:pt>
                <c:pt idx="44">
                  <c:v>1.4897752701663927</c:v>
                </c:pt>
                <c:pt idx="45">
                  <c:v>1.5487516921699782</c:v>
                </c:pt>
                <c:pt idx="46">
                  <c:v>1.6091076399890629</c:v>
                </c:pt>
                <c:pt idx="47">
                  <c:v>1.6708520649485521</c:v>
                </c:pt>
                <c:pt idx="48">
                  <c:v>1.7339937101345442</c:v>
                </c:pt>
                <c:pt idx="49">
                  <c:v>1.7985411305645165</c:v>
                </c:pt>
                <c:pt idx="50">
                  <c:v>1.8645027116721793</c:v>
                </c:pt>
                <c:pt idx="51">
                  <c:v>1.9318866862469619</c:v>
                </c:pt>
                <c:pt idx="52">
                  <c:v>2.0007011499560803</c:v>
                </c:pt>
                <c:pt idx="53">
                  <c:v>2.0709540755661977</c:v>
                </c:pt>
                <c:pt idx="54">
                  <c:v>2.1426533259717582</c:v>
                </c:pt>
                <c:pt idx="55">
                  <c:v>2.2158066661279809</c:v>
                </c:pt>
                <c:pt idx="56">
                  <c:v>2.2904217739782675</c:v>
                </c:pt>
                <c:pt idx="57">
                  <c:v>2.3665062504582082</c:v>
                </c:pt>
                <c:pt idx="58">
                  <c:v>2.4440676286515179</c:v>
                </c:pt>
                <c:pt idx="59">
                  <c:v>2.5231133821669234</c:v>
                </c:pt>
                <c:pt idx="60">
                  <c:v>2.6036509327993769</c:v>
                </c:pt>
                <c:pt idx="61">
                  <c:v>2.6856876575335566</c:v>
                </c:pt>
                <c:pt idx="62">
                  <c:v>2.7692308949430968</c:v>
                </c:pt>
                <c:pt idx="63">
                  <c:v>2.8542879510342729</c:v>
                </c:pt>
                <c:pt idx="64">
                  <c:v>2.9408661045792495</c:v>
                </c:pt>
                <c:pt idx="65">
                  <c:v>3.0289726119799298</c:v>
                </c:pt>
                <c:pt idx="66">
                  <c:v>3.1186147117004817</c:v>
                </c:pt>
                <c:pt idx="67">
                  <c:v>3.2097996283031867</c:v>
                </c:pt>
                <c:pt idx="68">
                  <c:v>3.3025345761197542</c:v>
                </c:pt>
                <c:pt idx="69">
                  <c:v>3.3968267625874109</c:v>
                </c:pt>
                <c:pt idx="70">
                  <c:v>3.4926833912769091</c:v>
                </c:pt>
                <c:pt idx="71">
                  <c:v>3.5901116646372486</c:v>
                </c:pt>
                <c:pt idx="72">
                  <c:v>3.689118786480083</c:v>
                </c:pt>
                <c:pt idx="73">
                  <c:v>3.7897119642248493</c:v>
                </c:pt>
                <c:pt idx="74">
                  <c:v>3.8918984109239778</c:v>
                </c:pt>
                <c:pt idx="75">
                  <c:v>3.995685347086106</c:v>
                </c:pt>
                <c:pt idx="76">
                  <c:v>4.1010800023136396</c:v>
                </c:pt>
                <c:pt idx="77">
                  <c:v>4.2080896167698825</c:v>
                </c:pt>
                <c:pt idx="78">
                  <c:v>4.316721442489591</c:v>
                </c:pt>
                <c:pt idx="79">
                  <c:v>4.4269827445458549</c:v>
                </c:pt>
                <c:pt idx="80">
                  <c:v>4.5388808020851164</c:v>
                </c:pt>
                <c:pt idx="81">
                  <c:v>4.6524229092411558</c:v>
                </c:pt>
                <c:pt idx="82">
                  <c:v>4.7676163759382222</c:v>
                </c:pt>
                <c:pt idx="83">
                  <c:v>4.8844685285924285</c:v>
                </c:pt>
                <c:pt idx="84">
                  <c:v>5.0029867107199708</c:v>
                </c:pt>
                <c:pt idx="85">
                  <c:v>5.1231782834601294</c:v>
                </c:pt>
                <c:pt idx="86">
                  <c:v>5.245050626020106</c:v>
                </c:pt>
                <c:pt idx="87">
                  <c:v>5.3686111360485729</c:v>
                </c:pt>
                <c:pt idx="88">
                  <c:v>5.4938672299439091</c:v>
                </c:pt>
                <c:pt idx="89">
                  <c:v>5.6208263431029621</c:v>
                </c:pt>
                <c:pt idx="90">
                  <c:v>5.7494959301153781</c:v>
                </c:pt>
                <c:pt idx="91">
                  <c:v>5.8798834649085174</c:v>
                </c:pt>
                <c:pt idx="92">
                  <c:v>6.0119964408471791</c:v>
                </c:pt>
                <c:pt idx="93">
                  <c:v>6.1458423707924386</c:v>
                </c:pt>
                <c:pt idx="94">
                  <c:v>6.2814287871231835</c:v>
                </c:pt>
                <c:pt idx="95">
                  <c:v>6.4187632417239566</c:v>
                </c:pt>
                <c:pt idx="96">
                  <c:v>6.5578533059422037</c:v>
                </c:pt>
                <c:pt idx="97">
                  <c:v>6.6987065705179365</c:v>
                </c:pt>
                <c:pt idx="98">
                  <c:v>6.841330645488477</c:v>
                </c:pt>
                <c:pt idx="99">
                  <c:v>6.9857331600708452</c:v>
                </c:pt>
                <c:pt idx="100">
                  <c:v>7.1319217625239748</c:v>
                </c:pt>
                <c:pt idx="101">
                  <c:v>7.2799041199930112</c:v>
                </c:pt>
                <c:pt idx="102">
                  <c:v>7.4296879183375193</c:v>
                </c:pt>
                <c:pt idx="103">
                  <c:v>7.5812808619454204</c:v>
                </c:pt>
                <c:pt idx="104">
                  <c:v>7.7346906735343648</c:v>
                </c:pt>
                <c:pt idx="105">
                  <c:v>7.8899250939419447</c:v>
                </c:pt>
                <c:pt idx="106">
                  <c:v>8.04699188190623</c:v>
                </c:pt>
                <c:pt idx="107">
                  <c:v>8.2058988138378055</c:v>
                </c:pt>
                <c:pt idx="108">
                  <c:v>8.3666536835845484</c:v>
                </c:pt>
                <c:pt idx="109">
                  <c:v>8.5292643021902226</c:v>
                </c:pt>
                <c:pt idx="110">
                  <c:v>8.6937384976477912</c:v>
                </c:pt>
                <c:pt idx="111">
                  <c:v>8.8600841146483766</c:v>
                </c:pt>
                <c:pt idx="112">
                  <c:v>9.0283090143267515</c:v>
                </c:pt>
                <c:pt idx="113">
                  <c:v>9.1984210740040435</c:v>
                </c:pt>
                <c:pt idx="114">
                  <c:v>9.3704281869283399</c:v>
                </c:pt>
                <c:pt idx="115">
                  <c:v>9.544338262013822</c:v>
                </c:pt>
                <c:pt idx="116">
                  <c:v>9.7201592235789889</c:v>
                </c:pt>
                <c:pt idx="117">
                  <c:v>9.8978990110845597</c:v>
                </c:pt>
                <c:pt idx="118">
                  <c:v>10.077565578871411</c:v>
                </c:pt>
                <c:pt idx="119">
                  <c:v>10.259166895899051</c:v>
                </c:pt>
                <c:pt idx="120">
                  <c:v>10.442710945484944</c:v>
                </c:pt>
                <c:pt idx="121">
                  <c:v>10.628205725045142</c:v>
                </c:pt>
                <c:pt idx="122">
                  <c:v>10.815659245836441</c:v>
                </c:pt>
                <c:pt idx="123">
                  <c:v>11.005079532700394</c:v>
                </c:pt>
                <c:pt idx="124">
                  <c:v>11.196474623809339</c:v>
                </c:pt>
                <c:pt idx="125">
                  <c:v>11.389852570414853</c:v>
                </c:pt>
                <c:pt idx="126">
                  <c:v>11.585221436598651</c:v>
                </c:pt>
                <c:pt idx="127">
                  <c:v>11.782589299026197</c:v>
                </c:pt>
                <c:pt idx="128">
                  <c:v>11.981964246703143</c:v>
                </c:pt>
                <c:pt idx="129">
                  <c:v>12.183354380734752</c:v>
                </c:pt>
                <c:pt idx="130">
                  <c:v>12.3867678140885</c:v>
                </c:pt>
                <c:pt idx="131">
                  <c:v>12.592212671359809</c:v>
                </c:pt>
                <c:pt idx="132">
                  <c:v>12.799697088541059</c:v>
                </c:pt>
                <c:pt idx="133">
                  <c:v>13.009229212794038</c:v>
                </c:pt>
                <c:pt idx="134">
                  <c:v>13.220817202225826</c:v>
                </c:pt>
                <c:pt idx="135">
                  <c:v>13.434469225668115</c:v>
                </c:pt>
                <c:pt idx="136">
                  <c:v>13.65019346246004</c:v>
                </c:pt>
                <c:pt idx="137">
                  <c:v>13.867998102234649</c:v>
                </c:pt>
                <c:pt idx="138">
                  <c:v>14.087891344708906</c:v>
                </c:pt>
                <c:pt idx="139">
                  <c:v>14.309881399477222</c:v>
                </c:pt>
                <c:pt idx="140">
                  <c:v>14.533976485808719</c:v>
                </c:pt>
                <c:pt idx="141">
                  <c:v>14.760184832447937</c:v>
                </c:pt>
                <c:pt idx="142">
                  <c:v>14.988514677419252</c:v>
                </c:pt>
                <c:pt idx="143">
                  <c:v>15.218974267834835</c:v>
                </c:pt>
                <c:pt idx="144">
                  <c:v>15.451571859706155</c:v>
                </c:pt>
                <c:pt idx="145">
                  <c:v>15.686315717759024</c:v>
                </c:pt>
                <c:pt idx="146">
                  <c:v>15.923214115252177</c:v>
                </c:pt>
                <c:pt idx="147">
                  <c:v>16.162275333799375</c:v>
                </c:pt>
                <c:pt idx="148">
                  <c:v>16.403507663194887</c:v>
                </c:pt>
                <c:pt idx="149">
                  <c:v>16.646919401242407</c:v>
                </c:pt>
                <c:pt idx="150">
                  <c:v>16.892518853587447</c:v>
                </c:pt>
                <c:pt idx="151">
                  <c:v>17.140314333552972</c:v>
                </c:pt>
                <c:pt idx="152">
                  <c:v>17.390314161978388</c:v>
                </c:pt>
                <c:pt idx="153">
                  <c:v>17.642526667061755</c:v>
                </c:pt>
                <c:pt idx="154">
                  <c:v>17.89696018420528</c:v>
                </c:pt>
                <c:pt idx="155">
                  <c:v>18.153623055863925</c:v>
                </c:pt>
                <c:pt idx="156">
                  <c:v>18.412523631397161</c:v>
                </c:pt>
                <c:pt idx="157">
                  <c:v>18.673670266923786</c:v>
                </c:pt>
                <c:pt idx="158">
                  <c:v>18.93707132517978</c:v>
                </c:pt>
                <c:pt idx="159">
                  <c:v>19.202735175379161</c:v>
                </c:pt>
                <c:pt idx="160">
                  <c:v>19.470670193077737</c:v>
                </c:pt>
                <c:pt idx="161">
                  <c:v>19.740884760039712</c:v>
                </c:pt>
                <c:pt idx="162">
                  <c:v>20.013387264107187</c:v>
                </c:pt>
                <c:pt idx="163">
                  <c:v>20.28818609907243</c:v>
                </c:pt>
                <c:pt idx="164">
                  <c:v>20.565289664552814</c:v>
                </c:pt>
                <c:pt idx="165">
                  <c:v>20.844706365868532</c:v>
                </c:pt>
                <c:pt idx="166">
                  <c:v>21.12644461392274</c:v>
                </c:pt>
                <c:pt idx="167">
                  <c:v>21.410512825084616</c:v>
                </c:pt>
                <c:pt idx="168">
                  <c:v>21.696919421074593</c:v>
                </c:pt>
                <c:pt idx="169">
                  <c:v>21.985672828852358</c:v>
                </c:pt>
                <c:pt idx="170">
                  <c:v>22.276781480507022</c:v>
                </c:pt>
                <c:pt idx="171">
                  <c:v>22.570253813149908</c:v>
                </c:pt>
                <c:pt idx="172">
                  <c:v>22.866098268809527</c:v>
                </c:pt>
                <c:pt idx="173">
                  <c:v>23.164323294328941</c:v>
                </c:pt>
                <c:pt idx="174">
                  <c:v>23.46493734126523</c:v>
                </c:pt>
                <c:pt idx="175">
                  <c:v>23.767948865791276</c:v>
                </c:pt>
                <c:pt idx="176">
                  <c:v>24.073366328599676</c:v>
                </c:pt>
                <c:pt idx="177">
                  <c:v>24.381198194808764</c:v>
                </c:pt>
                <c:pt idx="178">
                  <c:v>24.691452933870558</c:v>
                </c:pt>
                <c:pt idx="179">
                  <c:v>25.004139019480952</c:v>
                </c:pt>
                <c:pt idx="180">
                  <c:v>25.319264929491712</c:v>
                </c:pt>
                <c:pt idx="181">
                  <c:v>25.636839145824492</c:v>
                </c:pt>
                <c:pt idx="182">
                  <c:v>25.956870154386632</c:v>
                </c:pt>
                <c:pt idx="183">
                  <c:v>26.279366444988931</c:v>
                </c:pt>
                <c:pt idx="184">
                  <c:v>26.604336511265188</c:v>
                </c:pt>
                <c:pt idx="185">
                  <c:v>26.931788850593438</c:v>
                </c:pt>
                <c:pt idx="186">
                  <c:v>27.261731964019042</c:v>
                </c:pt>
                <c:pt idx="187">
                  <c:v>27.594174356179309</c:v>
                </c:pt>
                <c:pt idx="188">
                  <c:v>27.929124535230034</c:v>
                </c:pt>
                <c:pt idx="189">
                  <c:v>28.266591012773294</c:v>
                </c:pt>
                <c:pt idx="190">
                  <c:v>28.606582303787185</c:v>
                </c:pt>
                <c:pt idx="191">
                  <c:v>28.949106926556802</c:v>
                </c:pt>
                <c:pt idx="192">
                  <c:v>29.29417340260694</c:v>
                </c:pt>
                <c:pt idx="193">
                  <c:v>29.641790256636284</c:v>
                </c:pt>
                <c:pt idx="194">
                  <c:v>29.991966016452832</c:v>
                </c:pt>
                <c:pt idx="195">
                  <c:v>30.344709212910885</c:v>
                </c:pt>
                <c:pt idx="196">
                  <c:v>30.700028379849456</c:v>
                </c:pt>
                <c:pt idx="197">
                  <c:v>31.057932054031962</c:v>
                </c:pt>
                <c:pt idx="198">
                  <c:v>31.418428775087218</c:v>
                </c:pt>
                <c:pt idx="199">
                  <c:v>31.781527085451735</c:v>
                </c:pt>
              </c:numCache>
            </c:numRef>
          </c:yVal>
          <c:smooth val="1"/>
        </c:ser>
        <c:ser>
          <c:idx val="3"/>
          <c:order val="1"/>
          <c:tx>
            <c:v>拘束側（計算値）</c:v>
          </c:tx>
          <c:spPr>
            <a:ln w="31750">
              <a:solidFill>
                <a:schemeClr val="tx2">
                  <a:lumMod val="40000"/>
                  <a:lumOff val="60000"/>
                </a:schemeClr>
              </a:solidFill>
              <a:prstDash val="sysDash"/>
            </a:ln>
          </c:spPr>
          <c:marker>
            <c:symbol val="none"/>
          </c:marker>
          <c:xVal>
            <c:numRef>
              <c:f>'3)係数の検算'!$B$25:$B$224</c:f>
              <c:numCache>
                <c:formatCode>0.000_);[Red]\(0.000\)</c:formatCode>
                <c:ptCount val="200"/>
                <c:pt idx="0">
                  <c:v>1</c:v>
                </c:pt>
                <c:pt idx="1">
                  <c:v>1.01</c:v>
                </c:pt>
                <c:pt idx="2">
                  <c:v>1.02</c:v>
                </c:pt>
                <c:pt idx="3">
                  <c:v>1.03</c:v>
                </c:pt>
                <c:pt idx="4">
                  <c:v>1.04</c:v>
                </c:pt>
                <c:pt idx="5">
                  <c:v>1.05</c:v>
                </c:pt>
                <c:pt idx="6">
                  <c:v>1.06</c:v>
                </c:pt>
                <c:pt idx="7">
                  <c:v>1.07</c:v>
                </c:pt>
                <c:pt idx="8">
                  <c:v>1.08</c:v>
                </c:pt>
                <c:pt idx="9">
                  <c:v>1.0900000000000001</c:v>
                </c:pt>
                <c:pt idx="10">
                  <c:v>1.1000000000000001</c:v>
                </c:pt>
                <c:pt idx="11">
                  <c:v>1.1100000000000001</c:v>
                </c:pt>
                <c:pt idx="12">
                  <c:v>1.1200000000000001</c:v>
                </c:pt>
                <c:pt idx="13">
                  <c:v>1.1299999999999999</c:v>
                </c:pt>
                <c:pt idx="14">
                  <c:v>1.1400000000000001</c:v>
                </c:pt>
                <c:pt idx="15">
                  <c:v>1.1499999999999999</c:v>
                </c:pt>
                <c:pt idx="16">
                  <c:v>1.1599999999999999</c:v>
                </c:pt>
                <c:pt idx="17">
                  <c:v>1.17</c:v>
                </c:pt>
                <c:pt idx="18">
                  <c:v>1.18</c:v>
                </c:pt>
                <c:pt idx="19">
                  <c:v>1.19</c:v>
                </c:pt>
                <c:pt idx="20">
                  <c:v>1.2</c:v>
                </c:pt>
                <c:pt idx="21">
                  <c:v>1.21</c:v>
                </c:pt>
                <c:pt idx="22">
                  <c:v>1.22</c:v>
                </c:pt>
                <c:pt idx="23">
                  <c:v>1.23</c:v>
                </c:pt>
                <c:pt idx="24">
                  <c:v>1.24</c:v>
                </c:pt>
                <c:pt idx="25">
                  <c:v>1.25</c:v>
                </c:pt>
                <c:pt idx="26">
                  <c:v>1.26</c:v>
                </c:pt>
                <c:pt idx="27">
                  <c:v>1.27</c:v>
                </c:pt>
                <c:pt idx="28">
                  <c:v>1.28</c:v>
                </c:pt>
                <c:pt idx="29">
                  <c:v>1.29</c:v>
                </c:pt>
                <c:pt idx="30">
                  <c:v>1.3</c:v>
                </c:pt>
                <c:pt idx="31">
                  <c:v>1.31</c:v>
                </c:pt>
                <c:pt idx="32">
                  <c:v>1.32</c:v>
                </c:pt>
                <c:pt idx="33">
                  <c:v>1.33</c:v>
                </c:pt>
                <c:pt idx="34">
                  <c:v>1.34</c:v>
                </c:pt>
                <c:pt idx="35">
                  <c:v>1.35</c:v>
                </c:pt>
                <c:pt idx="36">
                  <c:v>1.3599999999999999</c:v>
                </c:pt>
                <c:pt idx="37">
                  <c:v>1.37</c:v>
                </c:pt>
                <c:pt idx="38">
                  <c:v>1.38</c:v>
                </c:pt>
                <c:pt idx="39">
                  <c:v>1.3900000000000001</c:v>
                </c:pt>
                <c:pt idx="40">
                  <c:v>1.4</c:v>
                </c:pt>
                <c:pt idx="41">
                  <c:v>1.41</c:v>
                </c:pt>
                <c:pt idx="42">
                  <c:v>1.42</c:v>
                </c:pt>
                <c:pt idx="43">
                  <c:v>1.43</c:v>
                </c:pt>
                <c:pt idx="44">
                  <c:v>1.44</c:v>
                </c:pt>
                <c:pt idx="45">
                  <c:v>1.45</c:v>
                </c:pt>
                <c:pt idx="46">
                  <c:v>1.46</c:v>
                </c:pt>
                <c:pt idx="47">
                  <c:v>1.47</c:v>
                </c:pt>
                <c:pt idx="48">
                  <c:v>1.48</c:v>
                </c:pt>
                <c:pt idx="49">
                  <c:v>1.49</c:v>
                </c:pt>
                <c:pt idx="50">
                  <c:v>1.5</c:v>
                </c:pt>
                <c:pt idx="51">
                  <c:v>1.51</c:v>
                </c:pt>
                <c:pt idx="52">
                  <c:v>1.52</c:v>
                </c:pt>
                <c:pt idx="53">
                  <c:v>1.53</c:v>
                </c:pt>
                <c:pt idx="54">
                  <c:v>1.54</c:v>
                </c:pt>
                <c:pt idx="55">
                  <c:v>1.55</c:v>
                </c:pt>
                <c:pt idx="56">
                  <c:v>1.56</c:v>
                </c:pt>
                <c:pt idx="57">
                  <c:v>1.5699999999999998</c:v>
                </c:pt>
                <c:pt idx="58">
                  <c:v>1.58</c:v>
                </c:pt>
                <c:pt idx="59">
                  <c:v>1.5899999999999999</c:v>
                </c:pt>
                <c:pt idx="60">
                  <c:v>1.6</c:v>
                </c:pt>
                <c:pt idx="61">
                  <c:v>1.6099999999999999</c:v>
                </c:pt>
                <c:pt idx="62">
                  <c:v>1.62</c:v>
                </c:pt>
                <c:pt idx="63">
                  <c:v>1.63</c:v>
                </c:pt>
                <c:pt idx="64">
                  <c:v>1.6400000000000001</c:v>
                </c:pt>
                <c:pt idx="65">
                  <c:v>1.65</c:v>
                </c:pt>
                <c:pt idx="66">
                  <c:v>1.6600000000000001</c:v>
                </c:pt>
                <c:pt idx="67">
                  <c:v>1.67</c:v>
                </c:pt>
                <c:pt idx="68">
                  <c:v>1.6800000000000002</c:v>
                </c:pt>
                <c:pt idx="69">
                  <c:v>1.69</c:v>
                </c:pt>
                <c:pt idx="70">
                  <c:v>1.7</c:v>
                </c:pt>
                <c:pt idx="71">
                  <c:v>1.71</c:v>
                </c:pt>
                <c:pt idx="72">
                  <c:v>1.72</c:v>
                </c:pt>
                <c:pt idx="73">
                  <c:v>1.73</c:v>
                </c:pt>
                <c:pt idx="74">
                  <c:v>1.74</c:v>
                </c:pt>
                <c:pt idx="75">
                  <c:v>1.75</c:v>
                </c:pt>
                <c:pt idx="76">
                  <c:v>1.76</c:v>
                </c:pt>
                <c:pt idx="77">
                  <c:v>1.77</c:v>
                </c:pt>
                <c:pt idx="78">
                  <c:v>1.78</c:v>
                </c:pt>
                <c:pt idx="79">
                  <c:v>1.79</c:v>
                </c:pt>
                <c:pt idx="80">
                  <c:v>1.8</c:v>
                </c:pt>
                <c:pt idx="81">
                  <c:v>1.81</c:v>
                </c:pt>
                <c:pt idx="82">
                  <c:v>1.8199999999999998</c:v>
                </c:pt>
                <c:pt idx="83">
                  <c:v>1.83</c:v>
                </c:pt>
                <c:pt idx="84">
                  <c:v>1.8399999999999999</c:v>
                </c:pt>
                <c:pt idx="85">
                  <c:v>1.85</c:v>
                </c:pt>
                <c:pt idx="86">
                  <c:v>1.8599999999999999</c:v>
                </c:pt>
                <c:pt idx="87">
                  <c:v>1.87</c:v>
                </c:pt>
                <c:pt idx="88">
                  <c:v>1.88</c:v>
                </c:pt>
                <c:pt idx="89">
                  <c:v>1.8900000000000001</c:v>
                </c:pt>
                <c:pt idx="90">
                  <c:v>1.9</c:v>
                </c:pt>
                <c:pt idx="91">
                  <c:v>1.9100000000000001</c:v>
                </c:pt>
                <c:pt idx="92">
                  <c:v>1.92</c:v>
                </c:pt>
                <c:pt idx="93">
                  <c:v>1.9300000000000002</c:v>
                </c:pt>
                <c:pt idx="94">
                  <c:v>1.94</c:v>
                </c:pt>
                <c:pt idx="95">
                  <c:v>1.95</c:v>
                </c:pt>
                <c:pt idx="96">
                  <c:v>1.96</c:v>
                </c:pt>
                <c:pt idx="97">
                  <c:v>1.97</c:v>
                </c:pt>
                <c:pt idx="98">
                  <c:v>1.98</c:v>
                </c:pt>
                <c:pt idx="99">
                  <c:v>1.99</c:v>
                </c:pt>
                <c:pt idx="100">
                  <c:v>2</c:v>
                </c:pt>
                <c:pt idx="101">
                  <c:v>2.0099999999999998</c:v>
                </c:pt>
                <c:pt idx="102">
                  <c:v>2.02</c:v>
                </c:pt>
                <c:pt idx="103">
                  <c:v>2.0300000000000002</c:v>
                </c:pt>
                <c:pt idx="104">
                  <c:v>2.04</c:v>
                </c:pt>
                <c:pt idx="105">
                  <c:v>2.0499999999999998</c:v>
                </c:pt>
                <c:pt idx="106">
                  <c:v>2.06</c:v>
                </c:pt>
                <c:pt idx="107">
                  <c:v>2.0700000000000003</c:v>
                </c:pt>
                <c:pt idx="108">
                  <c:v>2.08</c:v>
                </c:pt>
                <c:pt idx="109">
                  <c:v>2.09</c:v>
                </c:pt>
                <c:pt idx="110">
                  <c:v>2.1</c:v>
                </c:pt>
                <c:pt idx="111">
                  <c:v>2.1100000000000003</c:v>
                </c:pt>
                <c:pt idx="112">
                  <c:v>2.12</c:v>
                </c:pt>
                <c:pt idx="113">
                  <c:v>2.13</c:v>
                </c:pt>
                <c:pt idx="114">
                  <c:v>2.1399999999999997</c:v>
                </c:pt>
                <c:pt idx="115">
                  <c:v>2.15</c:v>
                </c:pt>
                <c:pt idx="116">
                  <c:v>2.16</c:v>
                </c:pt>
                <c:pt idx="117">
                  <c:v>2.17</c:v>
                </c:pt>
                <c:pt idx="118">
                  <c:v>2.1799999999999997</c:v>
                </c:pt>
                <c:pt idx="119">
                  <c:v>2.19</c:v>
                </c:pt>
                <c:pt idx="120">
                  <c:v>2.2000000000000002</c:v>
                </c:pt>
                <c:pt idx="121">
                  <c:v>2.21</c:v>
                </c:pt>
                <c:pt idx="122">
                  <c:v>2.2199999999999998</c:v>
                </c:pt>
                <c:pt idx="123">
                  <c:v>2.23</c:v>
                </c:pt>
                <c:pt idx="124">
                  <c:v>2.2400000000000002</c:v>
                </c:pt>
                <c:pt idx="125">
                  <c:v>2.25</c:v>
                </c:pt>
                <c:pt idx="126">
                  <c:v>2.2599999999999998</c:v>
                </c:pt>
                <c:pt idx="127">
                  <c:v>2.27</c:v>
                </c:pt>
                <c:pt idx="128">
                  <c:v>2.2800000000000002</c:v>
                </c:pt>
                <c:pt idx="129">
                  <c:v>2.29</c:v>
                </c:pt>
                <c:pt idx="130">
                  <c:v>2.2999999999999998</c:v>
                </c:pt>
                <c:pt idx="131">
                  <c:v>2.31</c:v>
                </c:pt>
                <c:pt idx="132">
                  <c:v>2.3200000000000003</c:v>
                </c:pt>
                <c:pt idx="133">
                  <c:v>2.33</c:v>
                </c:pt>
                <c:pt idx="134">
                  <c:v>2.34</c:v>
                </c:pt>
                <c:pt idx="135">
                  <c:v>2.35</c:v>
                </c:pt>
                <c:pt idx="136">
                  <c:v>2.3600000000000003</c:v>
                </c:pt>
                <c:pt idx="137">
                  <c:v>2.37</c:v>
                </c:pt>
                <c:pt idx="138">
                  <c:v>2.38</c:v>
                </c:pt>
                <c:pt idx="139">
                  <c:v>2.3899999999999997</c:v>
                </c:pt>
                <c:pt idx="140">
                  <c:v>2.4</c:v>
                </c:pt>
                <c:pt idx="141">
                  <c:v>2.41</c:v>
                </c:pt>
                <c:pt idx="142">
                  <c:v>2.42</c:v>
                </c:pt>
                <c:pt idx="143">
                  <c:v>2.4299999999999997</c:v>
                </c:pt>
                <c:pt idx="144">
                  <c:v>2.44</c:v>
                </c:pt>
                <c:pt idx="145">
                  <c:v>2.4500000000000002</c:v>
                </c:pt>
                <c:pt idx="146">
                  <c:v>2.46</c:v>
                </c:pt>
                <c:pt idx="147">
                  <c:v>2.4699999999999998</c:v>
                </c:pt>
                <c:pt idx="148">
                  <c:v>2.48</c:v>
                </c:pt>
                <c:pt idx="149">
                  <c:v>2.4900000000000002</c:v>
                </c:pt>
                <c:pt idx="150">
                  <c:v>2.5</c:v>
                </c:pt>
                <c:pt idx="151">
                  <c:v>2.5099999999999998</c:v>
                </c:pt>
                <c:pt idx="152">
                  <c:v>2.52</c:v>
                </c:pt>
                <c:pt idx="153">
                  <c:v>2.5300000000000002</c:v>
                </c:pt>
                <c:pt idx="154">
                  <c:v>2.54</c:v>
                </c:pt>
                <c:pt idx="155">
                  <c:v>2.5499999999999998</c:v>
                </c:pt>
                <c:pt idx="156">
                  <c:v>2.56</c:v>
                </c:pt>
                <c:pt idx="157">
                  <c:v>2.5700000000000003</c:v>
                </c:pt>
                <c:pt idx="158">
                  <c:v>2.58</c:v>
                </c:pt>
                <c:pt idx="159">
                  <c:v>2.59</c:v>
                </c:pt>
                <c:pt idx="160">
                  <c:v>2.6</c:v>
                </c:pt>
                <c:pt idx="161">
                  <c:v>2.6100000000000003</c:v>
                </c:pt>
                <c:pt idx="162">
                  <c:v>2.62</c:v>
                </c:pt>
                <c:pt idx="163">
                  <c:v>2.63</c:v>
                </c:pt>
                <c:pt idx="164">
                  <c:v>2.6399999999999997</c:v>
                </c:pt>
                <c:pt idx="165">
                  <c:v>2.65</c:v>
                </c:pt>
                <c:pt idx="166">
                  <c:v>2.66</c:v>
                </c:pt>
                <c:pt idx="167">
                  <c:v>2.67</c:v>
                </c:pt>
                <c:pt idx="168">
                  <c:v>2.6799999999999997</c:v>
                </c:pt>
                <c:pt idx="169">
                  <c:v>2.69</c:v>
                </c:pt>
                <c:pt idx="170">
                  <c:v>2.7</c:v>
                </c:pt>
                <c:pt idx="171">
                  <c:v>2.71</c:v>
                </c:pt>
                <c:pt idx="172">
                  <c:v>2.7199999999999998</c:v>
                </c:pt>
                <c:pt idx="173">
                  <c:v>2.73</c:v>
                </c:pt>
                <c:pt idx="174">
                  <c:v>2.74</c:v>
                </c:pt>
                <c:pt idx="175">
                  <c:v>2.75</c:v>
                </c:pt>
                <c:pt idx="176">
                  <c:v>2.76</c:v>
                </c:pt>
                <c:pt idx="177">
                  <c:v>2.77</c:v>
                </c:pt>
                <c:pt idx="178">
                  <c:v>2.7800000000000002</c:v>
                </c:pt>
                <c:pt idx="179">
                  <c:v>2.79</c:v>
                </c:pt>
                <c:pt idx="180">
                  <c:v>2.8</c:v>
                </c:pt>
                <c:pt idx="181">
                  <c:v>2.81</c:v>
                </c:pt>
                <c:pt idx="182">
                  <c:v>2.8200000000000003</c:v>
                </c:pt>
                <c:pt idx="183">
                  <c:v>2.83</c:v>
                </c:pt>
                <c:pt idx="184">
                  <c:v>2.84</c:v>
                </c:pt>
                <c:pt idx="185">
                  <c:v>2.85</c:v>
                </c:pt>
                <c:pt idx="186">
                  <c:v>2.8600000000000003</c:v>
                </c:pt>
                <c:pt idx="187">
                  <c:v>2.87</c:v>
                </c:pt>
                <c:pt idx="188">
                  <c:v>2.88</c:v>
                </c:pt>
                <c:pt idx="189">
                  <c:v>2.8899999999999997</c:v>
                </c:pt>
                <c:pt idx="190">
                  <c:v>2.9</c:v>
                </c:pt>
                <c:pt idx="191">
                  <c:v>2.91</c:v>
                </c:pt>
                <c:pt idx="192">
                  <c:v>2.92</c:v>
                </c:pt>
                <c:pt idx="193">
                  <c:v>2.9299999999999997</c:v>
                </c:pt>
                <c:pt idx="194">
                  <c:v>2.94</c:v>
                </c:pt>
                <c:pt idx="195">
                  <c:v>2.95</c:v>
                </c:pt>
                <c:pt idx="196">
                  <c:v>2.96</c:v>
                </c:pt>
                <c:pt idx="197">
                  <c:v>2.9699999999999998</c:v>
                </c:pt>
                <c:pt idx="198">
                  <c:v>2.98</c:v>
                </c:pt>
                <c:pt idx="199">
                  <c:v>2.99</c:v>
                </c:pt>
              </c:numCache>
            </c:numRef>
          </c:xVal>
          <c:yVal>
            <c:numRef>
              <c:f>'3)係数の検算'!$M$25:$M$224</c:f>
              <c:numCache>
                <c:formatCode>0.0000_);[Red]\(0.0000\)</c:formatCode>
                <c:ptCount val="200"/>
                <c:pt idx="0">
                  <c:v>0</c:v>
                </c:pt>
                <c:pt idx="1">
                  <c:v>1.0719239115939635E-2</c:v>
                </c:pt>
                <c:pt idx="2">
                  <c:v>2.1234239822390422E-2</c:v>
                </c:pt>
                <c:pt idx="3">
                  <c:v>3.1623561348229488E-2</c:v>
                </c:pt>
                <c:pt idx="4">
                  <c:v>4.1964041497612931E-2</c:v>
                </c:pt>
                <c:pt idx="5">
                  <c:v>5.2330914328697131E-2</c:v>
                </c:pt>
                <c:pt idx="6">
                  <c:v>6.2797920098079316E-2</c:v>
                </c:pt>
                <c:pt idx="7">
                  <c:v>7.3437408046490724E-2</c:v>
                </c:pt>
                <c:pt idx="8">
                  <c:v>8.4320432553544336E-2</c:v>
                </c:pt>
                <c:pt idx="9">
                  <c:v>9.551684314595596E-2</c:v>
                </c:pt>
                <c:pt idx="10">
                  <c:v>0.10709536880420879</c:v>
                </c:pt>
                <c:pt idx="11">
                  <c:v>0.11912369697671675</c:v>
                </c:pt>
                <c:pt idx="12">
                  <c:v>0.13166854767781699</c:v>
                </c:pt>
                <c:pt idx="13">
                  <c:v>0.14479574301608653</c:v>
                </c:pt>
                <c:pt idx="14">
                  <c:v>0.15857027247224545</c:v>
                </c:pt>
                <c:pt idx="15">
                  <c:v>0.17305635422102017</c:v>
                </c:pt>
                <c:pt idx="16">
                  <c:v>0.18831749276862772</c:v>
                </c:pt>
                <c:pt idx="17">
                  <c:v>0.20441653315669911</c:v>
                </c:pt>
                <c:pt idx="18">
                  <c:v>0.22141571196444687</c:v>
                </c:pt>
                <c:pt idx="19">
                  <c:v>0.23937670532339755</c:v>
                </c:pt>
                <c:pt idx="20">
                  <c:v>0.25836067414301911</c:v>
                </c:pt>
                <c:pt idx="21">
                  <c:v>0.27842830673088081</c:v>
                </c:pt>
                <c:pt idx="22">
                  <c:v>0.29963985897748169</c:v>
                </c:pt>
                <c:pt idx="23">
                  <c:v>0.32205519226350399</c:v>
                </c:pt>
                <c:pt idx="24">
                  <c:v>0.34573380923582586</c:v>
                </c:pt>
                <c:pt idx="25">
                  <c:v>0.37073488758814743</c:v>
                </c:pt>
                <c:pt idx="26">
                  <c:v>0.3971173119724139</c:v>
                </c:pt>
                <c:pt idx="27">
                  <c:v>0.42493970415831228</c:v>
                </c:pt>
                <c:pt idx="28">
                  <c:v>0.45426045154990574</c:v>
                </c:pt>
                <c:pt idx="29">
                  <c:v>0.48513773416089323</c:v>
                </c:pt>
                <c:pt idx="30">
                  <c:v>0.51762955014297474</c:v>
                </c:pt>
                <c:pt idx="31">
                  <c:v>0.55179373995535219</c:v>
                </c:pt>
                <c:pt idx="32">
                  <c:v>0.58768800925739484</c:v>
                </c:pt>
                <c:pt idx="33">
                  <c:v>0.6253699506009891</c:v>
                </c:pt>
                <c:pt idx="34">
                  <c:v>0.66489706399396131</c:v>
                </c:pt>
                <c:pt idx="35">
                  <c:v>0.7063267764012211</c:v>
                </c:pt>
                <c:pt idx="36">
                  <c:v>0.74971646024588579</c:v>
                </c:pt>
                <c:pt idx="37">
                  <c:v>0.79512345096856507</c:v>
                </c:pt>
                <c:pt idx="38">
                  <c:v>0.84260506369919119</c:v>
                </c:pt>
                <c:pt idx="39">
                  <c:v>0.8922186090923232</c:v>
                </c:pt>
                <c:pt idx="40">
                  <c:v>0.94402140837350379</c:v>
                </c:pt>
                <c:pt idx="41">
                  <c:v>0.99807080764132283</c:v>
                </c:pt>
                <c:pt idx="42">
                  <c:v>1.0544241914669321</c:v>
                </c:pt>
                <c:pt idx="43">
                  <c:v>1.1131389958301918</c:v>
                </c:pt>
                <c:pt idx="44">
                  <c:v>1.1742727204291847</c:v>
                </c:pt>
                <c:pt idx="45">
                  <c:v>1.2378829403975238</c:v>
                </c:pt>
                <c:pt idx="46">
                  <c:v>1.3040273174618167</c:v>
                </c:pt>
                <c:pt idx="47">
                  <c:v>1.3727636105696392</c:v>
                </c:pt>
                <c:pt idx="48">
                  <c:v>1.4441496860165344</c:v>
                </c:pt>
                <c:pt idx="49">
                  <c:v>1.5182435270988628</c:v>
                </c:pt>
                <c:pt idx="50">
                  <c:v>1.5951032433176904</c:v>
                </c:pt>
                <c:pt idx="51">
                  <c:v>1.6747870791574249</c:v>
                </c:pt>
                <c:pt idx="52">
                  <c:v>1.7573534224615208</c:v>
                </c:pt>
                <c:pt idx="53">
                  <c:v>1.842860812426226</c:v>
                </c:pt>
                <c:pt idx="54">
                  <c:v>1.931367947232177</c:v>
                </c:pt>
                <c:pt idx="55">
                  <c:v>2.0229336913324487</c:v>
                </c:pt>
                <c:pt idx="56">
                  <c:v>2.1176170824146352</c:v>
                </c:pt>
                <c:pt idx="57">
                  <c:v>2.2154773380535162</c:v>
                </c:pt>
                <c:pt idx="58">
                  <c:v>2.3165738620699194</c:v>
                </c:pt>
                <c:pt idx="59">
                  <c:v>2.4209662506105021</c:v>
                </c:pt>
                <c:pt idx="60">
                  <c:v>2.5287142979624289</c:v>
                </c:pt>
                <c:pt idx="61">
                  <c:v>2.639878002115942</c:v>
                </c:pt>
                <c:pt idx="62">
                  <c:v>2.7545175700874251</c:v>
                </c:pt>
                <c:pt idx="63">
                  <c:v>2.8726934230144576</c:v>
                </c:pt>
                <c:pt idx="64">
                  <c:v>2.9944662010341854</c:v>
                </c:pt>
                <c:pt idx="65">
                  <c:v>3.1198967679552441</c:v>
                </c:pt>
                <c:pt idx="66">
                  <c:v>3.2490462157333693</c:v>
                </c:pt>
                <c:pt idx="67">
                  <c:v>3.3819758687598918</c:v>
                </c:pt>
                <c:pt idx="68">
                  <c:v>3.5187472879721438</c:v>
                </c:pt>
                <c:pt idx="69">
                  <c:v>3.6594222747940597</c:v>
                </c:pt>
                <c:pt idx="70">
                  <c:v>3.8040628749150596</c:v>
                </c:pt>
                <c:pt idx="71">
                  <c:v>3.9527313819146328</c:v>
                </c:pt>
                <c:pt idx="72">
                  <c:v>4.1054903407398839</c:v>
                </c:pt>
                <c:pt idx="73">
                  <c:v>4.262402551042765</c:v>
                </c:pt>
                <c:pt idx="74">
                  <c:v>4.4235310703834232</c:v>
                </c:pt>
                <c:pt idx="75">
                  <c:v>4.588939217305823</c:v>
                </c:pt>
                <c:pt idx="76">
                  <c:v>4.7586905742913297</c:v>
                </c:pt>
                <c:pt idx="77">
                  <c:v>4.9328489905958905</c:v>
                </c:pt>
                <c:pt idx="78">
                  <c:v>5.1114785849758819</c:v>
                </c:pt>
                <c:pt idx="79">
                  <c:v>5.2946437483077204</c:v>
                </c:pt>
                <c:pt idx="80">
                  <c:v>5.4824091461058444</c:v>
                </c:pt>
                <c:pt idx="81">
                  <c:v>5.6748397209435977</c:v>
                </c:pt>
                <c:pt idx="82">
                  <c:v>5.8720006947812671</c:v>
                </c:pt>
                <c:pt idx="83">
                  <c:v>6.0739575712053204</c:v>
                </c:pt>
                <c:pt idx="84">
                  <c:v>6.2807761375826194</c:v>
                </c:pt>
                <c:pt idx="85">
                  <c:v>6.4925224671334831</c:v>
                </c:pt>
                <c:pt idx="86">
                  <c:v>6.7092629209267889</c:v>
                </c:pt>
                <c:pt idx="87">
                  <c:v>6.9310641498006982</c:v>
                </c:pt>
                <c:pt idx="88">
                  <c:v>7.1579930962120022</c:v>
                </c:pt>
                <c:pt idx="89">
                  <c:v>7.3901169960171975</c:v>
                </c:pt>
                <c:pt idx="90">
                  <c:v>7.6275033801880534</c:v>
                </c:pt>
                <c:pt idx="91">
                  <c:v>7.8702200764645642</c:v>
                </c:pt>
                <c:pt idx="92">
                  <c:v>8.1183352109476701</c:v>
                </c:pt>
                <c:pt idx="93">
                  <c:v>8.3719172096345194</c:v>
                </c:pt>
                <c:pt idx="94">
                  <c:v>8.6310347998982895</c:v>
                </c:pt>
                <c:pt idx="95">
                  <c:v>8.8957570119152187</c:v>
                </c:pt>
                <c:pt idx="96">
                  <c:v>9.1661531800406433</c:v>
                </c:pt>
                <c:pt idx="97">
                  <c:v>9.442292944136371</c:v>
                </c:pt>
                <c:pt idx="98">
                  <c:v>9.7242462508511593</c:v>
                </c:pt>
                <c:pt idx="99">
                  <c:v>10.012083354856369</c:v>
                </c:pt>
                <c:pt idx="100">
                  <c:v>10.305874820038358</c:v>
                </c:pt>
                <c:pt idx="101">
                  <c:v>10.605691520649568</c:v>
                </c:pt>
                <c:pt idx="102">
                  <c:v>10.911604642419759</c:v>
                </c:pt>
                <c:pt idx="103">
                  <c:v>11.223685683628979</c:v>
                </c:pt>
                <c:pt idx="104">
                  <c:v>11.542006456143914</c:v>
                </c:pt>
                <c:pt idx="105">
                  <c:v>11.866639086418862</c:v>
                </c:pt>
                <c:pt idx="106">
                  <c:v>12.197656016462805</c:v>
                </c:pt>
                <c:pt idx="107">
                  <c:v>12.535130004773825</c:v>
                </c:pt>
                <c:pt idx="108">
                  <c:v>12.879134127242157</c:v>
                </c:pt>
                <c:pt idx="109">
                  <c:v>13.22974177802314</c:v>
                </c:pt>
                <c:pt idx="110">
                  <c:v>13.587026670381061</c:v>
                </c:pt>
                <c:pt idx="111">
                  <c:v>13.951062837505049</c:v>
                </c:pt>
                <c:pt idx="112">
                  <c:v>14.321924633298154</c:v>
                </c:pt>
                <c:pt idx="113">
                  <c:v>14.699686733140579</c:v>
                </c:pt>
                <c:pt idx="114">
                  <c:v>15.084424134627941</c:v>
                </c:pt>
                <c:pt idx="115">
                  <c:v>15.476212158285575</c:v>
                </c:pt>
                <c:pt idx="116">
                  <c:v>15.87512644825968</c:v>
                </c:pt>
                <c:pt idx="117">
                  <c:v>16.281242972986352</c:v>
                </c:pt>
                <c:pt idx="118">
                  <c:v>16.694638025839119</c:v>
                </c:pt>
                <c:pt idx="119">
                  <c:v>17.115388225755829</c:v>
                </c:pt>
                <c:pt idx="120">
                  <c:v>17.543570517845531</c:v>
                </c:pt>
                <c:pt idx="121">
                  <c:v>17.979262173976373</c:v>
                </c:pt>
                <c:pt idx="122">
                  <c:v>18.422540793344901</c:v>
                </c:pt>
                <c:pt idx="123">
                  <c:v>18.873484303027535</c:v>
                </c:pt>
                <c:pt idx="124">
                  <c:v>19.332170958514755</c:v>
                </c:pt>
                <c:pt idx="125">
                  <c:v>19.798679344228923</c:v>
                </c:pt>
                <c:pt idx="126">
                  <c:v>20.273088374025928</c:v>
                </c:pt>
                <c:pt idx="127">
                  <c:v>20.755477291681466</c:v>
                </c:pt>
                <c:pt idx="128">
                  <c:v>21.245925671362343</c:v>
                </c:pt>
                <c:pt idx="129">
                  <c:v>21.744513418083496</c:v>
                </c:pt>
                <c:pt idx="130">
                  <c:v>22.25132076815115</c:v>
                </c:pt>
                <c:pt idx="131">
                  <c:v>22.766428289592511</c:v>
                </c:pt>
                <c:pt idx="132">
                  <c:v>23.289916882572459</c:v>
                </c:pt>
                <c:pt idx="133">
                  <c:v>23.821867779797881</c:v>
                </c:pt>
                <c:pt idx="134">
                  <c:v>24.362362546909946</c:v>
                </c:pt>
                <c:pt idx="135">
                  <c:v>24.911483082864589</c:v>
                </c:pt>
                <c:pt idx="136">
                  <c:v>25.46931162030176</c:v>
                </c:pt>
                <c:pt idx="137">
                  <c:v>26.035930725903903</c:v>
                </c:pt>
                <c:pt idx="138">
                  <c:v>26.611423300743869</c:v>
                </c:pt>
                <c:pt idx="139">
                  <c:v>27.195872580622506</c:v>
                </c:pt>
                <c:pt idx="140">
                  <c:v>27.789362136396736</c:v>
                </c:pt>
                <c:pt idx="141">
                  <c:v>28.391975874297717</c:v>
                </c:pt>
                <c:pt idx="142">
                  <c:v>29.003798036240209</c:v>
                </c:pt>
                <c:pt idx="143">
                  <c:v>29.624913200122819</c:v>
                </c:pt>
                <c:pt idx="144">
                  <c:v>30.255406280119761</c:v>
                </c:pt>
                <c:pt idx="145">
                  <c:v>30.895362526964142</c:v>
                </c:pt>
                <c:pt idx="146">
                  <c:v>31.544867528223321</c:v>
                </c:pt>
                <c:pt idx="147">
                  <c:v>32.204007208566637</c:v>
                </c:pt>
                <c:pt idx="148">
                  <c:v>32.872867830025271</c:v>
                </c:pt>
                <c:pt idx="149">
                  <c:v>33.551535992244908</c:v>
                </c:pt>
                <c:pt idx="150">
                  <c:v>34.240098632731566</c:v>
                </c:pt>
                <c:pt idx="151">
                  <c:v>34.93864302709035</c:v>
                </c:pt>
                <c:pt idx="152">
                  <c:v>35.647256789257682</c:v>
                </c:pt>
                <c:pt idx="153">
                  <c:v>36.366027871726963</c:v>
                </c:pt>
                <c:pt idx="154">
                  <c:v>37.095044565768347</c:v>
                </c:pt>
                <c:pt idx="155">
                  <c:v>37.834395501642199</c:v>
                </c:pt>
                <c:pt idx="156">
                  <c:v>38.584169648806864</c:v>
                </c:pt>
                <c:pt idx="157">
                  <c:v>39.34445631612072</c:v>
                </c:pt>
                <c:pt idx="158">
                  <c:v>40.115345152038806</c:v>
                </c:pt>
                <c:pt idx="159">
                  <c:v>40.896926144804176</c:v>
                </c:pt>
                <c:pt idx="160">
                  <c:v>41.689289622634128</c:v>
                </c:pt>
                <c:pt idx="161">
                  <c:v>42.492526253901175</c:v>
                </c:pt>
                <c:pt idx="162">
                  <c:v>43.306727047309593</c:v>
                </c:pt>
                <c:pt idx="163">
                  <c:v>44.131983352067074</c:v>
                </c:pt>
                <c:pt idx="164">
                  <c:v>44.968386858051851</c:v>
                </c:pt>
                <c:pt idx="165">
                  <c:v>45.81602959597538</c:v>
                </c:pt>
                <c:pt idx="166">
                  <c:v>46.675003937540744</c:v>
                </c:pt>
                <c:pt idx="167">
                  <c:v>47.545402595597032</c:v>
                </c:pt>
                <c:pt idx="168">
                  <c:v>48.42731862428969</c:v>
                </c:pt>
                <c:pt idx="169">
                  <c:v>49.320845419206826</c:v>
                </c:pt>
                <c:pt idx="170">
                  <c:v>50.226076717521657</c:v>
                </c:pt>
                <c:pt idx="171">
                  <c:v>51.143106598131645</c:v>
                </c:pt>
                <c:pt idx="172">
                  <c:v>52.07202948179372</c:v>
                </c:pt>
                <c:pt idx="173">
                  <c:v>53.012940131256265</c:v>
                </c:pt>
                <c:pt idx="174">
                  <c:v>53.965933651387481</c:v>
                </c:pt>
                <c:pt idx="175">
                  <c:v>54.931105489300705</c:v>
                </c:pt>
                <c:pt idx="176">
                  <c:v>55.908551434476557</c:v>
                </c:pt>
                <c:pt idx="177">
                  <c:v>56.89836761888192</c:v>
                </c:pt>
                <c:pt idx="178">
                  <c:v>57.900650517085865</c:v>
                </c:pt>
                <c:pt idx="179">
                  <c:v>58.915496946372734</c:v>
                </c:pt>
                <c:pt idx="180">
                  <c:v>59.943004066852673</c:v>
                </c:pt>
                <c:pt idx="181">
                  <c:v>60.983269381568938</c:v>
                </c:pt>
                <c:pt idx="182">
                  <c:v>62.036390736602748</c:v>
                </c:pt>
                <c:pt idx="183">
                  <c:v>63.102466321175697</c:v>
                </c:pt>
                <c:pt idx="184">
                  <c:v>64.181594667749565</c:v>
                </c:pt>
                <c:pt idx="185">
                  <c:v>65.273874652123467</c:v>
                </c:pt>
                <c:pt idx="186">
                  <c:v>66.379405493528935</c:v>
                </c:pt>
                <c:pt idx="187">
                  <c:v>67.498286754722415</c:v>
                </c:pt>
                <c:pt idx="188">
                  <c:v>68.630618342075906</c:v>
                </c:pt>
                <c:pt idx="189">
                  <c:v>69.776500505664856</c:v>
                </c:pt>
                <c:pt idx="190">
                  <c:v>70.936033839354536</c:v>
                </c:pt>
                <c:pt idx="191">
                  <c:v>72.109319280883696</c:v>
                </c:pt>
                <c:pt idx="192">
                  <c:v>73.296458111946819</c:v>
                </c:pt>
                <c:pt idx="193">
                  <c:v>74.497551958274215</c:v>
                </c:pt>
                <c:pt idx="194">
                  <c:v>75.712702789710079</c:v>
                </c:pt>
                <c:pt idx="195">
                  <c:v>76.942012920288505</c:v>
                </c:pt>
                <c:pt idx="196">
                  <c:v>78.185585008308394</c:v>
                </c:pt>
                <c:pt idx="197">
                  <c:v>79.443522056405953</c:v>
                </c:pt>
                <c:pt idx="198">
                  <c:v>80.715927411625998</c:v>
                </c:pt>
                <c:pt idx="199">
                  <c:v>82.00290476549074</c:v>
                </c:pt>
              </c:numCache>
            </c:numRef>
          </c:yVal>
          <c:smooth val="1"/>
        </c:ser>
        <c:dLbls>
          <c:showLegendKey val="0"/>
          <c:showVal val="0"/>
          <c:showCatName val="0"/>
          <c:showSerName val="0"/>
          <c:showPercent val="0"/>
          <c:showBubbleSize val="0"/>
        </c:dLbls>
        <c:axId val="151974656"/>
        <c:axId val="151976576"/>
      </c:scatterChart>
      <c:valAx>
        <c:axId val="151974656"/>
        <c:scaling>
          <c:orientation val="minMax"/>
          <c:min val="1"/>
        </c:scaling>
        <c:delete val="0"/>
        <c:axPos val="b"/>
        <c:majorGridlines>
          <c:spPr>
            <a:ln w="3175">
              <a:solidFill>
                <a:srgbClr val="000000"/>
              </a:solidFill>
              <a:prstDash val="solid"/>
            </a:ln>
          </c:spPr>
        </c:majorGridlines>
        <c:title>
          <c:tx>
            <c:rich>
              <a:bodyPr/>
              <a:lstStyle/>
              <a:p>
                <a:pPr>
                  <a:defRPr sz="1100" b="0" i="0" u="none" strike="noStrike" baseline="0">
                    <a:solidFill>
                      <a:srgbClr val="000000"/>
                    </a:solidFill>
                    <a:latin typeface="ＭＳ Ｐゴシック"/>
                    <a:ea typeface="ＭＳ Ｐゴシック"/>
                    <a:cs typeface="ＭＳ Ｐゴシック"/>
                  </a:defRPr>
                </a:pPr>
                <a:r>
                  <a:rPr lang="ja-JP" altLang="en-US" sz="1025" b="0" i="0" u="none" strike="noStrike" baseline="0">
                    <a:solidFill>
                      <a:srgbClr val="000000"/>
                    </a:solidFill>
                    <a:latin typeface="ＭＳ Ｐゴシック"/>
                    <a:ea typeface="ＭＳ Ｐゴシック"/>
                  </a:rPr>
                  <a:t>伸張側伸張比(-)</a:t>
                </a:r>
              </a:p>
            </c:rich>
          </c:tx>
          <c:layout>
            <c:manualLayout>
              <c:xMode val="edge"/>
              <c:yMode val="edge"/>
              <c:x val="0.44578382247673587"/>
              <c:y val="0.91995098039215684"/>
            </c:manualLayout>
          </c:layout>
          <c:overlay val="0"/>
          <c:spPr>
            <a:noFill/>
            <a:ln w="25400">
              <a:noFill/>
            </a:ln>
          </c:spPr>
        </c:title>
        <c:numFmt formatCode="0.0_);[Red]\(0.0\)" sourceLinked="0"/>
        <c:majorTickMark val="in"/>
        <c:minorTickMark val="none"/>
        <c:tickLblPos val="nextTo"/>
        <c:spPr>
          <a:ln w="3175">
            <a:solidFill>
              <a:srgbClr val="000000"/>
            </a:solidFill>
            <a:prstDash val="solid"/>
          </a:ln>
        </c:spPr>
        <c:txPr>
          <a:bodyPr rot="0" vert="horz"/>
          <a:lstStyle/>
          <a:p>
            <a:pPr>
              <a:defRPr sz="1025" b="0" i="0" u="none" strike="noStrike" baseline="0">
                <a:solidFill>
                  <a:srgbClr val="000000"/>
                </a:solidFill>
                <a:latin typeface="ＭＳ Ｐゴシック"/>
                <a:ea typeface="ＭＳ Ｐゴシック"/>
                <a:cs typeface="ＭＳ Ｐゴシック"/>
              </a:defRPr>
            </a:pPr>
            <a:endParaRPr lang="ja-JP"/>
          </a:p>
        </c:txPr>
        <c:crossAx val="151976576"/>
        <c:crosses val="autoZero"/>
        <c:crossBetween val="midCat"/>
      </c:valAx>
      <c:valAx>
        <c:axId val="151976576"/>
        <c:scaling>
          <c:orientation val="minMax"/>
          <c:min val="0"/>
        </c:scaling>
        <c:delete val="0"/>
        <c:axPos val="l"/>
        <c:majorGridlines>
          <c:spPr>
            <a:ln w="3175">
              <a:solidFill>
                <a:srgbClr val="000000"/>
              </a:solidFill>
              <a:prstDash val="solid"/>
            </a:ln>
          </c:spPr>
        </c:majorGridlines>
        <c:title>
          <c:tx>
            <c:rich>
              <a:bodyPr/>
              <a:lstStyle/>
              <a:p>
                <a:pPr>
                  <a:defRPr sz="1100" b="0" i="0" u="none" strike="noStrike" baseline="0">
                    <a:solidFill>
                      <a:srgbClr val="000000"/>
                    </a:solidFill>
                    <a:latin typeface="ＭＳ Ｐゴシック"/>
                    <a:ea typeface="ＭＳ Ｐゴシック"/>
                    <a:cs typeface="ＭＳ Ｐゴシック"/>
                  </a:defRPr>
                </a:pPr>
                <a:r>
                  <a:rPr lang="ja-JP" altLang="en-US" sz="1025" b="0" i="0" u="none" strike="noStrike" baseline="0">
                    <a:solidFill>
                      <a:srgbClr val="000000"/>
                    </a:solidFill>
                    <a:latin typeface="ＭＳ Ｐゴシック"/>
                    <a:ea typeface="ＭＳ Ｐゴシック"/>
                  </a:rPr>
                  <a:t>応力（N/mm2)</a:t>
                </a:r>
              </a:p>
            </c:rich>
          </c:tx>
          <c:layout>
            <c:manualLayout>
              <c:xMode val="edge"/>
              <c:yMode val="edge"/>
              <c:x val="1.7433190169410639E-2"/>
              <c:y val="0.36724602439400955"/>
            </c:manualLayout>
          </c:layout>
          <c:overlay val="0"/>
          <c:spPr>
            <a:noFill/>
            <a:ln w="25400">
              <a:noFill/>
            </a:ln>
          </c:spPr>
        </c:title>
        <c:numFmt formatCode="0.00_);\(0.00\)" sourceLinked="0"/>
        <c:majorTickMark val="in"/>
        <c:minorTickMark val="none"/>
        <c:tickLblPos val="nextTo"/>
        <c:spPr>
          <a:ln w="3175">
            <a:solidFill>
              <a:srgbClr val="000000"/>
            </a:solidFill>
            <a:prstDash val="solid"/>
          </a:ln>
        </c:spPr>
        <c:txPr>
          <a:bodyPr rot="0" vert="horz"/>
          <a:lstStyle/>
          <a:p>
            <a:pPr>
              <a:defRPr sz="1000" b="0" i="0" u="none" strike="noStrike" baseline="0">
                <a:solidFill>
                  <a:srgbClr val="000000"/>
                </a:solidFill>
                <a:latin typeface="ＭＳ Ｐゴシック"/>
                <a:ea typeface="ＭＳ Ｐゴシック"/>
                <a:cs typeface="ＭＳ Ｐゴシック"/>
              </a:defRPr>
            </a:pPr>
            <a:endParaRPr lang="ja-JP"/>
          </a:p>
        </c:txPr>
        <c:crossAx val="151974656"/>
        <c:crosses val="autoZero"/>
        <c:crossBetween val="midCat"/>
      </c:valAx>
      <c:spPr>
        <a:solidFill>
          <a:srgbClr val="FFFFFF"/>
        </a:solidFill>
        <a:ln w="12700">
          <a:solidFill>
            <a:srgbClr val="808080"/>
          </a:solidFill>
          <a:prstDash val="solid"/>
        </a:ln>
      </c:spPr>
    </c:plotArea>
    <c:legend>
      <c:legendPos val="r"/>
      <c:layout>
        <c:manualLayout>
          <c:xMode val="edge"/>
          <c:yMode val="edge"/>
          <c:x val="0.20572327606776425"/>
          <c:y val="0.14178053111008182"/>
          <c:w val="0.33585361488904802"/>
          <c:h val="0.14694959085996601"/>
        </c:manualLayout>
      </c:layout>
      <c:overlay val="0"/>
      <c:spPr>
        <a:solidFill>
          <a:srgbClr val="FFFFFF"/>
        </a:solidFill>
        <a:ln w="3175">
          <a:solidFill>
            <a:srgbClr val="000000"/>
          </a:solidFill>
          <a:prstDash val="solid"/>
        </a:ln>
      </c:spPr>
      <c:txPr>
        <a:bodyPr/>
        <a:lstStyle/>
        <a:p>
          <a:pPr>
            <a:defRPr sz="700" b="0" i="0" u="none" strike="noStrike" baseline="0">
              <a:solidFill>
                <a:srgbClr val="000000"/>
              </a:solidFill>
              <a:latin typeface="ＭＳ Ｐゴシック"/>
              <a:ea typeface="ＭＳ Ｐゴシック"/>
              <a:cs typeface="ＭＳ Ｐゴシック"/>
            </a:defRPr>
          </a:pPr>
          <a:endParaRPr lang="ja-JP"/>
        </a:p>
      </c:txPr>
    </c:legend>
    <c:plotVisOnly val="1"/>
    <c:dispBlanksAs val="gap"/>
    <c:showDLblsOverMax val="0"/>
  </c:chart>
  <c:spPr>
    <a:solidFill>
      <a:srgbClr val="FFFFFF"/>
    </a:solidFill>
    <a:ln w="3175">
      <a:solidFill>
        <a:srgbClr val="000000"/>
      </a:solidFill>
      <a:prstDash val="solid"/>
    </a:ln>
  </c:spPr>
  <c:txPr>
    <a:bodyPr/>
    <a:lstStyle/>
    <a:p>
      <a:pPr>
        <a:defRPr sz="1025" b="0" i="0" u="none" strike="noStrike" baseline="0">
          <a:solidFill>
            <a:srgbClr val="000000"/>
          </a:solidFill>
          <a:latin typeface="ＭＳ Ｐゴシック"/>
          <a:ea typeface="ＭＳ Ｐゴシック"/>
          <a:cs typeface="ＭＳ Ｐゴシック"/>
        </a:defRPr>
      </a:pPr>
      <a:endParaRPr lang="ja-JP"/>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ltLang="ja-JP" sz="1050"/>
              <a:t>1-2-3</a:t>
            </a:r>
            <a:r>
              <a:rPr lang="ja-JP" altLang="en-US" sz="1050"/>
              <a:t>回目単軸実測（約１０</a:t>
            </a:r>
            <a:r>
              <a:rPr lang="en-US" altLang="ja-JP" sz="1050"/>
              <a:t>×</a:t>
            </a:r>
            <a:r>
              <a:rPr lang="ja-JP" altLang="en-US" sz="1050"/>
              <a:t>１断面）</a:t>
            </a:r>
          </a:p>
        </c:rich>
      </c:tx>
      <c:layout>
        <c:manualLayout>
          <c:xMode val="edge"/>
          <c:yMode val="edge"/>
          <c:x val="0.24181933508311496"/>
          <c:y val="4.6296296296296389E-3"/>
        </c:manualLayout>
      </c:layout>
      <c:overlay val="0"/>
      <c:spPr>
        <a:noFill/>
        <a:ln>
          <a:noFill/>
        </a:ln>
        <a:effectLst/>
      </c:spPr>
    </c:title>
    <c:autoTitleDeleted val="0"/>
    <c:plotArea>
      <c:layout>
        <c:manualLayout>
          <c:layoutTarget val="inner"/>
          <c:xMode val="edge"/>
          <c:yMode val="edge"/>
          <c:x val="0.10756714785651816"/>
          <c:y val="0.12298629337999419"/>
          <c:w val="0.84921062992125873"/>
          <c:h val="0.77516185476815513"/>
        </c:manualLayout>
      </c:layout>
      <c:scatterChart>
        <c:scatterStyle val="smoothMarker"/>
        <c:varyColors val="0"/>
        <c:ser>
          <c:idx val="0"/>
          <c:order val="0"/>
          <c:tx>
            <c:strRef>
              <c:f>'[単軸実測データ１～３回目まとめ170110.xlsx]重ね合せ'!$B$2</c:f>
              <c:strCache>
                <c:ptCount val="1"/>
                <c:pt idx="0">
                  <c:v>１回目</c:v>
                </c:pt>
              </c:strCache>
            </c:strRef>
          </c:tx>
          <c:spPr>
            <a:ln w="19050" cap="rnd">
              <a:solidFill>
                <a:schemeClr val="accent1"/>
              </a:solidFill>
              <a:round/>
            </a:ln>
            <a:effectLst/>
          </c:spPr>
          <c:marker>
            <c:symbol val="none"/>
          </c:marker>
          <c:xVal>
            <c:numRef>
              <c:f>'[単軸実測データ１～３回目まとめ170110.xlsx]重ね合せ'!$B$5:$B$225</c:f>
              <c:numCache>
                <c:formatCode>General</c:formatCode>
                <c:ptCount val="221"/>
                <c:pt idx="0">
                  <c:v>0</c:v>
                </c:pt>
                <c:pt idx="1">
                  <c:v>7.084E-2</c:v>
                </c:pt>
                <c:pt idx="2">
                  <c:v>0.12248000000000002</c:v>
                </c:pt>
                <c:pt idx="3">
                  <c:v>0.16941000000000028</c:v>
                </c:pt>
                <c:pt idx="4">
                  <c:v>0.21275000000000022</c:v>
                </c:pt>
                <c:pt idx="5">
                  <c:v>0.25496000000000002</c:v>
                </c:pt>
                <c:pt idx="6">
                  <c:v>0.29691000000000051</c:v>
                </c:pt>
                <c:pt idx="7">
                  <c:v>0.33864000000000044</c:v>
                </c:pt>
                <c:pt idx="8">
                  <c:v>0.75537000000000065</c:v>
                </c:pt>
                <c:pt idx="9">
                  <c:v>1.1719999999999982</c:v>
                </c:pt>
                <c:pt idx="10">
                  <c:v>1.58873</c:v>
                </c:pt>
                <c:pt idx="11">
                  <c:v>2.0054099999999977</c:v>
                </c:pt>
                <c:pt idx="12">
                  <c:v>2.4220900000000003</c:v>
                </c:pt>
                <c:pt idx="13">
                  <c:v>2.8387699999999967</c:v>
                </c:pt>
                <c:pt idx="14">
                  <c:v>3.2553400000000003</c:v>
                </c:pt>
                <c:pt idx="15">
                  <c:v>3.6720699999999966</c:v>
                </c:pt>
                <c:pt idx="16">
                  <c:v>4.0886899999999997</c:v>
                </c:pt>
                <c:pt idx="17">
                  <c:v>4.5053700000000001</c:v>
                </c:pt>
                <c:pt idx="18">
                  <c:v>4.9219999999999997</c:v>
                </c:pt>
                <c:pt idx="19">
                  <c:v>5.33873</c:v>
                </c:pt>
                <c:pt idx="20">
                  <c:v>5.7554099999999995</c:v>
                </c:pt>
                <c:pt idx="21">
                  <c:v>6.1720899999999945</c:v>
                </c:pt>
                <c:pt idx="22">
                  <c:v>6.5887099999999998</c:v>
                </c:pt>
                <c:pt idx="23">
                  <c:v>7.0053399999999995</c:v>
                </c:pt>
                <c:pt idx="24">
                  <c:v>7.4220099999999976</c:v>
                </c:pt>
                <c:pt idx="25">
                  <c:v>7.8387500000000001</c:v>
                </c:pt>
                <c:pt idx="26">
                  <c:v>8.255370000000001</c:v>
                </c:pt>
                <c:pt idx="27">
                  <c:v>8.6720000000000006</c:v>
                </c:pt>
                <c:pt idx="28">
                  <c:v>9.0886700000000005</c:v>
                </c:pt>
                <c:pt idx="29">
                  <c:v>9.5054100000000048</c:v>
                </c:pt>
                <c:pt idx="30">
                  <c:v>9.9220300000000048</c:v>
                </c:pt>
                <c:pt idx="31">
                  <c:v>10.338710000000001</c:v>
                </c:pt>
                <c:pt idx="32">
                  <c:v>10.75539</c:v>
                </c:pt>
                <c:pt idx="33">
                  <c:v>11.172120000000001</c:v>
                </c:pt>
                <c:pt idx="34">
                  <c:v>11.588740000000001</c:v>
                </c:pt>
                <c:pt idx="35">
                  <c:v>12.005420000000004</c:v>
                </c:pt>
                <c:pt idx="36">
                  <c:v>12.42205</c:v>
                </c:pt>
                <c:pt idx="37">
                  <c:v>12.83873</c:v>
                </c:pt>
                <c:pt idx="38">
                  <c:v>13.255400000000016</c:v>
                </c:pt>
                <c:pt idx="39">
                  <c:v>13.672030000000015</c:v>
                </c:pt>
                <c:pt idx="40">
                  <c:v>14.088710000000001</c:v>
                </c:pt>
                <c:pt idx="41">
                  <c:v>14.505330000000002</c:v>
                </c:pt>
                <c:pt idx="42">
                  <c:v>14.92201</c:v>
                </c:pt>
                <c:pt idx="43">
                  <c:v>15.33869</c:v>
                </c:pt>
                <c:pt idx="44">
                  <c:v>15.755370000000001</c:v>
                </c:pt>
                <c:pt idx="45">
                  <c:v>16.172039999999971</c:v>
                </c:pt>
                <c:pt idx="46">
                  <c:v>16.588719999999945</c:v>
                </c:pt>
                <c:pt idx="47">
                  <c:v>17.00535</c:v>
                </c:pt>
                <c:pt idx="48">
                  <c:v>17.422029999999943</c:v>
                </c:pt>
                <c:pt idx="49">
                  <c:v>17.838709999999967</c:v>
                </c:pt>
                <c:pt idx="50">
                  <c:v>18.255379999999967</c:v>
                </c:pt>
                <c:pt idx="51">
                  <c:v>18.672060000000005</c:v>
                </c:pt>
                <c:pt idx="52">
                  <c:v>19.088739999999934</c:v>
                </c:pt>
                <c:pt idx="53">
                  <c:v>19.505369999999989</c:v>
                </c:pt>
                <c:pt idx="54">
                  <c:v>19.922099999999954</c:v>
                </c:pt>
                <c:pt idx="55">
                  <c:v>20.338720000000002</c:v>
                </c:pt>
                <c:pt idx="56">
                  <c:v>20.755400000000002</c:v>
                </c:pt>
                <c:pt idx="57">
                  <c:v>21.172080000000001</c:v>
                </c:pt>
                <c:pt idx="58">
                  <c:v>21.588649999999941</c:v>
                </c:pt>
                <c:pt idx="59">
                  <c:v>22.005329999999965</c:v>
                </c:pt>
                <c:pt idx="60">
                  <c:v>22.422009999999954</c:v>
                </c:pt>
                <c:pt idx="61">
                  <c:v>22.83868</c:v>
                </c:pt>
                <c:pt idx="62">
                  <c:v>23.255369999999989</c:v>
                </c:pt>
                <c:pt idx="63">
                  <c:v>23.672039999999971</c:v>
                </c:pt>
                <c:pt idx="64">
                  <c:v>24.088719999999945</c:v>
                </c:pt>
                <c:pt idx="65">
                  <c:v>24.505400000000002</c:v>
                </c:pt>
                <c:pt idx="66">
                  <c:v>24.922019999999961</c:v>
                </c:pt>
                <c:pt idx="67">
                  <c:v>25.338699999999989</c:v>
                </c:pt>
                <c:pt idx="68">
                  <c:v>25.755329999999965</c:v>
                </c:pt>
                <c:pt idx="69">
                  <c:v>26.172060000000005</c:v>
                </c:pt>
                <c:pt idx="70">
                  <c:v>26.588739999999934</c:v>
                </c:pt>
                <c:pt idx="71">
                  <c:v>27.00536</c:v>
                </c:pt>
                <c:pt idx="72">
                  <c:v>27.422039999999942</c:v>
                </c:pt>
                <c:pt idx="73">
                  <c:v>27.838720000000002</c:v>
                </c:pt>
                <c:pt idx="74">
                  <c:v>28.25545</c:v>
                </c:pt>
                <c:pt idx="75">
                  <c:v>28.67202</c:v>
                </c:pt>
                <c:pt idx="76">
                  <c:v>29.088699999999942</c:v>
                </c:pt>
                <c:pt idx="77">
                  <c:v>29.505379999999967</c:v>
                </c:pt>
                <c:pt idx="78">
                  <c:v>29.922060000000002</c:v>
                </c:pt>
                <c:pt idx="79">
                  <c:v>30.33868</c:v>
                </c:pt>
                <c:pt idx="80">
                  <c:v>30.75536</c:v>
                </c:pt>
                <c:pt idx="81">
                  <c:v>31.17198000000004</c:v>
                </c:pt>
                <c:pt idx="82">
                  <c:v>31.588659999999965</c:v>
                </c:pt>
                <c:pt idx="83">
                  <c:v>32.005340000000011</c:v>
                </c:pt>
                <c:pt idx="84">
                  <c:v>32.422070000000012</c:v>
                </c:pt>
                <c:pt idx="85">
                  <c:v>32.838700000000003</c:v>
                </c:pt>
                <c:pt idx="86">
                  <c:v>33.255380000000009</c:v>
                </c:pt>
                <c:pt idx="87">
                  <c:v>33.672050000000013</c:v>
                </c:pt>
                <c:pt idx="88">
                  <c:v>34.088740000000008</c:v>
                </c:pt>
                <c:pt idx="89">
                  <c:v>34.50536000000001</c:v>
                </c:pt>
                <c:pt idx="90">
                  <c:v>34.92204000000001</c:v>
                </c:pt>
                <c:pt idx="91">
                  <c:v>35.338710000000013</c:v>
                </c:pt>
                <c:pt idx="92">
                  <c:v>35.755390000000013</c:v>
                </c:pt>
                <c:pt idx="93">
                  <c:v>36.172070000000012</c:v>
                </c:pt>
                <c:pt idx="94">
                  <c:v>36.588700000000003</c:v>
                </c:pt>
                <c:pt idx="95">
                  <c:v>37.005320000000012</c:v>
                </c:pt>
                <c:pt idx="96">
                  <c:v>37.422000000000011</c:v>
                </c:pt>
                <c:pt idx="97">
                  <c:v>37.838730000000012</c:v>
                </c:pt>
                <c:pt idx="98">
                  <c:v>38.25536000000001</c:v>
                </c:pt>
                <c:pt idx="99">
                  <c:v>38.672030000000056</c:v>
                </c:pt>
                <c:pt idx="100">
                  <c:v>39.088660000000004</c:v>
                </c:pt>
                <c:pt idx="101">
                  <c:v>39.505400000000009</c:v>
                </c:pt>
                <c:pt idx="102">
                  <c:v>39.922010000000057</c:v>
                </c:pt>
                <c:pt idx="103">
                  <c:v>40.338640000000005</c:v>
                </c:pt>
                <c:pt idx="104">
                  <c:v>40.755380000000009</c:v>
                </c:pt>
                <c:pt idx="105">
                  <c:v>41.172050000000013</c:v>
                </c:pt>
                <c:pt idx="106">
                  <c:v>41.588730000000012</c:v>
                </c:pt>
                <c:pt idx="107">
                  <c:v>42.005350000000057</c:v>
                </c:pt>
                <c:pt idx="108">
                  <c:v>42.42204000000001</c:v>
                </c:pt>
                <c:pt idx="109">
                  <c:v>42.838710000000013</c:v>
                </c:pt>
                <c:pt idx="110">
                  <c:v>43.255390000000013</c:v>
                </c:pt>
                <c:pt idx="111">
                  <c:v>43.672070000000012</c:v>
                </c:pt>
                <c:pt idx="112">
                  <c:v>44.088700000000003</c:v>
                </c:pt>
                <c:pt idx="113">
                  <c:v>44.505320000000012</c:v>
                </c:pt>
                <c:pt idx="114">
                  <c:v>44.922000000000011</c:v>
                </c:pt>
                <c:pt idx="115">
                  <c:v>45.338730000000012</c:v>
                </c:pt>
                <c:pt idx="116">
                  <c:v>45.755350000000057</c:v>
                </c:pt>
                <c:pt idx="117">
                  <c:v>46.172030000000056</c:v>
                </c:pt>
                <c:pt idx="118">
                  <c:v>46.588710000000013</c:v>
                </c:pt>
                <c:pt idx="119">
                  <c:v>47.005390000000013</c:v>
                </c:pt>
                <c:pt idx="120">
                  <c:v>47.422010000000057</c:v>
                </c:pt>
                <c:pt idx="121">
                  <c:v>47.83869</c:v>
                </c:pt>
                <c:pt idx="122">
                  <c:v>48.255370000000013</c:v>
                </c:pt>
                <c:pt idx="123">
                  <c:v>48.672050000000013</c:v>
                </c:pt>
                <c:pt idx="124">
                  <c:v>49.08878</c:v>
                </c:pt>
                <c:pt idx="125">
                  <c:v>49.505350000000057</c:v>
                </c:pt>
                <c:pt idx="126">
                  <c:v>49.922030000000056</c:v>
                </c:pt>
                <c:pt idx="127">
                  <c:v>49.797370000000058</c:v>
                </c:pt>
                <c:pt idx="128">
                  <c:v>49.380369999999999</c:v>
                </c:pt>
                <c:pt idx="129">
                  <c:v>48.96369</c:v>
                </c:pt>
                <c:pt idx="130">
                  <c:v>48.54701</c:v>
                </c:pt>
                <c:pt idx="131">
                  <c:v>48.130330000000058</c:v>
                </c:pt>
                <c:pt idx="132">
                  <c:v>47.713710000000013</c:v>
                </c:pt>
                <c:pt idx="133">
                  <c:v>47.297030000000056</c:v>
                </c:pt>
                <c:pt idx="134">
                  <c:v>46.88035</c:v>
                </c:pt>
                <c:pt idx="135">
                  <c:v>46.463730000000012</c:v>
                </c:pt>
                <c:pt idx="136">
                  <c:v>46.047049999999999</c:v>
                </c:pt>
                <c:pt idx="137">
                  <c:v>45.630370000000013</c:v>
                </c:pt>
                <c:pt idx="138">
                  <c:v>45.213750000000012</c:v>
                </c:pt>
                <c:pt idx="139">
                  <c:v>44.79702000000001</c:v>
                </c:pt>
                <c:pt idx="140">
                  <c:v>44.380330000000001</c:v>
                </c:pt>
                <c:pt idx="141">
                  <c:v>43.963710000000013</c:v>
                </c:pt>
                <c:pt idx="142">
                  <c:v>43.547029999999999</c:v>
                </c:pt>
                <c:pt idx="143">
                  <c:v>43.130300000000013</c:v>
                </c:pt>
                <c:pt idx="144">
                  <c:v>42.713680000000004</c:v>
                </c:pt>
                <c:pt idx="145">
                  <c:v>42.297050000000013</c:v>
                </c:pt>
                <c:pt idx="146">
                  <c:v>41.880379999999995</c:v>
                </c:pt>
                <c:pt idx="147">
                  <c:v>41.46369</c:v>
                </c:pt>
                <c:pt idx="148">
                  <c:v>41.04701</c:v>
                </c:pt>
                <c:pt idx="149">
                  <c:v>40.630340000000011</c:v>
                </c:pt>
                <c:pt idx="150">
                  <c:v>40.213710000000013</c:v>
                </c:pt>
                <c:pt idx="151">
                  <c:v>39.797030000000056</c:v>
                </c:pt>
                <c:pt idx="152">
                  <c:v>39.380359999999996</c:v>
                </c:pt>
                <c:pt idx="153">
                  <c:v>38.963730000000012</c:v>
                </c:pt>
                <c:pt idx="154">
                  <c:v>38.547059999999995</c:v>
                </c:pt>
                <c:pt idx="155">
                  <c:v>38.130430000000011</c:v>
                </c:pt>
                <c:pt idx="156">
                  <c:v>37.713700000000003</c:v>
                </c:pt>
                <c:pt idx="157">
                  <c:v>37.29702000000001</c:v>
                </c:pt>
                <c:pt idx="158">
                  <c:v>36.880389999999998</c:v>
                </c:pt>
                <c:pt idx="159">
                  <c:v>36.463660000000004</c:v>
                </c:pt>
                <c:pt idx="160">
                  <c:v>36.047029999999999</c:v>
                </c:pt>
                <c:pt idx="161">
                  <c:v>35.630300000000013</c:v>
                </c:pt>
                <c:pt idx="162">
                  <c:v>35.213680000000004</c:v>
                </c:pt>
                <c:pt idx="163">
                  <c:v>34.797060000000009</c:v>
                </c:pt>
                <c:pt idx="164">
                  <c:v>34.380379999999995</c:v>
                </c:pt>
                <c:pt idx="165">
                  <c:v>33.963700000000003</c:v>
                </c:pt>
                <c:pt idx="166">
                  <c:v>33.547019999999996</c:v>
                </c:pt>
                <c:pt idx="167">
                  <c:v>33.130390000000013</c:v>
                </c:pt>
                <c:pt idx="168">
                  <c:v>32.713720000000009</c:v>
                </c:pt>
                <c:pt idx="169">
                  <c:v>32.29704000000001</c:v>
                </c:pt>
                <c:pt idx="170">
                  <c:v>31.88036</c:v>
                </c:pt>
                <c:pt idx="171">
                  <c:v>31.463679999999961</c:v>
                </c:pt>
                <c:pt idx="172">
                  <c:v>31.04711</c:v>
                </c:pt>
                <c:pt idx="173">
                  <c:v>30.63043</c:v>
                </c:pt>
                <c:pt idx="174">
                  <c:v>30.213699999999989</c:v>
                </c:pt>
                <c:pt idx="175">
                  <c:v>29.79702</c:v>
                </c:pt>
                <c:pt idx="176">
                  <c:v>29.380400000000002</c:v>
                </c:pt>
                <c:pt idx="177">
                  <c:v>28.963659999999965</c:v>
                </c:pt>
                <c:pt idx="178">
                  <c:v>28.547039999999971</c:v>
                </c:pt>
                <c:pt idx="179">
                  <c:v>28.130310000000001</c:v>
                </c:pt>
                <c:pt idx="180">
                  <c:v>27.71368</c:v>
                </c:pt>
                <c:pt idx="181">
                  <c:v>27.297000000000001</c:v>
                </c:pt>
                <c:pt idx="182">
                  <c:v>26.880379999999967</c:v>
                </c:pt>
                <c:pt idx="183">
                  <c:v>26.463699999999942</c:v>
                </c:pt>
                <c:pt idx="184">
                  <c:v>26.04702</c:v>
                </c:pt>
                <c:pt idx="185">
                  <c:v>25.63034</c:v>
                </c:pt>
                <c:pt idx="186">
                  <c:v>25.21377</c:v>
                </c:pt>
                <c:pt idx="187">
                  <c:v>24.797039999999971</c:v>
                </c:pt>
                <c:pt idx="188">
                  <c:v>24.38036</c:v>
                </c:pt>
                <c:pt idx="189">
                  <c:v>23.963689999999957</c:v>
                </c:pt>
                <c:pt idx="190">
                  <c:v>23.547060000000005</c:v>
                </c:pt>
                <c:pt idx="191">
                  <c:v>23.130379999999999</c:v>
                </c:pt>
                <c:pt idx="192">
                  <c:v>22.713760000000001</c:v>
                </c:pt>
                <c:pt idx="193">
                  <c:v>22.297029999999989</c:v>
                </c:pt>
                <c:pt idx="194">
                  <c:v>21.88035</c:v>
                </c:pt>
                <c:pt idx="195">
                  <c:v>21.463779999999961</c:v>
                </c:pt>
                <c:pt idx="196">
                  <c:v>21.047039999999971</c:v>
                </c:pt>
                <c:pt idx="197">
                  <c:v>20.630310000000001</c:v>
                </c:pt>
                <c:pt idx="198">
                  <c:v>20.213630000000002</c:v>
                </c:pt>
                <c:pt idx="199">
                  <c:v>19.79701</c:v>
                </c:pt>
                <c:pt idx="200">
                  <c:v>19.380329999999965</c:v>
                </c:pt>
                <c:pt idx="201">
                  <c:v>18.963649999999941</c:v>
                </c:pt>
                <c:pt idx="202">
                  <c:v>18.547029999999989</c:v>
                </c:pt>
                <c:pt idx="203">
                  <c:v>18.130400000000005</c:v>
                </c:pt>
                <c:pt idx="204">
                  <c:v>17.713720000000002</c:v>
                </c:pt>
                <c:pt idx="205">
                  <c:v>17.297050000000031</c:v>
                </c:pt>
                <c:pt idx="206">
                  <c:v>16.880369999999989</c:v>
                </c:pt>
                <c:pt idx="207">
                  <c:v>16.463689999999957</c:v>
                </c:pt>
                <c:pt idx="208">
                  <c:v>16.047060000000005</c:v>
                </c:pt>
                <c:pt idx="209">
                  <c:v>15.63039</c:v>
                </c:pt>
                <c:pt idx="210">
                  <c:v>15.213710000000001</c:v>
                </c:pt>
                <c:pt idx="211">
                  <c:v>14.797030000000001</c:v>
                </c:pt>
                <c:pt idx="212">
                  <c:v>14.38035</c:v>
                </c:pt>
                <c:pt idx="213">
                  <c:v>13.96367</c:v>
                </c:pt>
                <c:pt idx="214">
                  <c:v>13.54705</c:v>
                </c:pt>
                <c:pt idx="215">
                  <c:v>13.130369999999999</c:v>
                </c:pt>
                <c:pt idx="216">
                  <c:v>12.71364</c:v>
                </c:pt>
                <c:pt idx="217">
                  <c:v>12.29701</c:v>
                </c:pt>
                <c:pt idx="218">
                  <c:v>11.88039</c:v>
                </c:pt>
                <c:pt idx="219">
                  <c:v>11.463660000000004</c:v>
                </c:pt>
                <c:pt idx="220">
                  <c:v>11.047030000000001</c:v>
                </c:pt>
              </c:numCache>
            </c:numRef>
          </c:xVal>
          <c:yVal>
            <c:numRef>
              <c:f>'[単軸実測データ１～３回目まとめ170110.xlsx]重ね合せ'!$C$5:$C$225</c:f>
              <c:numCache>
                <c:formatCode>General</c:formatCode>
                <c:ptCount val="221"/>
                <c:pt idx="0">
                  <c:v>0</c:v>
                </c:pt>
                <c:pt idx="1">
                  <c:v>0.29686000000000051</c:v>
                </c:pt>
                <c:pt idx="2">
                  <c:v>0.51973000000000003</c:v>
                </c:pt>
                <c:pt idx="3">
                  <c:v>0.68039000000000005</c:v>
                </c:pt>
                <c:pt idx="4">
                  <c:v>0.78539999999999999</c:v>
                </c:pt>
                <c:pt idx="5">
                  <c:v>0.88039999999999996</c:v>
                </c:pt>
                <c:pt idx="6">
                  <c:v>0.96583000000000063</c:v>
                </c:pt>
                <c:pt idx="7">
                  <c:v>1.03413</c:v>
                </c:pt>
                <c:pt idx="8">
                  <c:v>1.7189099999999982</c:v>
                </c:pt>
                <c:pt idx="9">
                  <c:v>2.3221599999999967</c:v>
                </c:pt>
                <c:pt idx="10">
                  <c:v>2.8584599999999956</c:v>
                </c:pt>
                <c:pt idx="11">
                  <c:v>3.3469199999999977</c:v>
                </c:pt>
                <c:pt idx="12">
                  <c:v>3.8370499999999961</c:v>
                </c:pt>
                <c:pt idx="13">
                  <c:v>4.3064099999999996</c:v>
                </c:pt>
                <c:pt idx="14">
                  <c:v>4.7457599999999998</c:v>
                </c:pt>
                <c:pt idx="15">
                  <c:v>5.1838699999999998</c:v>
                </c:pt>
                <c:pt idx="16">
                  <c:v>5.6237899999999916</c:v>
                </c:pt>
                <c:pt idx="17">
                  <c:v>6.0527999999999995</c:v>
                </c:pt>
                <c:pt idx="18">
                  <c:v>6.4761300000000004</c:v>
                </c:pt>
                <c:pt idx="19">
                  <c:v>6.901440000000008</c:v>
                </c:pt>
                <c:pt idx="20">
                  <c:v>7.3151399999999933</c:v>
                </c:pt>
                <c:pt idx="21">
                  <c:v>7.7334399999999999</c:v>
                </c:pt>
                <c:pt idx="22">
                  <c:v>8.1489899999999995</c:v>
                </c:pt>
                <c:pt idx="23">
                  <c:v>8.5775800000000046</c:v>
                </c:pt>
                <c:pt idx="24">
                  <c:v>9.0009500000000013</c:v>
                </c:pt>
                <c:pt idx="25">
                  <c:v>9.4236800000000027</c:v>
                </c:pt>
                <c:pt idx="26">
                  <c:v>9.8473000000000006</c:v>
                </c:pt>
                <c:pt idx="27">
                  <c:v>10.276950000000001</c:v>
                </c:pt>
                <c:pt idx="28">
                  <c:v>10.71439</c:v>
                </c:pt>
                <c:pt idx="29">
                  <c:v>11.14884</c:v>
                </c:pt>
                <c:pt idx="30">
                  <c:v>11.584540000000002</c:v>
                </c:pt>
                <c:pt idx="31">
                  <c:v>12.02112</c:v>
                </c:pt>
                <c:pt idx="32">
                  <c:v>12.48066</c:v>
                </c:pt>
                <c:pt idx="33">
                  <c:v>12.933730000000002</c:v>
                </c:pt>
                <c:pt idx="34">
                  <c:v>13.371080000000006</c:v>
                </c:pt>
                <c:pt idx="35">
                  <c:v>13.83685</c:v>
                </c:pt>
                <c:pt idx="36">
                  <c:v>14.29569</c:v>
                </c:pt>
                <c:pt idx="37">
                  <c:v>14.774330000000001</c:v>
                </c:pt>
                <c:pt idx="38">
                  <c:v>15.244249999999999</c:v>
                </c:pt>
                <c:pt idx="39">
                  <c:v>15.702300000000001</c:v>
                </c:pt>
                <c:pt idx="40">
                  <c:v>16.17189000000004</c:v>
                </c:pt>
                <c:pt idx="41">
                  <c:v>16.662120000000002</c:v>
                </c:pt>
                <c:pt idx="42">
                  <c:v>17.138120000000001</c:v>
                </c:pt>
                <c:pt idx="43">
                  <c:v>17.623449999999963</c:v>
                </c:pt>
                <c:pt idx="44">
                  <c:v>18.111570000000036</c:v>
                </c:pt>
                <c:pt idx="45">
                  <c:v>18.60188000000004</c:v>
                </c:pt>
                <c:pt idx="46">
                  <c:v>19.099170000000001</c:v>
                </c:pt>
                <c:pt idx="47">
                  <c:v>19.592359999999989</c:v>
                </c:pt>
                <c:pt idx="48">
                  <c:v>20.072150000000001</c:v>
                </c:pt>
                <c:pt idx="49">
                  <c:v>20.58427</c:v>
                </c:pt>
                <c:pt idx="50">
                  <c:v>21.094609999999989</c:v>
                </c:pt>
                <c:pt idx="51">
                  <c:v>21.595300000000002</c:v>
                </c:pt>
                <c:pt idx="52">
                  <c:v>22.0868</c:v>
                </c:pt>
                <c:pt idx="53">
                  <c:v>22.587479999999989</c:v>
                </c:pt>
                <c:pt idx="54">
                  <c:v>23.093779999999967</c:v>
                </c:pt>
                <c:pt idx="55">
                  <c:v>23.60671</c:v>
                </c:pt>
                <c:pt idx="56">
                  <c:v>24.114039999999999</c:v>
                </c:pt>
                <c:pt idx="57">
                  <c:v>24.63579</c:v>
                </c:pt>
                <c:pt idx="58">
                  <c:v>25.143950000000036</c:v>
                </c:pt>
                <c:pt idx="59">
                  <c:v>25.659739999999989</c:v>
                </c:pt>
                <c:pt idx="60">
                  <c:v>26.17051</c:v>
                </c:pt>
                <c:pt idx="61">
                  <c:v>26.70712</c:v>
                </c:pt>
                <c:pt idx="62">
                  <c:v>27.244519999999966</c:v>
                </c:pt>
                <c:pt idx="63">
                  <c:v>27.768629999999945</c:v>
                </c:pt>
                <c:pt idx="64">
                  <c:v>28.295769999999965</c:v>
                </c:pt>
                <c:pt idx="65">
                  <c:v>28.80913</c:v>
                </c:pt>
                <c:pt idx="66">
                  <c:v>29.36206</c:v>
                </c:pt>
                <c:pt idx="67">
                  <c:v>29.890149999999963</c:v>
                </c:pt>
                <c:pt idx="68">
                  <c:v>30.417459999999988</c:v>
                </c:pt>
                <c:pt idx="69">
                  <c:v>30.956759999999989</c:v>
                </c:pt>
                <c:pt idx="70">
                  <c:v>31.494980000000005</c:v>
                </c:pt>
                <c:pt idx="71">
                  <c:v>32.026230000000012</c:v>
                </c:pt>
                <c:pt idx="72">
                  <c:v>32.555</c:v>
                </c:pt>
                <c:pt idx="73">
                  <c:v>33.106400000000001</c:v>
                </c:pt>
                <c:pt idx="74">
                  <c:v>33.642020000000002</c:v>
                </c:pt>
                <c:pt idx="75">
                  <c:v>34.165290000000013</c:v>
                </c:pt>
                <c:pt idx="76">
                  <c:v>34.694180000000003</c:v>
                </c:pt>
                <c:pt idx="77">
                  <c:v>35.227120000000063</c:v>
                </c:pt>
                <c:pt idx="78">
                  <c:v>35.760690000000011</c:v>
                </c:pt>
                <c:pt idx="79">
                  <c:v>36.289230000000003</c:v>
                </c:pt>
                <c:pt idx="80">
                  <c:v>36.821130000000011</c:v>
                </c:pt>
                <c:pt idx="81">
                  <c:v>37.345020000000005</c:v>
                </c:pt>
                <c:pt idx="82">
                  <c:v>37.872800000000005</c:v>
                </c:pt>
                <c:pt idx="83">
                  <c:v>38.392030000000013</c:v>
                </c:pt>
                <c:pt idx="84">
                  <c:v>38.91639</c:v>
                </c:pt>
                <c:pt idx="85">
                  <c:v>39.444279999999999</c:v>
                </c:pt>
                <c:pt idx="86">
                  <c:v>39.971969999999999</c:v>
                </c:pt>
                <c:pt idx="87">
                  <c:v>40.479669999999999</c:v>
                </c:pt>
                <c:pt idx="88">
                  <c:v>41.000689999999999</c:v>
                </c:pt>
                <c:pt idx="89">
                  <c:v>41.532880000000006</c:v>
                </c:pt>
                <c:pt idx="90">
                  <c:v>42.059859999999993</c:v>
                </c:pt>
                <c:pt idx="91">
                  <c:v>42.573330000000013</c:v>
                </c:pt>
                <c:pt idx="92">
                  <c:v>43.128390000000074</c:v>
                </c:pt>
                <c:pt idx="93">
                  <c:v>43.658640000000005</c:v>
                </c:pt>
                <c:pt idx="94">
                  <c:v>44.18779</c:v>
                </c:pt>
                <c:pt idx="95">
                  <c:v>44.709890000000001</c:v>
                </c:pt>
                <c:pt idx="96">
                  <c:v>45.267390000000013</c:v>
                </c:pt>
                <c:pt idx="97">
                  <c:v>45.794050000000013</c:v>
                </c:pt>
                <c:pt idx="98">
                  <c:v>46.331580000000002</c:v>
                </c:pt>
                <c:pt idx="99">
                  <c:v>46.859819999999999</c:v>
                </c:pt>
                <c:pt idx="100">
                  <c:v>47.391020000000005</c:v>
                </c:pt>
                <c:pt idx="101">
                  <c:v>47.938270000000003</c:v>
                </c:pt>
                <c:pt idx="102">
                  <c:v>48.473560000000006</c:v>
                </c:pt>
                <c:pt idx="103">
                  <c:v>49.013089999999998</c:v>
                </c:pt>
                <c:pt idx="104">
                  <c:v>49.554560000000002</c:v>
                </c:pt>
                <c:pt idx="105">
                  <c:v>50.082770000000011</c:v>
                </c:pt>
                <c:pt idx="106">
                  <c:v>50.622420000000012</c:v>
                </c:pt>
                <c:pt idx="107">
                  <c:v>51.149830000000001</c:v>
                </c:pt>
                <c:pt idx="108">
                  <c:v>51.695290000000057</c:v>
                </c:pt>
                <c:pt idx="109">
                  <c:v>52.232280000000003</c:v>
                </c:pt>
                <c:pt idx="110">
                  <c:v>52.752370000000013</c:v>
                </c:pt>
                <c:pt idx="111">
                  <c:v>53.287649999999999</c:v>
                </c:pt>
                <c:pt idx="112">
                  <c:v>53.833910000000003</c:v>
                </c:pt>
                <c:pt idx="113">
                  <c:v>54.36309</c:v>
                </c:pt>
                <c:pt idx="114">
                  <c:v>54.89282</c:v>
                </c:pt>
                <c:pt idx="115">
                  <c:v>55.427420000000005</c:v>
                </c:pt>
                <c:pt idx="116">
                  <c:v>55.967370000000003</c:v>
                </c:pt>
                <c:pt idx="117">
                  <c:v>56.504200000000004</c:v>
                </c:pt>
                <c:pt idx="118">
                  <c:v>57.047190000000001</c:v>
                </c:pt>
                <c:pt idx="119">
                  <c:v>57.581540000000004</c:v>
                </c:pt>
                <c:pt idx="120">
                  <c:v>58.117560000000005</c:v>
                </c:pt>
                <c:pt idx="121">
                  <c:v>58.655950000000011</c:v>
                </c:pt>
                <c:pt idx="122">
                  <c:v>59.195800000000013</c:v>
                </c:pt>
                <c:pt idx="123">
                  <c:v>59.714000000000006</c:v>
                </c:pt>
                <c:pt idx="124">
                  <c:v>60.253830000000001</c:v>
                </c:pt>
                <c:pt idx="125">
                  <c:v>60.765580000000057</c:v>
                </c:pt>
                <c:pt idx="126">
                  <c:v>61.289390000000012</c:v>
                </c:pt>
                <c:pt idx="127">
                  <c:v>55.986989999999999</c:v>
                </c:pt>
                <c:pt idx="128">
                  <c:v>49.859059999999999</c:v>
                </c:pt>
                <c:pt idx="129">
                  <c:v>45.224110000000074</c:v>
                </c:pt>
                <c:pt idx="130">
                  <c:v>41.420990000000003</c:v>
                </c:pt>
                <c:pt idx="131">
                  <c:v>38.234190000000012</c:v>
                </c:pt>
                <c:pt idx="132">
                  <c:v>35.51643</c:v>
                </c:pt>
                <c:pt idx="133">
                  <c:v>33.15795</c:v>
                </c:pt>
                <c:pt idx="134">
                  <c:v>31.094880000000028</c:v>
                </c:pt>
                <c:pt idx="135">
                  <c:v>29.272429999999961</c:v>
                </c:pt>
                <c:pt idx="136">
                  <c:v>27.652560000000001</c:v>
                </c:pt>
                <c:pt idx="137">
                  <c:v>26.178329999999967</c:v>
                </c:pt>
                <c:pt idx="138">
                  <c:v>24.872719999999966</c:v>
                </c:pt>
                <c:pt idx="139">
                  <c:v>23.681760000000001</c:v>
                </c:pt>
                <c:pt idx="140">
                  <c:v>22.577529999999989</c:v>
                </c:pt>
                <c:pt idx="141">
                  <c:v>21.585019999999961</c:v>
                </c:pt>
                <c:pt idx="142">
                  <c:v>20.663129999999967</c:v>
                </c:pt>
                <c:pt idx="143">
                  <c:v>19.804379999999988</c:v>
                </c:pt>
                <c:pt idx="144">
                  <c:v>19.02936</c:v>
                </c:pt>
                <c:pt idx="145">
                  <c:v>18.291969999999999</c:v>
                </c:pt>
                <c:pt idx="146">
                  <c:v>17.612970000000036</c:v>
                </c:pt>
                <c:pt idx="147">
                  <c:v>16.986879999999989</c:v>
                </c:pt>
                <c:pt idx="148">
                  <c:v>16.390160000000005</c:v>
                </c:pt>
                <c:pt idx="149">
                  <c:v>15.83183</c:v>
                </c:pt>
                <c:pt idx="150">
                  <c:v>15.316980000000004</c:v>
                </c:pt>
                <c:pt idx="151">
                  <c:v>14.822000000000006</c:v>
                </c:pt>
                <c:pt idx="152">
                  <c:v>14.36187</c:v>
                </c:pt>
                <c:pt idx="153">
                  <c:v>13.90476</c:v>
                </c:pt>
                <c:pt idx="154">
                  <c:v>13.50028</c:v>
                </c:pt>
                <c:pt idx="155">
                  <c:v>13.108890000000001</c:v>
                </c:pt>
                <c:pt idx="156">
                  <c:v>12.742100000000001</c:v>
                </c:pt>
                <c:pt idx="157">
                  <c:v>12.373250000000002</c:v>
                </c:pt>
                <c:pt idx="158">
                  <c:v>12.033520000000001</c:v>
                </c:pt>
                <c:pt idx="159">
                  <c:v>11.701890000000001</c:v>
                </c:pt>
                <c:pt idx="160">
                  <c:v>11.3948</c:v>
                </c:pt>
                <c:pt idx="161">
                  <c:v>11.094570000000001</c:v>
                </c:pt>
                <c:pt idx="162">
                  <c:v>10.802210000000002</c:v>
                </c:pt>
                <c:pt idx="163">
                  <c:v>10.52736</c:v>
                </c:pt>
                <c:pt idx="164">
                  <c:v>10.255490000000016</c:v>
                </c:pt>
                <c:pt idx="165">
                  <c:v>9.9928300000000068</c:v>
                </c:pt>
                <c:pt idx="166">
                  <c:v>9.7426700000000004</c:v>
                </c:pt>
                <c:pt idx="167">
                  <c:v>9.5117000000000012</c:v>
                </c:pt>
                <c:pt idx="168">
                  <c:v>9.2797300000000007</c:v>
                </c:pt>
                <c:pt idx="169">
                  <c:v>9.0596200000000007</c:v>
                </c:pt>
                <c:pt idx="170">
                  <c:v>8.832730000000014</c:v>
                </c:pt>
                <c:pt idx="171">
                  <c:v>8.6217799999999993</c:v>
                </c:pt>
                <c:pt idx="172">
                  <c:v>8.4160900000000005</c:v>
                </c:pt>
                <c:pt idx="173">
                  <c:v>8.20688</c:v>
                </c:pt>
                <c:pt idx="174">
                  <c:v>8.0089100000000002</c:v>
                </c:pt>
                <c:pt idx="175">
                  <c:v>7.8197299999999998</c:v>
                </c:pt>
                <c:pt idx="176">
                  <c:v>7.6333900000000003</c:v>
                </c:pt>
                <c:pt idx="177">
                  <c:v>7.4482300000000023</c:v>
                </c:pt>
                <c:pt idx="178">
                  <c:v>7.2718600000000082</c:v>
                </c:pt>
                <c:pt idx="179">
                  <c:v>7.0955399999999926</c:v>
                </c:pt>
                <c:pt idx="180">
                  <c:v>6.92659</c:v>
                </c:pt>
                <c:pt idx="181">
                  <c:v>6.7516200000000071</c:v>
                </c:pt>
                <c:pt idx="182">
                  <c:v>6.5814399999999997</c:v>
                </c:pt>
                <c:pt idx="183">
                  <c:v>6.4175099999999965</c:v>
                </c:pt>
                <c:pt idx="184">
                  <c:v>6.2467300000000003</c:v>
                </c:pt>
                <c:pt idx="185">
                  <c:v>6.0738200000000004</c:v>
                </c:pt>
                <c:pt idx="186">
                  <c:v>5.9184400000000004</c:v>
                </c:pt>
                <c:pt idx="187">
                  <c:v>5.7566700000000024</c:v>
                </c:pt>
                <c:pt idx="188">
                  <c:v>5.5950600000000001</c:v>
                </c:pt>
                <c:pt idx="189">
                  <c:v>5.4369100000000001</c:v>
                </c:pt>
                <c:pt idx="190">
                  <c:v>5.2813600000000092</c:v>
                </c:pt>
                <c:pt idx="191">
                  <c:v>5.1270699999999945</c:v>
                </c:pt>
                <c:pt idx="192">
                  <c:v>4.9744299999999999</c:v>
                </c:pt>
                <c:pt idx="193">
                  <c:v>4.8180299999999985</c:v>
                </c:pt>
                <c:pt idx="194">
                  <c:v>4.6609599999999913</c:v>
                </c:pt>
                <c:pt idx="195">
                  <c:v>4.5081699999999998</c:v>
                </c:pt>
                <c:pt idx="196">
                  <c:v>4.3492199999999999</c:v>
                </c:pt>
                <c:pt idx="197">
                  <c:v>4.1898200000000001</c:v>
                </c:pt>
                <c:pt idx="198">
                  <c:v>4.0347900000000001</c:v>
                </c:pt>
                <c:pt idx="199">
                  <c:v>3.8681199999999998</c:v>
                </c:pt>
                <c:pt idx="200">
                  <c:v>3.71136</c:v>
                </c:pt>
                <c:pt idx="201">
                  <c:v>3.5410900000000001</c:v>
                </c:pt>
                <c:pt idx="202">
                  <c:v>3.3814199999999968</c:v>
                </c:pt>
                <c:pt idx="203">
                  <c:v>3.2181500000000001</c:v>
                </c:pt>
                <c:pt idx="204">
                  <c:v>3.0643199999999999</c:v>
                </c:pt>
                <c:pt idx="205">
                  <c:v>2.8847299999999998</c:v>
                </c:pt>
                <c:pt idx="206">
                  <c:v>2.7199599999999977</c:v>
                </c:pt>
                <c:pt idx="207">
                  <c:v>2.5415199999999998</c:v>
                </c:pt>
                <c:pt idx="208">
                  <c:v>2.3635999999999999</c:v>
                </c:pt>
                <c:pt idx="209">
                  <c:v>2.1863100000000002</c:v>
                </c:pt>
                <c:pt idx="210">
                  <c:v>1.9872700000000001</c:v>
                </c:pt>
                <c:pt idx="211">
                  <c:v>1.8057199999999998</c:v>
                </c:pt>
                <c:pt idx="212">
                  <c:v>1.60686</c:v>
                </c:pt>
                <c:pt idx="213">
                  <c:v>1.4066899999999998</c:v>
                </c:pt>
                <c:pt idx="214">
                  <c:v>1.2097499999999981</c:v>
                </c:pt>
                <c:pt idx="215">
                  <c:v>1.00457</c:v>
                </c:pt>
                <c:pt idx="216">
                  <c:v>0.80025000000000002</c:v>
                </c:pt>
                <c:pt idx="217">
                  <c:v>0.58441999999999883</c:v>
                </c:pt>
                <c:pt idx="218">
                  <c:v>0.35576000000000002</c:v>
                </c:pt>
                <c:pt idx="219">
                  <c:v>0.1318</c:v>
                </c:pt>
                <c:pt idx="220">
                  <c:v>-0.10317000000000009</c:v>
                </c:pt>
              </c:numCache>
            </c:numRef>
          </c:yVal>
          <c:smooth val="1"/>
          <c:extLst xmlns:c16r2="http://schemas.microsoft.com/office/drawing/2015/06/chart">
            <c:ext xmlns:c16="http://schemas.microsoft.com/office/drawing/2014/chart" uri="{C3380CC4-5D6E-409C-BE32-E72D297353CC}">
              <c16:uniqueId val="{00000000-3B26-49BB-88A0-FFE1FA0D063F}"/>
            </c:ext>
          </c:extLst>
        </c:ser>
        <c:ser>
          <c:idx val="1"/>
          <c:order val="1"/>
          <c:tx>
            <c:strRef>
              <c:f>'[単軸実測データ１～３回目まとめ170110.xlsx]重ね合せ'!$D$2</c:f>
              <c:strCache>
                <c:ptCount val="1"/>
                <c:pt idx="0">
                  <c:v>２回目</c:v>
                </c:pt>
              </c:strCache>
            </c:strRef>
          </c:tx>
          <c:spPr>
            <a:ln w="19050" cap="rnd">
              <a:solidFill>
                <a:schemeClr val="accent2"/>
              </a:solidFill>
              <a:round/>
            </a:ln>
            <a:effectLst/>
          </c:spPr>
          <c:marker>
            <c:symbol val="none"/>
          </c:marker>
          <c:xVal>
            <c:numRef>
              <c:f>'[単軸実測データ１～３回目まとめ170110.xlsx]重ね合せ'!$D$5:$D$197</c:f>
              <c:numCache>
                <c:formatCode>General</c:formatCode>
                <c:ptCount val="193"/>
                <c:pt idx="0">
                  <c:v>8.6920000000000002</c:v>
                </c:pt>
                <c:pt idx="1">
                  <c:v>8.7537500000000001</c:v>
                </c:pt>
                <c:pt idx="2">
                  <c:v>9.1703700000000001</c:v>
                </c:pt>
                <c:pt idx="3">
                  <c:v>9.5870500000000014</c:v>
                </c:pt>
                <c:pt idx="4">
                  <c:v>10.003670000000001</c:v>
                </c:pt>
                <c:pt idx="5">
                  <c:v>10.42041</c:v>
                </c:pt>
                <c:pt idx="6">
                  <c:v>10.83703</c:v>
                </c:pt>
                <c:pt idx="7">
                  <c:v>11.25371</c:v>
                </c:pt>
                <c:pt idx="8">
                  <c:v>11.67033</c:v>
                </c:pt>
                <c:pt idx="9">
                  <c:v>12.087010000000001</c:v>
                </c:pt>
                <c:pt idx="10">
                  <c:v>12.503690000000002</c:v>
                </c:pt>
                <c:pt idx="11">
                  <c:v>12.92037</c:v>
                </c:pt>
                <c:pt idx="12">
                  <c:v>13.337050000000001</c:v>
                </c:pt>
                <c:pt idx="13">
                  <c:v>13.753670000000001</c:v>
                </c:pt>
                <c:pt idx="14">
                  <c:v>14.170350000000001</c:v>
                </c:pt>
                <c:pt idx="15">
                  <c:v>14.58703</c:v>
                </c:pt>
                <c:pt idx="16">
                  <c:v>15.00371</c:v>
                </c:pt>
                <c:pt idx="17">
                  <c:v>15.42038</c:v>
                </c:pt>
                <c:pt idx="18">
                  <c:v>15.837060000000001</c:v>
                </c:pt>
                <c:pt idx="19">
                  <c:v>16.253689999999967</c:v>
                </c:pt>
                <c:pt idx="20">
                  <c:v>16.67042</c:v>
                </c:pt>
                <c:pt idx="21">
                  <c:v>17.08699</c:v>
                </c:pt>
                <c:pt idx="22">
                  <c:v>17.50367</c:v>
                </c:pt>
                <c:pt idx="23">
                  <c:v>17.920349999999942</c:v>
                </c:pt>
                <c:pt idx="24">
                  <c:v>18.337080000000036</c:v>
                </c:pt>
                <c:pt idx="25">
                  <c:v>18.753700000000002</c:v>
                </c:pt>
                <c:pt idx="26">
                  <c:v>19.17033</c:v>
                </c:pt>
                <c:pt idx="27">
                  <c:v>19.587060000000001</c:v>
                </c:pt>
                <c:pt idx="28">
                  <c:v>20.003629999999966</c:v>
                </c:pt>
                <c:pt idx="29">
                  <c:v>20.420309999999965</c:v>
                </c:pt>
                <c:pt idx="30">
                  <c:v>20.837040000000005</c:v>
                </c:pt>
                <c:pt idx="31">
                  <c:v>21.25367</c:v>
                </c:pt>
                <c:pt idx="32">
                  <c:v>21.670400000000001</c:v>
                </c:pt>
                <c:pt idx="33">
                  <c:v>22.087030000000002</c:v>
                </c:pt>
                <c:pt idx="34">
                  <c:v>22.503700000000002</c:v>
                </c:pt>
                <c:pt idx="35">
                  <c:v>22.920380000000002</c:v>
                </c:pt>
                <c:pt idx="36">
                  <c:v>23.33706000000004</c:v>
                </c:pt>
                <c:pt idx="37">
                  <c:v>23.753739999999965</c:v>
                </c:pt>
                <c:pt idx="38">
                  <c:v>24.170360000000031</c:v>
                </c:pt>
                <c:pt idx="39">
                  <c:v>24.587040000000002</c:v>
                </c:pt>
                <c:pt idx="40">
                  <c:v>25.00367</c:v>
                </c:pt>
                <c:pt idx="41">
                  <c:v>25.420349999999942</c:v>
                </c:pt>
                <c:pt idx="42">
                  <c:v>25.837080000000036</c:v>
                </c:pt>
                <c:pt idx="43">
                  <c:v>26.253700000000002</c:v>
                </c:pt>
                <c:pt idx="44">
                  <c:v>26.67033</c:v>
                </c:pt>
                <c:pt idx="45">
                  <c:v>27.087</c:v>
                </c:pt>
                <c:pt idx="46">
                  <c:v>27.503739999999965</c:v>
                </c:pt>
                <c:pt idx="47">
                  <c:v>27.920360000000002</c:v>
                </c:pt>
                <c:pt idx="48">
                  <c:v>28.337040000000005</c:v>
                </c:pt>
                <c:pt idx="49">
                  <c:v>28.75366</c:v>
                </c:pt>
                <c:pt idx="50">
                  <c:v>29.170400000000001</c:v>
                </c:pt>
                <c:pt idx="51">
                  <c:v>29.587019999999967</c:v>
                </c:pt>
                <c:pt idx="52">
                  <c:v>30.003700000000002</c:v>
                </c:pt>
                <c:pt idx="53">
                  <c:v>30.420380000000002</c:v>
                </c:pt>
                <c:pt idx="54">
                  <c:v>30.83706000000004</c:v>
                </c:pt>
                <c:pt idx="55">
                  <c:v>31.253729999999965</c:v>
                </c:pt>
                <c:pt idx="56">
                  <c:v>31.670360000000031</c:v>
                </c:pt>
                <c:pt idx="57">
                  <c:v>32.087039999999995</c:v>
                </c:pt>
                <c:pt idx="58">
                  <c:v>32.503660000000004</c:v>
                </c:pt>
                <c:pt idx="59">
                  <c:v>32.92034000000001</c:v>
                </c:pt>
                <c:pt idx="60">
                  <c:v>33.337019999999995</c:v>
                </c:pt>
                <c:pt idx="61">
                  <c:v>33.753700000000002</c:v>
                </c:pt>
                <c:pt idx="62">
                  <c:v>34.170380000000009</c:v>
                </c:pt>
                <c:pt idx="63">
                  <c:v>34.587059999999994</c:v>
                </c:pt>
                <c:pt idx="64">
                  <c:v>35.003679999999996</c:v>
                </c:pt>
                <c:pt idx="65">
                  <c:v>35.420360000000009</c:v>
                </c:pt>
                <c:pt idx="66">
                  <c:v>35.837089999999996</c:v>
                </c:pt>
                <c:pt idx="67">
                  <c:v>36.253710000000012</c:v>
                </c:pt>
                <c:pt idx="68">
                  <c:v>36.670390000000012</c:v>
                </c:pt>
                <c:pt idx="69">
                  <c:v>37.087019999999995</c:v>
                </c:pt>
                <c:pt idx="70">
                  <c:v>37.503700000000002</c:v>
                </c:pt>
                <c:pt idx="71">
                  <c:v>37.920380000000009</c:v>
                </c:pt>
                <c:pt idx="72">
                  <c:v>38.337049999999998</c:v>
                </c:pt>
                <c:pt idx="73">
                  <c:v>38.753730000000012</c:v>
                </c:pt>
                <c:pt idx="74">
                  <c:v>39.170360000000009</c:v>
                </c:pt>
                <c:pt idx="75">
                  <c:v>39.587039999999995</c:v>
                </c:pt>
                <c:pt idx="76">
                  <c:v>40.003660000000004</c:v>
                </c:pt>
                <c:pt idx="77">
                  <c:v>40.42034000000001</c:v>
                </c:pt>
                <c:pt idx="78">
                  <c:v>40.837019999999995</c:v>
                </c:pt>
                <c:pt idx="79">
                  <c:v>41.253689999999999</c:v>
                </c:pt>
                <c:pt idx="80">
                  <c:v>41.670320000000011</c:v>
                </c:pt>
                <c:pt idx="81">
                  <c:v>42.086999999999996</c:v>
                </c:pt>
                <c:pt idx="82">
                  <c:v>42.503679999999996</c:v>
                </c:pt>
                <c:pt idx="83">
                  <c:v>42.920410000000011</c:v>
                </c:pt>
                <c:pt idx="84">
                  <c:v>43.337029999999999</c:v>
                </c:pt>
                <c:pt idx="85">
                  <c:v>43.753710000000012</c:v>
                </c:pt>
                <c:pt idx="86">
                  <c:v>44.170330000000057</c:v>
                </c:pt>
                <c:pt idx="87">
                  <c:v>44.587069999999997</c:v>
                </c:pt>
                <c:pt idx="88">
                  <c:v>45.003700000000002</c:v>
                </c:pt>
                <c:pt idx="89">
                  <c:v>45.420260000000006</c:v>
                </c:pt>
                <c:pt idx="90">
                  <c:v>45.837049999999998</c:v>
                </c:pt>
                <c:pt idx="91">
                  <c:v>46.253730000000012</c:v>
                </c:pt>
                <c:pt idx="92">
                  <c:v>46.670350000000013</c:v>
                </c:pt>
                <c:pt idx="93">
                  <c:v>47.086980000000004</c:v>
                </c:pt>
                <c:pt idx="94">
                  <c:v>47.50365</c:v>
                </c:pt>
                <c:pt idx="95">
                  <c:v>47.920330000000057</c:v>
                </c:pt>
                <c:pt idx="96">
                  <c:v>48.337069999999997</c:v>
                </c:pt>
                <c:pt idx="97">
                  <c:v>48.753689999999999</c:v>
                </c:pt>
                <c:pt idx="98">
                  <c:v>49.170370000000013</c:v>
                </c:pt>
                <c:pt idx="99">
                  <c:v>49.586999999999996</c:v>
                </c:pt>
                <c:pt idx="100">
                  <c:v>50.003720000000008</c:v>
                </c:pt>
                <c:pt idx="101">
                  <c:v>49.755530000000057</c:v>
                </c:pt>
                <c:pt idx="102">
                  <c:v>49.338740000000008</c:v>
                </c:pt>
                <c:pt idx="103">
                  <c:v>48.922010000000057</c:v>
                </c:pt>
                <c:pt idx="104">
                  <c:v>48.505390000000013</c:v>
                </c:pt>
                <c:pt idx="105">
                  <c:v>48.088710000000013</c:v>
                </c:pt>
                <c:pt idx="106">
                  <c:v>47.672030000000056</c:v>
                </c:pt>
                <c:pt idx="107">
                  <c:v>47.255350000000057</c:v>
                </c:pt>
                <c:pt idx="108">
                  <c:v>46.838680000000004</c:v>
                </c:pt>
                <c:pt idx="109">
                  <c:v>46.421990000000001</c:v>
                </c:pt>
                <c:pt idx="110">
                  <c:v>46.005370000000013</c:v>
                </c:pt>
                <c:pt idx="111">
                  <c:v>45.58869</c:v>
                </c:pt>
                <c:pt idx="112">
                  <c:v>45.172070000000012</c:v>
                </c:pt>
                <c:pt idx="113">
                  <c:v>44.755390000000013</c:v>
                </c:pt>
                <c:pt idx="114">
                  <c:v>44.338760000000008</c:v>
                </c:pt>
                <c:pt idx="115">
                  <c:v>43.922030000000056</c:v>
                </c:pt>
                <c:pt idx="116">
                  <c:v>43.505350000000057</c:v>
                </c:pt>
                <c:pt idx="117">
                  <c:v>43.088680000000004</c:v>
                </c:pt>
                <c:pt idx="118">
                  <c:v>42.672050000000013</c:v>
                </c:pt>
                <c:pt idx="119">
                  <c:v>42.255370000000013</c:v>
                </c:pt>
                <c:pt idx="120">
                  <c:v>41.83869</c:v>
                </c:pt>
                <c:pt idx="121">
                  <c:v>41.421960000000006</c:v>
                </c:pt>
                <c:pt idx="122">
                  <c:v>41.005340000000011</c:v>
                </c:pt>
                <c:pt idx="123">
                  <c:v>40.588710000000013</c:v>
                </c:pt>
                <c:pt idx="124">
                  <c:v>40.17204000000001</c:v>
                </c:pt>
                <c:pt idx="125">
                  <c:v>39.75536000000001</c:v>
                </c:pt>
                <c:pt idx="126">
                  <c:v>39.338680000000004</c:v>
                </c:pt>
                <c:pt idx="127">
                  <c:v>38.922050000000013</c:v>
                </c:pt>
                <c:pt idx="128">
                  <c:v>38.505380000000009</c:v>
                </c:pt>
                <c:pt idx="129">
                  <c:v>38.088700000000003</c:v>
                </c:pt>
                <c:pt idx="130">
                  <c:v>37.67202000000001</c:v>
                </c:pt>
                <c:pt idx="131">
                  <c:v>37.255390000000013</c:v>
                </c:pt>
                <c:pt idx="132">
                  <c:v>36.838770000000011</c:v>
                </c:pt>
                <c:pt idx="133">
                  <c:v>36.42204000000001</c:v>
                </c:pt>
                <c:pt idx="134">
                  <c:v>36.00536000000001</c:v>
                </c:pt>
                <c:pt idx="135">
                  <c:v>35.588630000000002</c:v>
                </c:pt>
                <c:pt idx="136">
                  <c:v>35.172000000000011</c:v>
                </c:pt>
                <c:pt idx="137">
                  <c:v>34.755380000000009</c:v>
                </c:pt>
                <c:pt idx="138">
                  <c:v>34.338640000000005</c:v>
                </c:pt>
                <c:pt idx="139">
                  <c:v>33.921970000000002</c:v>
                </c:pt>
                <c:pt idx="140">
                  <c:v>33.505340000000011</c:v>
                </c:pt>
                <c:pt idx="141">
                  <c:v>33.088660000000004</c:v>
                </c:pt>
                <c:pt idx="142">
                  <c:v>32.67204000000001</c:v>
                </c:pt>
                <c:pt idx="143">
                  <c:v>32.25536000000001</c:v>
                </c:pt>
                <c:pt idx="144">
                  <c:v>31.83868</c:v>
                </c:pt>
                <c:pt idx="145">
                  <c:v>31.422060000000002</c:v>
                </c:pt>
                <c:pt idx="146">
                  <c:v>31.005429999999965</c:v>
                </c:pt>
                <c:pt idx="147">
                  <c:v>30.588699999999942</c:v>
                </c:pt>
                <c:pt idx="148">
                  <c:v>30.17202</c:v>
                </c:pt>
                <c:pt idx="149">
                  <c:v>29.755400000000002</c:v>
                </c:pt>
                <c:pt idx="150">
                  <c:v>29.338720000000002</c:v>
                </c:pt>
                <c:pt idx="151">
                  <c:v>28.921990000000001</c:v>
                </c:pt>
                <c:pt idx="152">
                  <c:v>28.50536</c:v>
                </c:pt>
                <c:pt idx="153">
                  <c:v>28.088679999999961</c:v>
                </c:pt>
                <c:pt idx="154">
                  <c:v>27.672000000000001</c:v>
                </c:pt>
                <c:pt idx="155">
                  <c:v>27.255379999999967</c:v>
                </c:pt>
                <c:pt idx="156">
                  <c:v>26.838699999999989</c:v>
                </c:pt>
                <c:pt idx="157">
                  <c:v>26.421970000000005</c:v>
                </c:pt>
                <c:pt idx="158">
                  <c:v>26.005339999999954</c:v>
                </c:pt>
                <c:pt idx="159">
                  <c:v>25.588669999999961</c:v>
                </c:pt>
                <c:pt idx="160">
                  <c:v>25.17199000000004</c:v>
                </c:pt>
                <c:pt idx="161">
                  <c:v>24.75536</c:v>
                </c:pt>
                <c:pt idx="162">
                  <c:v>24.33868</c:v>
                </c:pt>
                <c:pt idx="163">
                  <c:v>23.922060000000002</c:v>
                </c:pt>
                <c:pt idx="164">
                  <c:v>23.505379999999967</c:v>
                </c:pt>
                <c:pt idx="165">
                  <c:v>23.088699999999942</c:v>
                </c:pt>
                <c:pt idx="166">
                  <c:v>22.67202</c:v>
                </c:pt>
                <c:pt idx="167">
                  <c:v>22.255400000000002</c:v>
                </c:pt>
                <c:pt idx="168">
                  <c:v>21.838720000000002</c:v>
                </c:pt>
                <c:pt idx="169">
                  <c:v>21.422039999999942</c:v>
                </c:pt>
                <c:pt idx="170">
                  <c:v>21.005309999999966</c:v>
                </c:pt>
                <c:pt idx="171">
                  <c:v>20.588689999999957</c:v>
                </c:pt>
                <c:pt idx="172">
                  <c:v>20.17201</c:v>
                </c:pt>
                <c:pt idx="173">
                  <c:v>19.755379999999967</c:v>
                </c:pt>
                <c:pt idx="174">
                  <c:v>19.338650000000001</c:v>
                </c:pt>
                <c:pt idx="175">
                  <c:v>18.922029999999943</c:v>
                </c:pt>
                <c:pt idx="176">
                  <c:v>18.50535</c:v>
                </c:pt>
                <c:pt idx="177">
                  <c:v>18.088669999999961</c:v>
                </c:pt>
                <c:pt idx="178">
                  <c:v>17.672039999999971</c:v>
                </c:pt>
                <c:pt idx="179">
                  <c:v>17.255369999999989</c:v>
                </c:pt>
                <c:pt idx="180">
                  <c:v>16.83869</c:v>
                </c:pt>
                <c:pt idx="181">
                  <c:v>16.422060000000002</c:v>
                </c:pt>
                <c:pt idx="182">
                  <c:v>16.005379999999967</c:v>
                </c:pt>
                <c:pt idx="183">
                  <c:v>15.588650000000001</c:v>
                </c:pt>
                <c:pt idx="184">
                  <c:v>15.172030000000015</c:v>
                </c:pt>
                <c:pt idx="185">
                  <c:v>14.755400000000016</c:v>
                </c:pt>
                <c:pt idx="186">
                  <c:v>14.33872</c:v>
                </c:pt>
                <c:pt idx="187">
                  <c:v>13.92205</c:v>
                </c:pt>
                <c:pt idx="188">
                  <c:v>13.505370000000001</c:v>
                </c:pt>
                <c:pt idx="189">
                  <c:v>13.08869</c:v>
                </c:pt>
                <c:pt idx="190">
                  <c:v>12.67207</c:v>
                </c:pt>
                <c:pt idx="191">
                  <c:v>12.255330000000002</c:v>
                </c:pt>
                <c:pt idx="192">
                  <c:v>11.838710000000001</c:v>
                </c:pt>
              </c:numCache>
            </c:numRef>
          </c:xVal>
          <c:yVal>
            <c:numRef>
              <c:f>'[単軸実測データ１～３回目まとめ170110.xlsx]重ね合せ'!$E$5:$E$197</c:f>
              <c:numCache>
                <c:formatCode>General</c:formatCode>
                <c:ptCount val="193"/>
                <c:pt idx="0">
                  <c:v>0</c:v>
                </c:pt>
                <c:pt idx="1">
                  <c:v>4.6260000000000003E-2</c:v>
                </c:pt>
                <c:pt idx="2">
                  <c:v>0.37294000000000038</c:v>
                </c:pt>
                <c:pt idx="3">
                  <c:v>0.870340000000001</c:v>
                </c:pt>
                <c:pt idx="4">
                  <c:v>1.3143800000000001</c:v>
                </c:pt>
                <c:pt idx="5">
                  <c:v>1.69042</c:v>
                </c:pt>
                <c:pt idx="6">
                  <c:v>2.0568399999999967</c:v>
                </c:pt>
                <c:pt idx="7">
                  <c:v>2.3930599999999966</c:v>
                </c:pt>
                <c:pt idx="8">
                  <c:v>2.6960799999999967</c:v>
                </c:pt>
                <c:pt idx="9">
                  <c:v>2.9816599999999966</c:v>
                </c:pt>
                <c:pt idx="10">
                  <c:v>3.2468900000000001</c:v>
                </c:pt>
                <c:pt idx="11">
                  <c:v>3.5070600000000001</c:v>
                </c:pt>
                <c:pt idx="12">
                  <c:v>3.7573300000000041</c:v>
                </c:pt>
                <c:pt idx="13">
                  <c:v>3.9943999999999997</c:v>
                </c:pt>
                <c:pt idx="14">
                  <c:v>4.2325900000000001</c:v>
                </c:pt>
                <c:pt idx="15">
                  <c:v>4.4618900000000004</c:v>
                </c:pt>
                <c:pt idx="16">
                  <c:v>4.6798500000000001</c:v>
                </c:pt>
                <c:pt idx="17">
                  <c:v>4.8885099999999975</c:v>
                </c:pt>
                <c:pt idx="18">
                  <c:v>5.0994700000000002</c:v>
                </c:pt>
                <c:pt idx="19">
                  <c:v>5.2927200000000001</c:v>
                </c:pt>
                <c:pt idx="20">
                  <c:v>5.483600000000008</c:v>
                </c:pt>
                <c:pt idx="21">
                  <c:v>5.6796100000000003</c:v>
                </c:pt>
                <c:pt idx="22">
                  <c:v>5.8671299999999915</c:v>
                </c:pt>
                <c:pt idx="23">
                  <c:v>6.0597700000000003</c:v>
                </c:pt>
                <c:pt idx="24">
                  <c:v>6.2499399999999996</c:v>
                </c:pt>
                <c:pt idx="25">
                  <c:v>6.4312500000000092</c:v>
                </c:pt>
                <c:pt idx="26">
                  <c:v>6.6107799999999965</c:v>
                </c:pt>
                <c:pt idx="27">
                  <c:v>6.8011499999999998</c:v>
                </c:pt>
                <c:pt idx="28">
                  <c:v>6.9720500000000003</c:v>
                </c:pt>
                <c:pt idx="29">
                  <c:v>7.1530199999999926</c:v>
                </c:pt>
                <c:pt idx="30">
                  <c:v>7.3232400000000002</c:v>
                </c:pt>
                <c:pt idx="31">
                  <c:v>7.5001199999999955</c:v>
                </c:pt>
                <c:pt idx="32">
                  <c:v>7.6749499999999955</c:v>
                </c:pt>
                <c:pt idx="33">
                  <c:v>7.8572899999999946</c:v>
                </c:pt>
                <c:pt idx="34">
                  <c:v>8.0339600000000004</c:v>
                </c:pt>
                <c:pt idx="35">
                  <c:v>8.2177299999999995</c:v>
                </c:pt>
                <c:pt idx="36">
                  <c:v>8.3996000000000048</c:v>
                </c:pt>
                <c:pt idx="37">
                  <c:v>8.5834900000000047</c:v>
                </c:pt>
                <c:pt idx="38">
                  <c:v>8.7735400000000006</c:v>
                </c:pt>
                <c:pt idx="39">
                  <c:v>8.957630000000016</c:v>
                </c:pt>
                <c:pt idx="40">
                  <c:v>9.1432500000000001</c:v>
                </c:pt>
                <c:pt idx="41">
                  <c:v>9.3362600000000011</c:v>
                </c:pt>
                <c:pt idx="42">
                  <c:v>9.5249500000000005</c:v>
                </c:pt>
                <c:pt idx="43">
                  <c:v>9.7324900000000003</c:v>
                </c:pt>
                <c:pt idx="44">
                  <c:v>9.9312400000000007</c:v>
                </c:pt>
                <c:pt idx="45">
                  <c:v>10.14231</c:v>
                </c:pt>
                <c:pt idx="46">
                  <c:v>10.367100000000002</c:v>
                </c:pt>
                <c:pt idx="47">
                  <c:v>10.57423</c:v>
                </c:pt>
                <c:pt idx="48">
                  <c:v>10.79636</c:v>
                </c:pt>
                <c:pt idx="49">
                  <c:v>11.01477</c:v>
                </c:pt>
                <c:pt idx="50">
                  <c:v>11.257200000000001</c:v>
                </c:pt>
                <c:pt idx="51">
                  <c:v>11.488480000000004</c:v>
                </c:pt>
                <c:pt idx="52">
                  <c:v>11.73005</c:v>
                </c:pt>
                <c:pt idx="53">
                  <c:v>11.985250000000002</c:v>
                </c:pt>
                <c:pt idx="54">
                  <c:v>12.23874</c:v>
                </c:pt>
                <c:pt idx="55">
                  <c:v>12.513590000000002</c:v>
                </c:pt>
                <c:pt idx="56">
                  <c:v>12.78641</c:v>
                </c:pt>
                <c:pt idx="57">
                  <c:v>13.072440000000016</c:v>
                </c:pt>
                <c:pt idx="58">
                  <c:v>13.35927</c:v>
                </c:pt>
                <c:pt idx="59">
                  <c:v>13.655100000000004</c:v>
                </c:pt>
                <c:pt idx="60">
                  <c:v>13.9678</c:v>
                </c:pt>
                <c:pt idx="61">
                  <c:v>14.30808</c:v>
                </c:pt>
                <c:pt idx="62">
                  <c:v>14.642530000000002</c:v>
                </c:pt>
                <c:pt idx="63">
                  <c:v>14.99091</c:v>
                </c:pt>
                <c:pt idx="64">
                  <c:v>15.359300000000006</c:v>
                </c:pt>
                <c:pt idx="65">
                  <c:v>15.72946</c:v>
                </c:pt>
                <c:pt idx="66">
                  <c:v>16.116669999999999</c:v>
                </c:pt>
                <c:pt idx="67">
                  <c:v>16.52618</c:v>
                </c:pt>
                <c:pt idx="68">
                  <c:v>16.96585</c:v>
                </c:pt>
                <c:pt idx="69">
                  <c:v>17.406339999999961</c:v>
                </c:pt>
                <c:pt idx="70">
                  <c:v>17.880859999999988</c:v>
                </c:pt>
                <c:pt idx="71">
                  <c:v>18.364909999999988</c:v>
                </c:pt>
                <c:pt idx="72">
                  <c:v>18.890999999999988</c:v>
                </c:pt>
                <c:pt idx="73">
                  <c:v>19.43918</c:v>
                </c:pt>
                <c:pt idx="74">
                  <c:v>19.989389999999954</c:v>
                </c:pt>
                <c:pt idx="75">
                  <c:v>20.591760000000001</c:v>
                </c:pt>
                <c:pt idx="76">
                  <c:v>21.229310000000002</c:v>
                </c:pt>
                <c:pt idx="77">
                  <c:v>21.889019999999967</c:v>
                </c:pt>
                <c:pt idx="78">
                  <c:v>22.585260000000002</c:v>
                </c:pt>
                <c:pt idx="79">
                  <c:v>23.329370000000001</c:v>
                </c:pt>
                <c:pt idx="80">
                  <c:v>24.116460000000028</c:v>
                </c:pt>
                <c:pt idx="81">
                  <c:v>24.957660000000001</c:v>
                </c:pt>
                <c:pt idx="82">
                  <c:v>25.822949999999967</c:v>
                </c:pt>
                <c:pt idx="83">
                  <c:v>26.771360000000001</c:v>
                </c:pt>
                <c:pt idx="84">
                  <c:v>27.775019999999966</c:v>
                </c:pt>
                <c:pt idx="85">
                  <c:v>28.833189999999988</c:v>
                </c:pt>
                <c:pt idx="86">
                  <c:v>29.980149999999934</c:v>
                </c:pt>
                <c:pt idx="87">
                  <c:v>31.208480000000002</c:v>
                </c:pt>
                <c:pt idx="88">
                  <c:v>32.50356</c:v>
                </c:pt>
                <c:pt idx="89">
                  <c:v>33.913589999999999</c:v>
                </c:pt>
                <c:pt idx="90">
                  <c:v>35.435790000000011</c:v>
                </c:pt>
                <c:pt idx="91">
                  <c:v>37.074310000000011</c:v>
                </c:pt>
                <c:pt idx="92">
                  <c:v>38.83625</c:v>
                </c:pt>
                <c:pt idx="93">
                  <c:v>40.73724</c:v>
                </c:pt>
                <c:pt idx="94">
                  <c:v>42.803479999999993</c:v>
                </c:pt>
                <c:pt idx="95">
                  <c:v>45.024720000000002</c:v>
                </c:pt>
                <c:pt idx="96">
                  <c:v>47.396570000000011</c:v>
                </c:pt>
                <c:pt idx="97">
                  <c:v>49.885869999999997</c:v>
                </c:pt>
                <c:pt idx="98">
                  <c:v>52.408200000000001</c:v>
                </c:pt>
                <c:pt idx="99">
                  <c:v>54.870190000000001</c:v>
                </c:pt>
                <c:pt idx="100">
                  <c:v>57.109090000000002</c:v>
                </c:pt>
                <c:pt idx="101">
                  <c:v>51.894649999999999</c:v>
                </c:pt>
                <c:pt idx="102">
                  <c:v>46.44312</c:v>
                </c:pt>
                <c:pt idx="103">
                  <c:v>42.245170000000066</c:v>
                </c:pt>
                <c:pt idx="104">
                  <c:v>38.805800000000005</c:v>
                </c:pt>
                <c:pt idx="105">
                  <c:v>35.913649999999997</c:v>
                </c:pt>
                <c:pt idx="106">
                  <c:v>33.433800000000005</c:v>
                </c:pt>
                <c:pt idx="107">
                  <c:v>31.277860000000036</c:v>
                </c:pt>
                <c:pt idx="108">
                  <c:v>29.384070000000001</c:v>
                </c:pt>
                <c:pt idx="109">
                  <c:v>27.705649999999935</c:v>
                </c:pt>
                <c:pt idx="110">
                  <c:v>26.200690000000002</c:v>
                </c:pt>
                <c:pt idx="111">
                  <c:v>24.861090000000001</c:v>
                </c:pt>
                <c:pt idx="112">
                  <c:v>23.635629999999967</c:v>
                </c:pt>
                <c:pt idx="113">
                  <c:v>22.508849999999967</c:v>
                </c:pt>
                <c:pt idx="114">
                  <c:v>21.501470000000001</c:v>
                </c:pt>
                <c:pt idx="115">
                  <c:v>20.562139999999943</c:v>
                </c:pt>
                <c:pt idx="116">
                  <c:v>19.70147</c:v>
                </c:pt>
                <c:pt idx="117">
                  <c:v>18.921439999999965</c:v>
                </c:pt>
                <c:pt idx="118">
                  <c:v>18.175319999999989</c:v>
                </c:pt>
                <c:pt idx="119">
                  <c:v>17.488169999999954</c:v>
                </c:pt>
                <c:pt idx="120">
                  <c:v>16.857600000000001</c:v>
                </c:pt>
                <c:pt idx="121">
                  <c:v>16.256409999999967</c:v>
                </c:pt>
                <c:pt idx="122">
                  <c:v>15.699810000000001</c:v>
                </c:pt>
                <c:pt idx="123">
                  <c:v>15.17333</c:v>
                </c:pt>
                <c:pt idx="124">
                  <c:v>14.68252</c:v>
                </c:pt>
                <c:pt idx="125">
                  <c:v>14.205640000000002</c:v>
                </c:pt>
                <c:pt idx="126">
                  <c:v>13.7713</c:v>
                </c:pt>
                <c:pt idx="127">
                  <c:v>13.36829</c:v>
                </c:pt>
                <c:pt idx="128">
                  <c:v>12.975210000000002</c:v>
                </c:pt>
                <c:pt idx="129">
                  <c:v>12.60094</c:v>
                </c:pt>
                <c:pt idx="130">
                  <c:v>12.23643</c:v>
                </c:pt>
                <c:pt idx="131">
                  <c:v>11.897590000000006</c:v>
                </c:pt>
                <c:pt idx="132">
                  <c:v>11.577490000000004</c:v>
                </c:pt>
                <c:pt idx="133">
                  <c:v>11.26033</c:v>
                </c:pt>
                <c:pt idx="134">
                  <c:v>10.95997</c:v>
                </c:pt>
                <c:pt idx="135">
                  <c:v>10.678570000000001</c:v>
                </c:pt>
                <c:pt idx="136">
                  <c:v>10.404260000000001</c:v>
                </c:pt>
                <c:pt idx="137">
                  <c:v>10.131500000000001</c:v>
                </c:pt>
                <c:pt idx="138">
                  <c:v>9.8697000000000195</c:v>
                </c:pt>
                <c:pt idx="139">
                  <c:v>9.62866</c:v>
                </c:pt>
                <c:pt idx="140">
                  <c:v>9.3909100000000034</c:v>
                </c:pt>
                <c:pt idx="141">
                  <c:v>9.1674300000000066</c:v>
                </c:pt>
                <c:pt idx="142">
                  <c:v>8.9426600000000001</c:v>
                </c:pt>
                <c:pt idx="143">
                  <c:v>8.7329900000000009</c:v>
                </c:pt>
                <c:pt idx="144">
                  <c:v>8.5164500000000007</c:v>
                </c:pt>
                <c:pt idx="145">
                  <c:v>8.3107000000000006</c:v>
                </c:pt>
                <c:pt idx="146">
                  <c:v>8.1136300000000006</c:v>
                </c:pt>
                <c:pt idx="147">
                  <c:v>7.9139099999999996</c:v>
                </c:pt>
                <c:pt idx="148">
                  <c:v>7.7183099999999998</c:v>
                </c:pt>
                <c:pt idx="149">
                  <c:v>7.5408799999999996</c:v>
                </c:pt>
                <c:pt idx="150">
                  <c:v>7.3574599999999917</c:v>
                </c:pt>
                <c:pt idx="151">
                  <c:v>7.18</c:v>
                </c:pt>
                <c:pt idx="152">
                  <c:v>7.0191600000000003</c:v>
                </c:pt>
                <c:pt idx="153">
                  <c:v>6.8398399999999997</c:v>
                </c:pt>
                <c:pt idx="154">
                  <c:v>6.6676399999999916</c:v>
                </c:pt>
                <c:pt idx="155">
                  <c:v>6.5023999999999997</c:v>
                </c:pt>
                <c:pt idx="156">
                  <c:v>6.3414000000000001</c:v>
                </c:pt>
                <c:pt idx="157">
                  <c:v>6.1703000000000001</c:v>
                </c:pt>
                <c:pt idx="158">
                  <c:v>6.0151599999999945</c:v>
                </c:pt>
                <c:pt idx="159">
                  <c:v>5.8532200000000003</c:v>
                </c:pt>
                <c:pt idx="160">
                  <c:v>5.6846199999999945</c:v>
                </c:pt>
                <c:pt idx="161">
                  <c:v>5.5417300000000003</c:v>
                </c:pt>
                <c:pt idx="162">
                  <c:v>5.3799000000000001</c:v>
                </c:pt>
                <c:pt idx="163">
                  <c:v>5.22628</c:v>
                </c:pt>
                <c:pt idx="164">
                  <c:v>5.0771799999999985</c:v>
                </c:pt>
                <c:pt idx="165">
                  <c:v>4.9220699999999997</c:v>
                </c:pt>
                <c:pt idx="166">
                  <c:v>4.7745499999999996</c:v>
                </c:pt>
                <c:pt idx="167">
                  <c:v>4.6218099999999955</c:v>
                </c:pt>
                <c:pt idx="168">
                  <c:v>4.4642200000000001</c:v>
                </c:pt>
                <c:pt idx="169">
                  <c:v>4.30931</c:v>
                </c:pt>
                <c:pt idx="170">
                  <c:v>4.1525699999999945</c:v>
                </c:pt>
                <c:pt idx="171">
                  <c:v>3.9980599999999966</c:v>
                </c:pt>
                <c:pt idx="172">
                  <c:v>3.8351899999999977</c:v>
                </c:pt>
                <c:pt idx="173">
                  <c:v>3.6833600000000035</c:v>
                </c:pt>
                <c:pt idx="174">
                  <c:v>3.53173</c:v>
                </c:pt>
                <c:pt idx="175">
                  <c:v>3.3708199999999966</c:v>
                </c:pt>
                <c:pt idx="176">
                  <c:v>3.2072000000000012</c:v>
                </c:pt>
                <c:pt idx="177">
                  <c:v>3.0473499999999998</c:v>
                </c:pt>
                <c:pt idx="178">
                  <c:v>2.8862399999999977</c:v>
                </c:pt>
                <c:pt idx="179">
                  <c:v>2.7212399999999999</c:v>
                </c:pt>
                <c:pt idx="180">
                  <c:v>2.5428299999999977</c:v>
                </c:pt>
                <c:pt idx="181">
                  <c:v>2.37357</c:v>
                </c:pt>
                <c:pt idx="182">
                  <c:v>2.20045</c:v>
                </c:pt>
                <c:pt idx="183">
                  <c:v>2.0160899999999966</c:v>
                </c:pt>
                <c:pt idx="184">
                  <c:v>1.8247899999999999</c:v>
                </c:pt>
                <c:pt idx="185">
                  <c:v>1.6333299999999982</c:v>
                </c:pt>
                <c:pt idx="186">
                  <c:v>1.4475899999999982</c:v>
                </c:pt>
                <c:pt idx="187">
                  <c:v>1.2500100000000001</c:v>
                </c:pt>
                <c:pt idx="188">
                  <c:v>1.0517099999999981</c:v>
                </c:pt>
                <c:pt idx="189">
                  <c:v>0.84177000000000102</c:v>
                </c:pt>
                <c:pt idx="190">
                  <c:v>0.63274000000000152</c:v>
                </c:pt>
                <c:pt idx="191">
                  <c:v>0.41700000000000031</c:v>
                </c:pt>
                <c:pt idx="192">
                  <c:v>0.19339999999999999</c:v>
                </c:pt>
              </c:numCache>
            </c:numRef>
          </c:yVal>
          <c:smooth val="1"/>
          <c:extLst xmlns:c16r2="http://schemas.microsoft.com/office/drawing/2015/06/chart">
            <c:ext xmlns:c16="http://schemas.microsoft.com/office/drawing/2014/chart" uri="{C3380CC4-5D6E-409C-BE32-E72D297353CC}">
              <c16:uniqueId val="{00000001-3B26-49BB-88A0-FFE1FA0D063F}"/>
            </c:ext>
          </c:extLst>
        </c:ser>
        <c:ser>
          <c:idx val="2"/>
          <c:order val="2"/>
          <c:tx>
            <c:strRef>
              <c:f>'[単軸実測データ１～３回目まとめ170110.xlsx]重ね合せ'!$F$2</c:f>
              <c:strCache>
                <c:ptCount val="1"/>
                <c:pt idx="0">
                  <c:v>３回目</c:v>
                </c:pt>
              </c:strCache>
            </c:strRef>
          </c:tx>
          <c:spPr>
            <a:ln w="19050" cap="rnd">
              <a:solidFill>
                <a:schemeClr val="accent3"/>
              </a:solidFill>
              <a:round/>
            </a:ln>
            <a:effectLst/>
          </c:spPr>
          <c:marker>
            <c:symbol val="none"/>
          </c:marker>
          <c:xVal>
            <c:numRef>
              <c:f>'[単軸実測データ１～３回目まとめ170110.xlsx]重ね合せ'!$F$5:$F$197</c:f>
              <c:numCache>
                <c:formatCode>General</c:formatCode>
                <c:ptCount val="193"/>
                <c:pt idx="0">
                  <c:v>8.947000000000001</c:v>
                </c:pt>
                <c:pt idx="1">
                  <c:v>9.0453400000000013</c:v>
                </c:pt>
                <c:pt idx="2">
                  <c:v>9.4620100000000047</c:v>
                </c:pt>
                <c:pt idx="3">
                  <c:v>9.8786900000000006</c:v>
                </c:pt>
                <c:pt idx="4">
                  <c:v>10.29537</c:v>
                </c:pt>
                <c:pt idx="5">
                  <c:v>10.712</c:v>
                </c:pt>
                <c:pt idx="6">
                  <c:v>11.128730000000001</c:v>
                </c:pt>
                <c:pt idx="7">
                  <c:v>11.545350000000001</c:v>
                </c:pt>
                <c:pt idx="8">
                  <c:v>11.962080000000016</c:v>
                </c:pt>
                <c:pt idx="9">
                  <c:v>12.37866</c:v>
                </c:pt>
                <c:pt idx="10">
                  <c:v>12.795390000000001</c:v>
                </c:pt>
                <c:pt idx="11">
                  <c:v>13.212010000000001</c:v>
                </c:pt>
                <c:pt idx="12">
                  <c:v>13.628690000000001</c:v>
                </c:pt>
                <c:pt idx="13">
                  <c:v>14.04537</c:v>
                </c:pt>
                <c:pt idx="14">
                  <c:v>14.46199</c:v>
                </c:pt>
                <c:pt idx="15">
                  <c:v>14.878670000000001</c:v>
                </c:pt>
                <c:pt idx="16">
                  <c:v>15.295300000000001</c:v>
                </c:pt>
                <c:pt idx="17">
                  <c:v>15.71208</c:v>
                </c:pt>
                <c:pt idx="18">
                  <c:v>16.128710000000002</c:v>
                </c:pt>
                <c:pt idx="19">
                  <c:v>16.545380000000002</c:v>
                </c:pt>
                <c:pt idx="20">
                  <c:v>16.962059999999965</c:v>
                </c:pt>
                <c:pt idx="21">
                  <c:v>17.378739999999965</c:v>
                </c:pt>
                <c:pt idx="22">
                  <c:v>17.795370000000002</c:v>
                </c:pt>
                <c:pt idx="23">
                  <c:v>18.212040000000002</c:v>
                </c:pt>
                <c:pt idx="24">
                  <c:v>18.62867</c:v>
                </c:pt>
                <c:pt idx="25">
                  <c:v>19.045399999999965</c:v>
                </c:pt>
                <c:pt idx="26">
                  <c:v>19.462029999999949</c:v>
                </c:pt>
                <c:pt idx="27">
                  <c:v>19.878710000000002</c:v>
                </c:pt>
                <c:pt idx="28">
                  <c:v>20.295329999999961</c:v>
                </c:pt>
                <c:pt idx="29">
                  <c:v>20.712009999999989</c:v>
                </c:pt>
                <c:pt idx="30">
                  <c:v>21.128739999999965</c:v>
                </c:pt>
                <c:pt idx="31">
                  <c:v>21.545370000000002</c:v>
                </c:pt>
                <c:pt idx="32">
                  <c:v>21.96199</c:v>
                </c:pt>
                <c:pt idx="33">
                  <c:v>22.37867</c:v>
                </c:pt>
                <c:pt idx="34">
                  <c:v>22.795399999999965</c:v>
                </c:pt>
                <c:pt idx="35">
                  <c:v>23.212019999999967</c:v>
                </c:pt>
                <c:pt idx="36">
                  <c:v>23.628700000000002</c:v>
                </c:pt>
                <c:pt idx="37">
                  <c:v>24.045329999999961</c:v>
                </c:pt>
                <c:pt idx="38">
                  <c:v>24.462059999999965</c:v>
                </c:pt>
                <c:pt idx="39">
                  <c:v>24.878739999999965</c:v>
                </c:pt>
                <c:pt idx="40">
                  <c:v>25.295360000000002</c:v>
                </c:pt>
                <c:pt idx="41">
                  <c:v>25.711990000000029</c:v>
                </c:pt>
                <c:pt idx="42">
                  <c:v>26.128719999999966</c:v>
                </c:pt>
                <c:pt idx="43">
                  <c:v>26.545399999999965</c:v>
                </c:pt>
                <c:pt idx="44">
                  <c:v>26.962079999999954</c:v>
                </c:pt>
                <c:pt idx="45">
                  <c:v>27.378700000000002</c:v>
                </c:pt>
                <c:pt idx="46">
                  <c:v>27.795329999999961</c:v>
                </c:pt>
                <c:pt idx="47">
                  <c:v>28.212060000000001</c:v>
                </c:pt>
                <c:pt idx="48">
                  <c:v>28.628679999999989</c:v>
                </c:pt>
                <c:pt idx="49">
                  <c:v>29.045360000000002</c:v>
                </c:pt>
                <c:pt idx="50">
                  <c:v>29.462039999999945</c:v>
                </c:pt>
                <c:pt idx="51">
                  <c:v>29.87866</c:v>
                </c:pt>
                <c:pt idx="52">
                  <c:v>30.295339999999943</c:v>
                </c:pt>
                <c:pt idx="53">
                  <c:v>30.712070000000001</c:v>
                </c:pt>
                <c:pt idx="54">
                  <c:v>31.12865</c:v>
                </c:pt>
                <c:pt idx="55">
                  <c:v>31.545319999999954</c:v>
                </c:pt>
                <c:pt idx="56">
                  <c:v>31.961999999999989</c:v>
                </c:pt>
                <c:pt idx="57">
                  <c:v>32.378679999999996</c:v>
                </c:pt>
                <c:pt idx="58">
                  <c:v>32.79536000000008</c:v>
                </c:pt>
                <c:pt idx="59">
                  <c:v>33.212040000000009</c:v>
                </c:pt>
                <c:pt idx="60">
                  <c:v>33.628660000000011</c:v>
                </c:pt>
                <c:pt idx="61">
                  <c:v>34.04534000000001</c:v>
                </c:pt>
                <c:pt idx="62">
                  <c:v>34.462070000000011</c:v>
                </c:pt>
                <c:pt idx="63">
                  <c:v>34.878700000000002</c:v>
                </c:pt>
                <c:pt idx="64">
                  <c:v>35.295320000000089</c:v>
                </c:pt>
                <c:pt idx="65">
                  <c:v>35.712000000000003</c:v>
                </c:pt>
                <c:pt idx="66">
                  <c:v>36.12868000000001</c:v>
                </c:pt>
                <c:pt idx="67">
                  <c:v>36.545350000000013</c:v>
                </c:pt>
                <c:pt idx="68">
                  <c:v>36.961980000000004</c:v>
                </c:pt>
                <c:pt idx="69">
                  <c:v>37.378710000000012</c:v>
                </c:pt>
                <c:pt idx="70">
                  <c:v>37.795340000000088</c:v>
                </c:pt>
                <c:pt idx="71">
                  <c:v>38.21202000000001</c:v>
                </c:pt>
                <c:pt idx="72">
                  <c:v>38.628700000000066</c:v>
                </c:pt>
                <c:pt idx="73">
                  <c:v>39.045380000000009</c:v>
                </c:pt>
                <c:pt idx="74">
                  <c:v>39.462000000000003</c:v>
                </c:pt>
                <c:pt idx="75">
                  <c:v>39.878679999999996</c:v>
                </c:pt>
                <c:pt idx="76">
                  <c:v>40.29536000000008</c:v>
                </c:pt>
                <c:pt idx="77">
                  <c:v>40.711980000000004</c:v>
                </c:pt>
                <c:pt idx="78">
                  <c:v>41.12871000000009</c:v>
                </c:pt>
                <c:pt idx="79">
                  <c:v>41.545390000000012</c:v>
                </c:pt>
                <c:pt idx="80">
                  <c:v>41.962070000000011</c:v>
                </c:pt>
                <c:pt idx="81">
                  <c:v>42.378689999999999</c:v>
                </c:pt>
                <c:pt idx="82">
                  <c:v>42.795320000000089</c:v>
                </c:pt>
                <c:pt idx="83">
                  <c:v>43.212000000000003</c:v>
                </c:pt>
                <c:pt idx="84">
                  <c:v>43.62868000000001</c:v>
                </c:pt>
                <c:pt idx="85">
                  <c:v>44.045350000000013</c:v>
                </c:pt>
                <c:pt idx="86">
                  <c:v>44.461980000000004</c:v>
                </c:pt>
                <c:pt idx="87">
                  <c:v>44.878660000000004</c:v>
                </c:pt>
                <c:pt idx="88">
                  <c:v>45.29539000000009</c:v>
                </c:pt>
                <c:pt idx="89">
                  <c:v>45.712010000000056</c:v>
                </c:pt>
                <c:pt idx="90">
                  <c:v>46.128690000000013</c:v>
                </c:pt>
                <c:pt idx="91">
                  <c:v>46.545370000000013</c:v>
                </c:pt>
                <c:pt idx="92">
                  <c:v>46.962050000000012</c:v>
                </c:pt>
                <c:pt idx="93">
                  <c:v>47.378679999999996</c:v>
                </c:pt>
                <c:pt idx="94">
                  <c:v>47.795350000000099</c:v>
                </c:pt>
                <c:pt idx="95">
                  <c:v>48.212030000000013</c:v>
                </c:pt>
                <c:pt idx="96">
                  <c:v>48.628660000000011</c:v>
                </c:pt>
                <c:pt idx="97">
                  <c:v>49.045390000000012</c:v>
                </c:pt>
                <c:pt idx="98">
                  <c:v>49.462010000000056</c:v>
                </c:pt>
                <c:pt idx="99">
                  <c:v>49.878630000000001</c:v>
                </c:pt>
                <c:pt idx="100">
                  <c:v>49.882439999999995</c:v>
                </c:pt>
                <c:pt idx="101">
                  <c:v>49.463730000000012</c:v>
                </c:pt>
                <c:pt idx="102">
                  <c:v>49.047049999999999</c:v>
                </c:pt>
                <c:pt idx="103">
                  <c:v>48.630370000000013</c:v>
                </c:pt>
                <c:pt idx="104">
                  <c:v>48.21369</c:v>
                </c:pt>
                <c:pt idx="105">
                  <c:v>47.797010000000057</c:v>
                </c:pt>
                <c:pt idx="106">
                  <c:v>47.380330000000001</c:v>
                </c:pt>
                <c:pt idx="107">
                  <c:v>46.963710000000013</c:v>
                </c:pt>
                <c:pt idx="108">
                  <c:v>46.546980000000005</c:v>
                </c:pt>
                <c:pt idx="109">
                  <c:v>46.130300000000013</c:v>
                </c:pt>
                <c:pt idx="110">
                  <c:v>45.713680000000004</c:v>
                </c:pt>
                <c:pt idx="111">
                  <c:v>45.297100000000057</c:v>
                </c:pt>
                <c:pt idx="112">
                  <c:v>44.880320000000005</c:v>
                </c:pt>
                <c:pt idx="113">
                  <c:v>44.46369</c:v>
                </c:pt>
                <c:pt idx="114">
                  <c:v>44.046960000000006</c:v>
                </c:pt>
                <c:pt idx="115">
                  <c:v>43.630340000000011</c:v>
                </c:pt>
                <c:pt idx="116">
                  <c:v>43.213710000000013</c:v>
                </c:pt>
                <c:pt idx="117">
                  <c:v>42.797030000000056</c:v>
                </c:pt>
                <c:pt idx="118">
                  <c:v>42.380359999999996</c:v>
                </c:pt>
                <c:pt idx="119">
                  <c:v>41.963730000000012</c:v>
                </c:pt>
                <c:pt idx="120">
                  <c:v>41.547049999999999</c:v>
                </c:pt>
                <c:pt idx="121">
                  <c:v>41.130370000000013</c:v>
                </c:pt>
                <c:pt idx="122">
                  <c:v>40.71369</c:v>
                </c:pt>
                <c:pt idx="123">
                  <c:v>40.29702000000001</c:v>
                </c:pt>
                <c:pt idx="124">
                  <c:v>39.880340000000004</c:v>
                </c:pt>
                <c:pt idx="125">
                  <c:v>39.463710000000013</c:v>
                </c:pt>
                <c:pt idx="126">
                  <c:v>39.046980000000005</c:v>
                </c:pt>
                <c:pt idx="127">
                  <c:v>38.630300000000013</c:v>
                </c:pt>
                <c:pt idx="128">
                  <c:v>38.213680000000004</c:v>
                </c:pt>
                <c:pt idx="129">
                  <c:v>37.797050000000013</c:v>
                </c:pt>
                <c:pt idx="130">
                  <c:v>37.380379999999995</c:v>
                </c:pt>
                <c:pt idx="131">
                  <c:v>36.963700000000003</c:v>
                </c:pt>
                <c:pt idx="132">
                  <c:v>36.547019999999996</c:v>
                </c:pt>
                <c:pt idx="133">
                  <c:v>36.130390000000013</c:v>
                </c:pt>
                <c:pt idx="134">
                  <c:v>35.713710000000013</c:v>
                </c:pt>
                <c:pt idx="135">
                  <c:v>35.29704000000001</c:v>
                </c:pt>
                <c:pt idx="136">
                  <c:v>34.880359999999996</c:v>
                </c:pt>
                <c:pt idx="137">
                  <c:v>34.463730000000012</c:v>
                </c:pt>
                <c:pt idx="138">
                  <c:v>34.047059999999995</c:v>
                </c:pt>
                <c:pt idx="139">
                  <c:v>33.630380000000009</c:v>
                </c:pt>
                <c:pt idx="140">
                  <c:v>33.213750000000012</c:v>
                </c:pt>
                <c:pt idx="141">
                  <c:v>32.79702000000001</c:v>
                </c:pt>
                <c:pt idx="142">
                  <c:v>32.380340000000004</c:v>
                </c:pt>
                <c:pt idx="143">
                  <c:v>31.963659999999965</c:v>
                </c:pt>
                <c:pt idx="144">
                  <c:v>31.547039999999971</c:v>
                </c:pt>
                <c:pt idx="145">
                  <c:v>31.130310000000001</c:v>
                </c:pt>
                <c:pt idx="146">
                  <c:v>30.713630000000002</c:v>
                </c:pt>
                <c:pt idx="147">
                  <c:v>30.297000000000001</c:v>
                </c:pt>
                <c:pt idx="148">
                  <c:v>29.880319999999966</c:v>
                </c:pt>
                <c:pt idx="149">
                  <c:v>29.463699999999942</c:v>
                </c:pt>
                <c:pt idx="150">
                  <c:v>29.04702</c:v>
                </c:pt>
                <c:pt idx="151">
                  <c:v>28.63034</c:v>
                </c:pt>
                <c:pt idx="152">
                  <c:v>28.21377</c:v>
                </c:pt>
                <c:pt idx="153">
                  <c:v>27.797039999999971</c:v>
                </c:pt>
                <c:pt idx="154">
                  <c:v>27.38036</c:v>
                </c:pt>
                <c:pt idx="155">
                  <c:v>26.963679999999961</c:v>
                </c:pt>
                <c:pt idx="156">
                  <c:v>26.547060000000005</c:v>
                </c:pt>
                <c:pt idx="157">
                  <c:v>26.130379999999999</c:v>
                </c:pt>
                <c:pt idx="158">
                  <c:v>25.713699999999989</c:v>
                </c:pt>
                <c:pt idx="159">
                  <c:v>25.29702</c:v>
                </c:pt>
                <c:pt idx="160">
                  <c:v>24.88035</c:v>
                </c:pt>
                <c:pt idx="161">
                  <c:v>24.463669999999961</c:v>
                </c:pt>
                <c:pt idx="162">
                  <c:v>24.046990000000001</c:v>
                </c:pt>
                <c:pt idx="163">
                  <c:v>23.630310000000001</c:v>
                </c:pt>
                <c:pt idx="164">
                  <c:v>23.21369</c:v>
                </c:pt>
                <c:pt idx="165">
                  <c:v>22.797060000000005</c:v>
                </c:pt>
                <c:pt idx="166">
                  <c:v>22.380329999999965</c:v>
                </c:pt>
                <c:pt idx="167">
                  <c:v>21.963649999999941</c:v>
                </c:pt>
                <c:pt idx="168">
                  <c:v>21.546970000000005</c:v>
                </c:pt>
                <c:pt idx="169">
                  <c:v>21.130400000000005</c:v>
                </c:pt>
                <c:pt idx="170">
                  <c:v>20.713720000000002</c:v>
                </c:pt>
                <c:pt idx="171">
                  <c:v>20.297039999999971</c:v>
                </c:pt>
                <c:pt idx="172">
                  <c:v>19.880419999999965</c:v>
                </c:pt>
                <c:pt idx="173">
                  <c:v>19.463689999999957</c:v>
                </c:pt>
                <c:pt idx="174">
                  <c:v>19.04701</c:v>
                </c:pt>
                <c:pt idx="175">
                  <c:v>18.630379999999999</c:v>
                </c:pt>
                <c:pt idx="176">
                  <c:v>18.213709999999967</c:v>
                </c:pt>
                <c:pt idx="177">
                  <c:v>17.796970000000005</c:v>
                </c:pt>
                <c:pt idx="178">
                  <c:v>17.38035</c:v>
                </c:pt>
                <c:pt idx="179">
                  <c:v>16.963669999999961</c:v>
                </c:pt>
                <c:pt idx="180">
                  <c:v>16.546990000000001</c:v>
                </c:pt>
                <c:pt idx="181">
                  <c:v>16.130369999999999</c:v>
                </c:pt>
                <c:pt idx="182">
                  <c:v>15.71369</c:v>
                </c:pt>
                <c:pt idx="183">
                  <c:v>15.29701</c:v>
                </c:pt>
                <c:pt idx="184">
                  <c:v>14.88039</c:v>
                </c:pt>
                <c:pt idx="185">
                  <c:v>14.463710000000004</c:v>
                </c:pt>
                <c:pt idx="186">
                  <c:v>14.047030000000001</c:v>
                </c:pt>
                <c:pt idx="187">
                  <c:v>13.63035</c:v>
                </c:pt>
                <c:pt idx="188">
                  <c:v>13.21373</c:v>
                </c:pt>
                <c:pt idx="189">
                  <c:v>12.79705</c:v>
                </c:pt>
                <c:pt idx="190">
                  <c:v>12.380320000000001</c:v>
                </c:pt>
                <c:pt idx="191">
                  <c:v>11.963740000000016</c:v>
                </c:pt>
                <c:pt idx="192">
                  <c:v>11.54707</c:v>
                </c:pt>
              </c:numCache>
            </c:numRef>
          </c:xVal>
          <c:yVal>
            <c:numRef>
              <c:f>'[単軸実測データ１～３回目まとめ170110.xlsx]重ね合せ'!$G$5:$G$197</c:f>
              <c:numCache>
                <c:formatCode>General</c:formatCode>
                <c:ptCount val="193"/>
                <c:pt idx="0">
                  <c:v>0</c:v>
                </c:pt>
                <c:pt idx="1">
                  <c:v>4.7870000000000003E-2</c:v>
                </c:pt>
                <c:pt idx="2">
                  <c:v>0.40662000000000031</c:v>
                </c:pt>
                <c:pt idx="3">
                  <c:v>0.90154999999999996</c:v>
                </c:pt>
                <c:pt idx="4">
                  <c:v>1.3270599999999999</c:v>
                </c:pt>
                <c:pt idx="5">
                  <c:v>1.7044999999999979</c:v>
                </c:pt>
                <c:pt idx="6">
                  <c:v>2.0557999999999987</c:v>
                </c:pt>
                <c:pt idx="7">
                  <c:v>2.38069</c:v>
                </c:pt>
                <c:pt idx="8">
                  <c:v>2.6821700000000002</c:v>
                </c:pt>
                <c:pt idx="9">
                  <c:v>2.9452499999999966</c:v>
                </c:pt>
                <c:pt idx="10">
                  <c:v>3.2173600000000002</c:v>
                </c:pt>
                <c:pt idx="11">
                  <c:v>3.4677099999999998</c:v>
                </c:pt>
                <c:pt idx="12">
                  <c:v>3.7110599999999967</c:v>
                </c:pt>
                <c:pt idx="13">
                  <c:v>3.9467099999999977</c:v>
                </c:pt>
                <c:pt idx="14">
                  <c:v>4.1705899999999945</c:v>
                </c:pt>
                <c:pt idx="15">
                  <c:v>4.39907</c:v>
                </c:pt>
                <c:pt idx="16">
                  <c:v>4.6105399999999914</c:v>
                </c:pt>
                <c:pt idx="17">
                  <c:v>4.8106</c:v>
                </c:pt>
                <c:pt idx="18">
                  <c:v>5.0132199999999996</c:v>
                </c:pt>
                <c:pt idx="19">
                  <c:v>5.2084700000000002</c:v>
                </c:pt>
                <c:pt idx="20">
                  <c:v>5.3919799999999976</c:v>
                </c:pt>
                <c:pt idx="21">
                  <c:v>5.57789</c:v>
                </c:pt>
                <c:pt idx="22">
                  <c:v>5.7644799999999945</c:v>
                </c:pt>
                <c:pt idx="23">
                  <c:v>5.9427700000000003</c:v>
                </c:pt>
                <c:pt idx="24">
                  <c:v>6.1270099999999914</c:v>
                </c:pt>
                <c:pt idx="25">
                  <c:v>6.3157899999999945</c:v>
                </c:pt>
                <c:pt idx="26">
                  <c:v>6.4908000000000001</c:v>
                </c:pt>
                <c:pt idx="27">
                  <c:v>6.6637699999999995</c:v>
                </c:pt>
                <c:pt idx="28">
                  <c:v>6.8372200000000003</c:v>
                </c:pt>
                <c:pt idx="29">
                  <c:v>7.0000900000000001</c:v>
                </c:pt>
                <c:pt idx="30">
                  <c:v>7.176660000000008</c:v>
                </c:pt>
                <c:pt idx="31">
                  <c:v>7.3391799999999998</c:v>
                </c:pt>
                <c:pt idx="32">
                  <c:v>7.5131299999999985</c:v>
                </c:pt>
                <c:pt idx="33">
                  <c:v>7.6841499999999945</c:v>
                </c:pt>
                <c:pt idx="34">
                  <c:v>7.8558999999999966</c:v>
                </c:pt>
                <c:pt idx="35">
                  <c:v>8.0253500000000013</c:v>
                </c:pt>
                <c:pt idx="36">
                  <c:v>8.2002900000000007</c:v>
                </c:pt>
                <c:pt idx="37">
                  <c:v>8.3807600000000004</c:v>
                </c:pt>
                <c:pt idx="38">
                  <c:v>8.5678300000000007</c:v>
                </c:pt>
                <c:pt idx="39">
                  <c:v>8.7415000000000003</c:v>
                </c:pt>
                <c:pt idx="40">
                  <c:v>8.9294500000000028</c:v>
                </c:pt>
                <c:pt idx="41">
                  <c:v>9.1120400000000004</c:v>
                </c:pt>
                <c:pt idx="42">
                  <c:v>9.2956300000000027</c:v>
                </c:pt>
                <c:pt idx="43">
                  <c:v>9.4777300000000047</c:v>
                </c:pt>
                <c:pt idx="44">
                  <c:v>9.6742500000000025</c:v>
                </c:pt>
                <c:pt idx="45">
                  <c:v>9.8702500000000004</c:v>
                </c:pt>
                <c:pt idx="46">
                  <c:v>10.078240000000001</c:v>
                </c:pt>
                <c:pt idx="47">
                  <c:v>10.28401</c:v>
                </c:pt>
                <c:pt idx="48">
                  <c:v>10.499930000000004</c:v>
                </c:pt>
                <c:pt idx="49">
                  <c:v>10.720090000000001</c:v>
                </c:pt>
                <c:pt idx="50">
                  <c:v>10.937100000000001</c:v>
                </c:pt>
                <c:pt idx="51">
                  <c:v>11.16602</c:v>
                </c:pt>
                <c:pt idx="52">
                  <c:v>11.396930000000006</c:v>
                </c:pt>
                <c:pt idx="53">
                  <c:v>11.63669</c:v>
                </c:pt>
                <c:pt idx="54">
                  <c:v>11.878770000000001</c:v>
                </c:pt>
                <c:pt idx="55">
                  <c:v>12.128</c:v>
                </c:pt>
                <c:pt idx="56">
                  <c:v>12.39851</c:v>
                </c:pt>
                <c:pt idx="57">
                  <c:v>12.67019</c:v>
                </c:pt>
                <c:pt idx="58">
                  <c:v>12.944179999999999</c:v>
                </c:pt>
                <c:pt idx="59">
                  <c:v>13.228269999999997</c:v>
                </c:pt>
                <c:pt idx="60">
                  <c:v>13.521990000000001</c:v>
                </c:pt>
                <c:pt idx="61">
                  <c:v>13.82357</c:v>
                </c:pt>
                <c:pt idx="62">
                  <c:v>14.137230000000001</c:v>
                </c:pt>
                <c:pt idx="63">
                  <c:v>14.482240000000004</c:v>
                </c:pt>
                <c:pt idx="64">
                  <c:v>14.830970000000001</c:v>
                </c:pt>
                <c:pt idx="65">
                  <c:v>15.18112</c:v>
                </c:pt>
                <c:pt idx="66">
                  <c:v>15.553940000000004</c:v>
                </c:pt>
                <c:pt idx="67">
                  <c:v>15.93399</c:v>
                </c:pt>
                <c:pt idx="68">
                  <c:v>16.336849999999988</c:v>
                </c:pt>
                <c:pt idx="69">
                  <c:v>16.763269999999967</c:v>
                </c:pt>
                <c:pt idx="70">
                  <c:v>17.213059999999999</c:v>
                </c:pt>
                <c:pt idx="71">
                  <c:v>17.671939999999999</c:v>
                </c:pt>
                <c:pt idx="72">
                  <c:v>18.156659999999999</c:v>
                </c:pt>
                <c:pt idx="73">
                  <c:v>18.67096000000004</c:v>
                </c:pt>
                <c:pt idx="74">
                  <c:v>19.205609999999961</c:v>
                </c:pt>
                <c:pt idx="75">
                  <c:v>19.75282</c:v>
                </c:pt>
                <c:pt idx="76">
                  <c:v>20.349689999999967</c:v>
                </c:pt>
                <c:pt idx="77">
                  <c:v>20.983829999999966</c:v>
                </c:pt>
                <c:pt idx="78">
                  <c:v>21.6416</c:v>
                </c:pt>
                <c:pt idx="79">
                  <c:v>22.333580000000001</c:v>
                </c:pt>
                <c:pt idx="80">
                  <c:v>23.076989999999999</c:v>
                </c:pt>
                <c:pt idx="81">
                  <c:v>23.866959999999999</c:v>
                </c:pt>
                <c:pt idx="82">
                  <c:v>24.69163</c:v>
                </c:pt>
                <c:pt idx="83">
                  <c:v>25.57938</c:v>
                </c:pt>
                <c:pt idx="84">
                  <c:v>26.524370000000001</c:v>
                </c:pt>
                <c:pt idx="85">
                  <c:v>27.541879999999999</c:v>
                </c:pt>
                <c:pt idx="86">
                  <c:v>28.595050000000001</c:v>
                </c:pt>
                <c:pt idx="87">
                  <c:v>29.763599999999954</c:v>
                </c:pt>
                <c:pt idx="88">
                  <c:v>31.0077</c:v>
                </c:pt>
                <c:pt idx="89">
                  <c:v>32.332860000000004</c:v>
                </c:pt>
                <c:pt idx="90">
                  <c:v>33.798290000000065</c:v>
                </c:pt>
                <c:pt idx="91">
                  <c:v>35.359929999999999</c:v>
                </c:pt>
                <c:pt idx="92">
                  <c:v>37.059440000000002</c:v>
                </c:pt>
                <c:pt idx="93">
                  <c:v>38.906190000000002</c:v>
                </c:pt>
                <c:pt idx="94">
                  <c:v>40.922820000000002</c:v>
                </c:pt>
                <c:pt idx="95">
                  <c:v>43.13702</c:v>
                </c:pt>
                <c:pt idx="96">
                  <c:v>45.555330000000012</c:v>
                </c:pt>
                <c:pt idx="97">
                  <c:v>48.162670000000013</c:v>
                </c:pt>
                <c:pt idx="98">
                  <c:v>50.94361</c:v>
                </c:pt>
                <c:pt idx="99">
                  <c:v>53.798510000000114</c:v>
                </c:pt>
                <c:pt idx="100">
                  <c:v>51.923930000000013</c:v>
                </c:pt>
                <c:pt idx="101">
                  <c:v>46.230820000000001</c:v>
                </c:pt>
                <c:pt idx="102">
                  <c:v>41.988570000000003</c:v>
                </c:pt>
                <c:pt idx="103">
                  <c:v>38.531400000000005</c:v>
                </c:pt>
                <c:pt idx="104">
                  <c:v>35.646040000000006</c:v>
                </c:pt>
                <c:pt idx="105">
                  <c:v>33.172350000000066</c:v>
                </c:pt>
                <c:pt idx="106">
                  <c:v>31.0291</c:v>
                </c:pt>
                <c:pt idx="107">
                  <c:v>29.155670000000001</c:v>
                </c:pt>
                <c:pt idx="108">
                  <c:v>27.49653999999995</c:v>
                </c:pt>
                <c:pt idx="109">
                  <c:v>25.989049999999942</c:v>
                </c:pt>
                <c:pt idx="110">
                  <c:v>24.665599999999966</c:v>
                </c:pt>
                <c:pt idx="111">
                  <c:v>23.44885</c:v>
                </c:pt>
                <c:pt idx="112">
                  <c:v>22.326129999999971</c:v>
                </c:pt>
                <c:pt idx="113">
                  <c:v>21.3429</c:v>
                </c:pt>
                <c:pt idx="114">
                  <c:v>20.404589999999967</c:v>
                </c:pt>
                <c:pt idx="115">
                  <c:v>19.555319999999963</c:v>
                </c:pt>
                <c:pt idx="116">
                  <c:v>18.775870000000001</c:v>
                </c:pt>
                <c:pt idx="117">
                  <c:v>18.031739999999989</c:v>
                </c:pt>
                <c:pt idx="118">
                  <c:v>17.364339999999967</c:v>
                </c:pt>
                <c:pt idx="119">
                  <c:v>16.732810000000001</c:v>
                </c:pt>
                <c:pt idx="120">
                  <c:v>16.138079999999999</c:v>
                </c:pt>
                <c:pt idx="121">
                  <c:v>15.593970000000001</c:v>
                </c:pt>
                <c:pt idx="122">
                  <c:v>15.074770000000001</c:v>
                </c:pt>
                <c:pt idx="123">
                  <c:v>14.589130000000004</c:v>
                </c:pt>
                <c:pt idx="124">
                  <c:v>14.11422</c:v>
                </c:pt>
                <c:pt idx="125">
                  <c:v>13.674530000000004</c:v>
                </c:pt>
                <c:pt idx="126">
                  <c:v>13.27791</c:v>
                </c:pt>
                <c:pt idx="127">
                  <c:v>12.886570000000004</c:v>
                </c:pt>
                <c:pt idx="128">
                  <c:v>12.514860000000001</c:v>
                </c:pt>
                <c:pt idx="129">
                  <c:v>12.152800000000004</c:v>
                </c:pt>
                <c:pt idx="130">
                  <c:v>11.816270000000001</c:v>
                </c:pt>
                <c:pt idx="131">
                  <c:v>11.5009</c:v>
                </c:pt>
                <c:pt idx="132">
                  <c:v>11.18404</c:v>
                </c:pt>
                <c:pt idx="133">
                  <c:v>10.89866</c:v>
                </c:pt>
                <c:pt idx="134">
                  <c:v>10.61609</c:v>
                </c:pt>
                <c:pt idx="135">
                  <c:v>10.332660000000002</c:v>
                </c:pt>
                <c:pt idx="136">
                  <c:v>10.074400000000002</c:v>
                </c:pt>
                <c:pt idx="137">
                  <c:v>9.8102</c:v>
                </c:pt>
                <c:pt idx="138">
                  <c:v>9.5682600000000004</c:v>
                </c:pt>
                <c:pt idx="139">
                  <c:v>9.338610000000001</c:v>
                </c:pt>
                <c:pt idx="140">
                  <c:v>9.1083299999999987</c:v>
                </c:pt>
                <c:pt idx="141">
                  <c:v>8.8874000000000066</c:v>
                </c:pt>
                <c:pt idx="142">
                  <c:v>8.6803900000000009</c:v>
                </c:pt>
                <c:pt idx="143">
                  <c:v>8.4704600000000028</c:v>
                </c:pt>
                <c:pt idx="144">
                  <c:v>8.2621500000000001</c:v>
                </c:pt>
                <c:pt idx="145">
                  <c:v>8.0663300000000007</c:v>
                </c:pt>
                <c:pt idx="146">
                  <c:v>7.8717600000000081</c:v>
                </c:pt>
                <c:pt idx="147">
                  <c:v>7.6865600000000001</c:v>
                </c:pt>
                <c:pt idx="148">
                  <c:v>7.5000200000000001</c:v>
                </c:pt>
                <c:pt idx="149">
                  <c:v>7.31637</c:v>
                </c:pt>
                <c:pt idx="150">
                  <c:v>7.1475999999999926</c:v>
                </c:pt>
                <c:pt idx="151">
                  <c:v>6.9798000000000071</c:v>
                </c:pt>
                <c:pt idx="152">
                  <c:v>6.8026400000000002</c:v>
                </c:pt>
                <c:pt idx="153">
                  <c:v>6.6355899999999917</c:v>
                </c:pt>
                <c:pt idx="154">
                  <c:v>6.4759700000000002</c:v>
                </c:pt>
                <c:pt idx="155">
                  <c:v>6.31175</c:v>
                </c:pt>
                <c:pt idx="156">
                  <c:v>6.1432599999999997</c:v>
                </c:pt>
                <c:pt idx="157">
                  <c:v>5.9752100000000024</c:v>
                </c:pt>
                <c:pt idx="158">
                  <c:v>5.8179499999999926</c:v>
                </c:pt>
                <c:pt idx="159">
                  <c:v>5.6745799999999926</c:v>
                </c:pt>
                <c:pt idx="160">
                  <c:v>5.5040199999999926</c:v>
                </c:pt>
                <c:pt idx="161">
                  <c:v>5.3531299999999975</c:v>
                </c:pt>
                <c:pt idx="162">
                  <c:v>5.2105099999999975</c:v>
                </c:pt>
                <c:pt idx="163">
                  <c:v>5.0618299999999996</c:v>
                </c:pt>
                <c:pt idx="164">
                  <c:v>4.9042899999999996</c:v>
                </c:pt>
                <c:pt idx="165">
                  <c:v>4.75678</c:v>
                </c:pt>
                <c:pt idx="166">
                  <c:v>4.6087400000000001</c:v>
                </c:pt>
                <c:pt idx="167">
                  <c:v>4.4614900000000004</c:v>
                </c:pt>
                <c:pt idx="168">
                  <c:v>4.2982700000000014</c:v>
                </c:pt>
                <c:pt idx="169">
                  <c:v>4.1480699999999997</c:v>
                </c:pt>
                <c:pt idx="170">
                  <c:v>3.9872200000000002</c:v>
                </c:pt>
                <c:pt idx="171">
                  <c:v>3.8284799999999977</c:v>
                </c:pt>
                <c:pt idx="172">
                  <c:v>3.6713399999999998</c:v>
                </c:pt>
                <c:pt idx="173">
                  <c:v>3.5236499999999977</c:v>
                </c:pt>
                <c:pt idx="174">
                  <c:v>3.3657499999999967</c:v>
                </c:pt>
                <c:pt idx="175">
                  <c:v>3.21062</c:v>
                </c:pt>
                <c:pt idx="176">
                  <c:v>3.04786</c:v>
                </c:pt>
                <c:pt idx="177">
                  <c:v>2.8849999999999998</c:v>
                </c:pt>
                <c:pt idx="178">
                  <c:v>2.7245300000000046</c:v>
                </c:pt>
                <c:pt idx="179">
                  <c:v>2.5522199999999966</c:v>
                </c:pt>
                <c:pt idx="180">
                  <c:v>2.3828099999999961</c:v>
                </c:pt>
                <c:pt idx="181">
                  <c:v>2.2008899999999998</c:v>
                </c:pt>
                <c:pt idx="182">
                  <c:v>2.01633</c:v>
                </c:pt>
                <c:pt idx="183">
                  <c:v>1.8329500000000001</c:v>
                </c:pt>
                <c:pt idx="184">
                  <c:v>1.64194</c:v>
                </c:pt>
                <c:pt idx="185">
                  <c:v>1.4509299999999976</c:v>
                </c:pt>
                <c:pt idx="186">
                  <c:v>1.2629299999999983</c:v>
                </c:pt>
                <c:pt idx="187">
                  <c:v>1.0695599999999998</c:v>
                </c:pt>
                <c:pt idx="188">
                  <c:v>0.86785000000000101</c:v>
                </c:pt>
                <c:pt idx="189">
                  <c:v>0.656250000000001</c:v>
                </c:pt>
                <c:pt idx="190">
                  <c:v>0.44566</c:v>
                </c:pt>
                <c:pt idx="191">
                  <c:v>0.21748000000000028</c:v>
                </c:pt>
                <c:pt idx="192">
                  <c:v>-2.1350000000000001E-2</c:v>
                </c:pt>
              </c:numCache>
            </c:numRef>
          </c:yVal>
          <c:smooth val="1"/>
          <c:extLst xmlns:c16r2="http://schemas.microsoft.com/office/drawing/2015/06/chart">
            <c:ext xmlns:c16="http://schemas.microsoft.com/office/drawing/2014/chart" uri="{C3380CC4-5D6E-409C-BE32-E72D297353CC}">
              <c16:uniqueId val="{00000002-3B26-49BB-88A0-FFE1FA0D063F}"/>
            </c:ext>
          </c:extLst>
        </c:ser>
        <c:dLbls>
          <c:showLegendKey val="0"/>
          <c:showVal val="0"/>
          <c:showCatName val="0"/>
          <c:showSerName val="0"/>
          <c:showPercent val="0"/>
          <c:showBubbleSize val="0"/>
        </c:dLbls>
        <c:axId val="162937472"/>
        <c:axId val="162939648"/>
      </c:scatterChart>
      <c:valAx>
        <c:axId val="162937472"/>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ja-JP" altLang="en-US"/>
                  <a:t>変位</a:t>
                </a:r>
                <a:r>
                  <a:rPr lang="en-US" altLang="ja-JP"/>
                  <a:t>(</a:t>
                </a:r>
                <a:r>
                  <a:rPr lang="ja-JP" altLang="en-US"/>
                  <a:t>ｍｍ</a:t>
                </a:r>
                <a:r>
                  <a:rPr lang="en-US" altLang="ja-JP"/>
                  <a:t>)</a:t>
                </a:r>
                <a:r>
                  <a:rPr lang="ja-JP" altLang="en-US"/>
                  <a:t>　</a:t>
                </a:r>
                <a:r>
                  <a:rPr lang="en-US" altLang="ja-JP"/>
                  <a:t>L0=50</a:t>
                </a:r>
              </a:p>
            </c:rich>
          </c:tx>
          <c:layout/>
          <c:overlay val="0"/>
          <c:spPr>
            <a:noFill/>
            <a:ln>
              <a:noFill/>
            </a:ln>
            <a:effectLst/>
          </c:sp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62939648"/>
        <c:crosses val="autoZero"/>
        <c:crossBetween val="midCat"/>
      </c:valAx>
      <c:valAx>
        <c:axId val="16293964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ja-JP" altLang="en-US"/>
                  <a:t>荷重（</a:t>
                </a:r>
                <a:r>
                  <a:rPr lang="en-US" altLang="ja-JP"/>
                  <a:t>N)</a:t>
                </a:r>
                <a:r>
                  <a:rPr lang="ja-JP" altLang="en-US"/>
                  <a:t>　断面１０</a:t>
                </a:r>
              </a:p>
            </c:rich>
          </c:tx>
          <c:layout/>
          <c:overlay val="0"/>
          <c:spPr>
            <a:noFill/>
            <a:ln>
              <a:noFill/>
            </a:ln>
            <a:effectLst/>
          </c:sp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62937472"/>
        <c:crosses val="autoZero"/>
        <c:crossBetween val="midCat"/>
      </c:valAx>
    </c:plotArea>
    <c:legend>
      <c:legendPos val="r"/>
      <c:layout>
        <c:manualLayout>
          <c:xMode val="edge"/>
          <c:yMode val="edge"/>
          <c:x val="0.78888888888888964"/>
          <c:y val="0.55483778069407985"/>
          <c:w val="0.15833333333333369"/>
          <c:h val="0.2343766404199475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txPr>
    <a:bodyPr/>
    <a:lstStyle/>
    <a:p>
      <a:pPr>
        <a:defRPr/>
      </a:pPr>
      <a:endParaRPr lang="ja-JP"/>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ja-JP" altLang="en-US"/>
              <a:t>各種検討</a:t>
            </a:r>
            <a:r>
              <a:rPr lang="en-US" altLang="ja-JP"/>
              <a:t>(Dir)</a:t>
            </a:r>
          </a:p>
        </c:rich>
      </c:tx>
      <c:layout/>
      <c:overlay val="0"/>
      <c:spPr>
        <a:noFill/>
        <a:ln>
          <a:noFill/>
        </a:ln>
        <a:effectLst/>
      </c:spPr>
    </c:title>
    <c:autoTitleDeleted val="0"/>
    <c:plotArea>
      <c:layout/>
      <c:scatterChart>
        <c:scatterStyle val="lineMarker"/>
        <c:varyColors val="0"/>
        <c:ser>
          <c:idx val="0"/>
          <c:order val="0"/>
          <c:tx>
            <c:strRef>
              <c:f>'fai20-2dm2'!$C$9</c:f>
              <c:strCache>
                <c:ptCount val="1"/>
                <c:pt idx="0">
                  <c:v>熱収縮なし</c:v>
                </c:pt>
              </c:strCache>
            </c:strRef>
          </c:tx>
          <c:spPr>
            <a:ln w="19050" cap="rnd">
              <a:solidFill>
                <a:schemeClr val="accent1"/>
              </a:solidFill>
              <a:round/>
            </a:ln>
            <a:effectLst/>
          </c:spPr>
          <c:marker>
            <c:symbol val="none"/>
          </c:marker>
          <c:xVal>
            <c:numRef>
              <c:f>'fai20-2dm2'!$B$10:$B$174</c:f>
              <c:numCache>
                <c:formatCode>0.00E+00</c:formatCode>
                <c:ptCount val="165"/>
                <c:pt idx="0">
                  <c:v>0</c:v>
                </c:pt>
                <c:pt idx="1">
                  <c:v>0.1</c:v>
                </c:pt>
                <c:pt idx="2">
                  <c:v>0.2</c:v>
                </c:pt>
                <c:pt idx="3">
                  <c:v>0.3</c:v>
                </c:pt>
                <c:pt idx="4">
                  <c:v>0.4</c:v>
                </c:pt>
                <c:pt idx="5">
                  <c:v>0.5</c:v>
                </c:pt>
                <c:pt idx="6">
                  <c:v>0.6</c:v>
                </c:pt>
                <c:pt idx="7">
                  <c:v>0.7</c:v>
                </c:pt>
                <c:pt idx="8">
                  <c:v>0.8</c:v>
                </c:pt>
                <c:pt idx="9">
                  <c:v>0.9</c:v>
                </c:pt>
                <c:pt idx="10">
                  <c:v>1</c:v>
                </c:pt>
                <c:pt idx="11">
                  <c:v>1.1000000000000001</c:v>
                </c:pt>
                <c:pt idx="12">
                  <c:v>1.2</c:v>
                </c:pt>
                <c:pt idx="13">
                  <c:v>1.3</c:v>
                </c:pt>
                <c:pt idx="14">
                  <c:v>1.4</c:v>
                </c:pt>
                <c:pt idx="15">
                  <c:v>1.5</c:v>
                </c:pt>
                <c:pt idx="16">
                  <c:v>1.6</c:v>
                </c:pt>
                <c:pt idx="17">
                  <c:v>1.7</c:v>
                </c:pt>
                <c:pt idx="18">
                  <c:v>1.8</c:v>
                </c:pt>
                <c:pt idx="19">
                  <c:v>1.9</c:v>
                </c:pt>
                <c:pt idx="20">
                  <c:v>2</c:v>
                </c:pt>
                <c:pt idx="21">
                  <c:v>2.1</c:v>
                </c:pt>
                <c:pt idx="22">
                  <c:v>2.2000000000000002</c:v>
                </c:pt>
                <c:pt idx="23">
                  <c:v>2.2999999999999998</c:v>
                </c:pt>
                <c:pt idx="24">
                  <c:v>2.4</c:v>
                </c:pt>
                <c:pt idx="25">
                  <c:v>2.5</c:v>
                </c:pt>
                <c:pt idx="26">
                  <c:v>2.6</c:v>
                </c:pt>
                <c:pt idx="27">
                  <c:v>2.7</c:v>
                </c:pt>
                <c:pt idx="28">
                  <c:v>2.8</c:v>
                </c:pt>
                <c:pt idx="29">
                  <c:v>2.9</c:v>
                </c:pt>
                <c:pt idx="30">
                  <c:v>3</c:v>
                </c:pt>
                <c:pt idx="31">
                  <c:v>3.1</c:v>
                </c:pt>
                <c:pt idx="32">
                  <c:v>3.2</c:v>
                </c:pt>
                <c:pt idx="33">
                  <c:v>3.3</c:v>
                </c:pt>
                <c:pt idx="34">
                  <c:v>3.4</c:v>
                </c:pt>
                <c:pt idx="35">
                  <c:v>3.5</c:v>
                </c:pt>
                <c:pt idx="36">
                  <c:v>3.6</c:v>
                </c:pt>
                <c:pt idx="37">
                  <c:v>3.7</c:v>
                </c:pt>
                <c:pt idx="38">
                  <c:v>3.8</c:v>
                </c:pt>
                <c:pt idx="39">
                  <c:v>3.9</c:v>
                </c:pt>
                <c:pt idx="40">
                  <c:v>4</c:v>
                </c:pt>
                <c:pt idx="41">
                  <c:v>4.0999999999999996</c:v>
                </c:pt>
                <c:pt idx="42">
                  <c:v>4.2</c:v>
                </c:pt>
                <c:pt idx="43">
                  <c:v>4.3</c:v>
                </c:pt>
                <c:pt idx="44">
                  <c:v>4.4000000000000004</c:v>
                </c:pt>
                <c:pt idx="45">
                  <c:v>4.5</c:v>
                </c:pt>
                <c:pt idx="46">
                  <c:v>4.5999999999999996</c:v>
                </c:pt>
                <c:pt idx="47">
                  <c:v>4.7</c:v>
                </c:pt>
                <c:pt idx="48">
                  <c:v>4.8</c:v>
                </c:pt>
                <c:pt idx="49">
                  <c:v>4.9000000000000004</c:v>
                </c:pt>
                <c:pt idx="50">
                  <c:v>5</c:v>
                </c:pt>
                <c:pt idx="51">
                  <c:v>5.0999999999999996</c:v>
                </c:pt>
                <c:pt idx="52">
                  <c:v>5.2</c:v>
                </c:pt>
                <c:pt idx="53">
                  <c:v>5.3</c:v>
                </c:pt>
                <c:pt idx="54">
                  <c:v>5.4</c:v>
                </c:pt>
                <c:pt idx="55">
                  <c:v>5.5</c:v>
                </c:pt>
                <c:pt idx="56">
                  <c:v>5.6</c:v>
                </c:pt>
                <c:pt idx="57">
                  <c:v>5.7</c:v>
                </c:pt>
                <c:pt idx="58">
                  <c:v>5.8</c:v>
                </c:pt>
                <c:pt idx="59">
                  <c:v>5.9</c:v>
                </c:pt>
                <c:pt idx="60">
                  <c:v>6</c:v>
                </c:pt>
                <c:pt idx="61">
                  <c:v>6.1</c:v>
                </c:pt>
                <c:pt idx="62">
                  <c:v>6.2</c:v>
                </c:pt>
                <c:pt idx="63">
                  <c:v>6.3</c:v>
                </c:pt>
                <c:pt idx="64">
                  <c:v>6.4</c:v>
                </c:pt>
                <c:pt idx="65">
                  <c:v>6.5</c:v>
                </c:pt>
                <c:pt idx="66">
                  <c:v>6.6</c:v>
                </c:pt>
                <c:pt idx="67">
                  <c:v>6.7</c:v>
                </c:pt>
                <c:pt idx="68">
                  <c:v>6.8</c:v>
                </c:pt>
                <c:pt idx="69">
                  <c:v>6.9</c:v>
                </c:pt>
                <c:pt idx="70">
                  <c:v>7</c:v>
                </c:pt>
                <c:pt idx="71">
                  <c:v>7.1</c:v>
                </c:pt>
                <c:pt idx="72">
                  <c:v>7.2</c:v>
                </c:pt>
                <c:pt idx="73">
                  <c:v>7.3</c:v>
                </c:pt>
                <c:pt idx="74">
                  <c:v>7.4</c:v>
                </c:pt>
                <c:pt idx="75">
                  <c:v>7.5</c:v>
                </c:pt>
                <c:pt idx="76">
                  <c:v>7.6</c:v>
                </c:pt>
                <c:pt idx="77">
                  <c:v>7.7</c:v>
                </c:pt>
                <c:pt idx="78">
                  <c:v>7.8</c:v>
                </c:pt>
                <c:pt idx="79">
                  <c:v>7.9</c:v>
                </c:pt>
                <c:pt idx="80">
                  <c:v>8</c:v>
                </c:pt>
                <c:pt idx="81">
                  <c:v>8.1</c:v>
                </c:pt>
                <c:pt idx="82">
                  <c:v>8.1999999999999993</c:v>
                </c:pt>
                <c:pt idx="83">
                  <c:v>8.3000000000000007</c:v>
                </c:pt>
                <c:pt idx="84">
                  <c:v>8.4</c:v>
                </c:pt>
                <c:pt idx="85">
                  <c:v>8.5</c:v>
                </c:pt>
                <c:pt idx="86">
                  <c:v>8.6</c:v>
                </c:pt>
                <c:pt idx="87">
                  <c:v>8.6999999999999993</c:v>
                </c:pt>
                <c:pt idx="88">
                  <c:v>8.8000000000000007</c:v>
                </c:pt>
                <c:pt idx="89">
                  <c:v>8.9</c:v>
                </c:pt>
                <c:pt idx="90">
                  <c:v>9</c:v>
                </c:pt>
                <c:pt idx="91">
                  <c:v>9.1</c:v>
                </c:pt>
                <c:pt idx="92">
                  <c:v>9.1999999999999993</c:v>
                </c:pt>
                <c:pt idx="93">
                  <c:v>9.3000000000000007</c:v>
                </c:pt>
                <c:pt idx="94">
                  <c:v>9.4</c:v>
                </c:pt>
                <c:pt idx="95">
                  <c:v>9.5</c:v>
                </c:pt>
                <c:pt idx="96">
                  <c:v>9.6</c:v>
                </c:pt>
                <c:pt idx="97">
                  <c:v>9.6999999999999993</c:v>
                </c:pt>
                <c:pt idx="98">
                  <c:v>9.8000000000000007</c:v>
                </c:pt>
                <c:pt idx="99">
                  <c:v>9.9</c:v>
                </c:pt>
                <c:pt idx="100">
                  <c:v>10</c:v>
                </c:pt>
                <c:pt idx="101">
                  <c:v>10.1</c:v>
                </c:pt>
                <c:pt idx="102">
                  <c:v>10.199999999999999</c:v>
                </c:pt>
                <c:pt idx="103">
                  <c:v>10.3</c:v>
                </c:pt>
                <c:pt idx="104">
                  <c:v>10.4</c:v>
                </c:pt>
                <c:pt idx="105">
                  <c:v>10.5</c:v>
                </c:pt>
                <c:pt idx="106">
                  <c:v>10.6</c:v>
                </c:pt>
                <c:pt idx="107">
                  <c:v>10.7</c:v>
                </c:pt>
                <c:pt idx="108">
                  <c:v>10.8</c:v>
                </c:pt>
                <c:pt idx="109">
                  <c:v>10.9</c:v>
                </c:pt>
                <c:pt idx="110">
                  <c:v>11</c:v>
                </c:pt>
                <c:pt idx="111">
                  <c:v>11.1</c:v>
                </c:pt>
                <c:pt idx="112">
                  <c:v>11.2</c:v>
                </c:pt>
                <c:pt idx="113">
                  <c:v>11.3</c:v>
                </c:pt>
                <c:pt idx="114">
                  <c:v>11.4</c:v>
                </c:pt>
                <c:pt idx="115">
                  <c:v>11.5</c:v>
                </c:pt>
                <c:pt idx="116">
                  <c:v>11.6</c:v>
                </c:pt>
                <c:pt idx="117">
                  <c:v>11.7</c:v>
                </c:pt>
                <c:pt idx="118">
                  <c:v>11.8</c:v>
                </c:pt>
                <c:pt idx="119">
                  <c:v>11.9</c:v>
                </c:pt>
                <c:pt idx="120">
                  <c:v>12</c:v>
                </c:pt>
                <c:pt idx="121">
                  <c:v>12.1</c:v>
                </c:pt>
                <c:pt idx="122">
                  <c:v>12.2</c:v>
                </c:pt>
                <c:pt idx="123">
                  <c:v>12.3</c:v>
                </c:pt>
                <c:pt idx="124">
                  <c:v>12.4</c:v>
                </c:pt>
                <c:pt idx="125">
                  <c:v>12.5</c:v>
                </c:pt>
                <c:pt idx="126">
                  <c:v>12.6</c:v>
                </c:pt>
                <c:pt idx="127">
                  <c:v>12.7</c:v>
                </c:pt>
                <c:pt idx="128">
                  <c:v>12.8</c:v>
                </c:pt>
                <c:pt idx="129">
                  <c:v>12.9</c:v>
                </c:pt>
                <c:pt idx="130">
                  <c:v>13</c:v>
                </c:pt>
                <c:pt idx="131">
                  <c:v>13.1</c:v>
                </c:pt>
                <c:pt idx="132">
                  <c:v>13.2</c:v>
                </c:pt>
                <c:pt idx="133">
                  <c:v>13.3</c:v>
                </c:pt>
                <c:pt idx="134">
                  <c:v>13.4</c:v>
                </c:pt>
                <c:pt idx="135">
                  <c:v>13.5</c:v>
                </c:pt>
                <c:pt idx="136">
                  <c:v>13.6</c:v>
                </c:pt>
                <c:pt idx="137">
                  <c:v>13.7</c:v>
                </c:pt>
                <c:pt idx="138">
                  <c:v>13.8</c:v>
                </c:pt>
                <c:pt idx="139">
                  <c:v>13.9</c:v>
                </c:pt>
                <c:pt idx="140">
                  <c:v>14</c:v>
                </c:pt>
                <c:pt idx="141">
                  <c:v>14.1</c:v>
                </c:pt>
                <c:pt idx="142">
                  <c:v>14.2</c:v>
                </c:pt>
                <c:pt idx="143">
                  <c:v>14.3</c:v>
                </c:pt>
                <c:pt idx="144">
                  <c:v>14.4</c:v>
                </c:pt>
                <c:pt idx="145">
                  <c:v>14.5</c:v>
                </c:pt>
                <c:pt idx="146">
                  <c:v>14.6</c:v>
                </c:pt>
                <c:pt idx="147">
                  <c:v>14.7</c:v>
                </c:pt>
                <c:pt idx="148">
                  <c:v>14.8</c:v>
                </c:pt>
                <c:pt idx="149">
                  <c:v>14.9</c:v>
                </c:pt>
                <c:pt idx="150">
                  <c:v>15</c:v>
                </c:pt>
                <c:pt idx="151">
                  <c:v>15.1</c:v>
                </c:pt>
                <c:pt idx="152">
                  <c:v>15.2</c:v>
                </c:pt>
                <c:pt idx="153">
                  <c:v>15.3</c:v>
                </c:pt>
                <c:pt idx="154">
                  <c:v>15.4</c:v>
                </c:pt>
                <c:pt idx="155">
                  <c:v>15.5</c:v>
                </c:pt>
                <c:pt idx="156">
                  <c:v>15.6</c:v>
                </c:pt>
                <c:pt idx="157">
                  <c:v>15.7</c:v>
                </c:pt>
                <c:pt idx="158">
                  <c:v>15.8</c:v>
                </c:pt>
                <c:pt idx="159">
                  <c:v>15.9</c:v>
                </c:pt>
                <c:pt idx="160">
                  <c:v>16</c:v>
                </c:pt>
                <c:pt idx="161">
                  <c:v>16.100000000000001</c:v>
                </c:pt>
                <c:pt idx="162">
                  <c:v>16.2</c:v>
                </c:pt>
                <c:pt idx="163">
                  <c:v>16.3</c:v>
                </c:pt>
                <c:pt idx="164">
                  <c:v>16.399999999999999</c:v>
                </c:pt>
              </c:numCache>
            </c:numRef>
          </c:xVal>
          <c:yVal>
            <c:numRef>
              <c:f>'fai20-2dm2'!$C$10:$C$174</c:f>
              <c:numCache>
                <c:formatCode>0.00E+00</c:formatCode>
                <c:ptCount val="165"/>
                <c:pt idx="0">
                  <c:v>0</c:v>
                </c:pt>
                <c:pt idx="1">
                  <c:v>7.9944449999999998</c:v>
                </c:pt>
                <c:pt idx="2">
                  <c:v>16.561979999999998</c:v>
                </c:pt>
                <c:pt idx="3">
                  <c:v>25.100239999999999</c:v>
                </c:pt>
                <c:pt idx="4">
                  <c:v>33.655009999999997</c:v>
                </c:pt>
                <c:pt idx="5">
                  <c:v>42.196710000000003</c:v>
                </c:pt>
                <c:pt idx="6">
                  <c:v>50.701030000000003</c:v>
                </c:pt>
                <c:pt idx="7">
                  <c:v>59.367080000000001</c:v>
                </c:pt>
                <c:pt idx="8">
                  <c:v>67.949100000000001</c:v>
                </c:pt>
                <c:pt idx="9">
                  <c:v>76.533940000000001</c:v>
                </c:pt>
                <c:pt idx="10">
                  <c:v>85.349440000000001</c:v>
                </c:pt>
                <c:pt idx="11">
                  <c:v>94.231750000000005</c:v>
                </c:pt>
                <c:pt idx="12">
                  <c:v>103.12949999999999</c:v>
                </c:pt>
                <c:pt idx="13">
                  <c:v>112.0599</c:v>
                </c:pt>
                <c:pt idx="14">
                  <c:v>121.0172</c:v>
                </c:pt>
                <c:pt idx="15">
                  <c:v>130.00020000000001</c:v>
                </c:pt>
                <c:pt idx="16">
                  <c:v>139.0086</c:v>
                </c:pt>
                <c:pt idx="17">
                  <c:v>147.87</c:v>
                </c:pt>
                <c:pt idx="18">
                  <c:v>157.06639999999999</c:v>
                </c:pt>
                <c:pt idx="19">
                  <c:v>166.27</c:v>
                </c:pt>
                <c:pt idx="20">
                  <c:v>175.41659999999999</c:v>
                </c:pt>
                <c:pt idx="21">
                  <c:v>184.5455</c:v>
                </c:pt>
                <c:pt idx="22">
                  <c:v>193.672</c:v>
                </c:pt>
                <c:pt idx="23">
                  <c:v>202.64940000000001</c:v>
                </c:pt>
                <c:pt idx="24">
                  <c:v>211.7894</c:v>
                </c:pt>
                <c:pt idx="25">
                  <c:v>220.9753</c:v>
                </c:pt>
                <c:pt idx="26">
                  <c:v>230.2337</c:v>
                </c:pt>
                <c:pt idx="27">
                  <c:v>239.5181</c:v>
                </c:pt>
                <c:pt idx="28">
                  <c:v>248.82480000000001</c:v>
                </c:pt>
                <c:pt idx="29">
                  <c:v>258.15350000000001</c:v>
                </c:pt>
                <c:pt idx="30">
                  <c:v>267.50360000000001</c:v>
                </c:pt>
                <c:pt idx="31">
                  <c:v>276.87470000000002</c:v>
                </c:pt>
                <c:pt idx="32">
                  <c:v>286.26639999999998</c:v>
                </c:pt>
                <c:pt idx="33">
                  <c:v>295.6782</c:v>
                </c:pt>
                <c:pt idx="34">
                  <c:v>305.48719999999997</c:v>
                </c:pt>
                <c:pt idx="35">
                  <c:v>315.08420000000001</c:v>
                </c:pt>
                <c:pt idx="36">
                  <c:v>324.79669999999999</c:v>
                </c:pt>
                <c:pt idx="37">
                  <c:v>334.50220000000002</c:v>
                </c:pt>
                <c:pt idx="38">
                  <c:v>344.2217</c:v>
                </c:pt>
                <c:pt idx="39">
                  <c:v>353.96699999999998</c:v>
                </c:pt>
                <c:pt idx="40">
                  <c:v>363.73599999999999</c:v>
                </c:pt>
                <c:pt idx="41">
                  <c:v>373.52710000000002</c:v>
                </c:pt>
                <c:pt idx="42">
                  <c:v>383.34</c:v>
                </c:pt>
                <c:pt idx="43">
                  <c:v>393.17419999999998</c:v>
                </c:pt>
                <c:pt idx="44">
                  <c:v>403.02940000000001</c:v>
                </c:pt>
                <c:pt idx="45">
                  <c:v>412.90499999999997</c:v>
                </c:pt>
                <c:pt idx="46">
                  <c:v>422.80070000000001</c:v>
                </c:pt>
                <c:pt idx="47">
                  <c:v>432.71600000000001</c:v>
                </c:pt>
                <c:pt idx="48">
                  <c:v>442.65050000000002</c:v>
                </c:pt>
                <c:pt idx="49">
                  <c:v>453.05579999999998</c:v>
                </c:pt>
                <c:pt idx="50">
                  <c:v>463.47620000000001</c:v>
                </c:pt>
                <c:pt idx="51">
                  <c:v>473.9042</c:v>
                </c:pt>
                <c:pt idx="52">
                  <c:v>484.35430000000002</c:v>
                </c:pt>
                <c:pt idx="53">
                  <c:v>494.82530000000003</c:v>
                </c:pt>
                <c:pt idx="54">
                  <c:v>505.31639999999999</c:v>
                </c:pt>
                <c:pt idx="55">
                  <c:v>515.82730000000004</c:v>
                </c:pt>
                <c:pt idx="56">
                  <c:v>526.35720000000003</c:v>
                </c:pt>
                <c:pt idx="57">
                  <c:v>536.90539999999999</c:v>
                </c:pt>
                <c:pt idx="58">
                  <c:v>547.59659999999997</c:v>
                </c:pt>
                <c:pt idx="59">
                  <c:v>558.28160000000003</c:v>
                </c:pt>
                <c:pt idx="60">
                  <c:v>568.97310000000004</c:v>
                </c:pt>
                <c:pt idx="61">
                  <c:v>579.68190000000004</c:v>
                </c:pt>
                <c:pt idx="62">
                  <c:v>590.30870000000004</c:v>
                </c:pt>
                <c:pt idx="63">
                  <c:v>600.84770000000003</c:v>
                </c:pt>
                <c:pt idx="64">
                  <c:v>611.63260000000002</c:v>
                </c:pt>
                <c:pt idx="65">
                  <c:v>622.39059999999995</c:v>
                </c:pt>
                <c:pt idx="66">
                  <c:v>633.14700000000005</c:v>
                </c:pt>
                <c:pt idx="67">
                  <c:v>644.05830000000003</c:v>
                </c:pt>
                <c:pt idx="68">
                  <c:v>655.1816</c:v>
                </c:pt>
                <c:pt idx="69">
                  <c:v>666.30949999999996</c:v>
                </c:pt>
                <c:pt idx="70">
                  <c:v>677.43330000000003</c:v>
                </c:pt>
                <c:pt idx="71">
                  <c:v>688.53219999999999</c:v>
                </c:pt>
                <c:pt idx="72">
                  <c:v>699.67139999999995</c:v>
                </c:pt>
                <c:pt idx="73">
                  <c:v>710.85839999999996</c:v>
                </c:pt>
                <c:pt idx="74">
                  <c:v>722.06460000000004</c:v>
                </c:pt>
                <c:pt idx="75">
                  <c:v>733.30330000000004</c:v>
                </c:pt>
                <c:pt idx="76">
                  <c:v>744.48069999999996</c:v>
                </c:pt>
                <c:pt idx="77">
                  <c:v>755.67650000000003</c:v>
                </c:pt>
                <c:pt idx="78">
                  <c:v>766.88130000000001</c:v>
                </c:pt>
                <c:pt idx="79">
                  <c:v>778.07979999999998</c:v>
                </c:pt>
                <c:pt idx="80">
                  <c:v>789.27660000000003</c:v>
                </c:pt>
                <c:pt idx="81">
                  <c:v>800.44299999999998</c:v>
                </c:pt>
                <c:pt idx="82">
                  <c:v>811.58579999999995</c:v>
                </c:pt>
                <c:pt idx="83">
                  <c:v>822.70389999999998</c:v>
                </c:pt>
                <c:pt idx="84">
                  <c:v>833.83669999999995</c:v>
                </c:pt>
                <c:pt idx="85">
                  <c:v>844.96709999999996</c:v>
                </c:pt>
                <c:pt idx="86">
                  <c:v>856.07590000000005</c:v>
                </c:pt>
                <c:pt idx="87">
                  <c:v>867.16240000000005</c:v>
                </c:pt>
                <c:pt idx="88">
                  <c:v>878.11990000000003</c:v>
                </c:pt>
                <c:pt idx="89">
                  <c:v>889.13210000000004</c:v>
                </c:pt>
                <c:pt idx="90">
                  <c:v>900.10799999999995</c:v>
                </c:pt>
                <c:pt idx="91">
                  <c:v>911.04660000000001</c:v>
                </c:pt>
                <c:pt idx="92">
                  <c:v>921.94579999999996</c:v>
                </c:pt>
                <c:pt idx="93">
                  <c:v>932.80240000000003</c:v>
                </c:pt>
                <c:pt idx="94">
                  <c:v>943.61320000000001</c:v>
                </c:pt>
                <c:pt idx="95">
                  <c:v>954.38900000000001</c:v>
                </c:pt>
                <c:pt idx="96">
                  <c:v>965.08910000000003</c:v>
                </c:pt>
                <c:pt idx="97">
                  <c:v>975.76610000000005</c:v>
                </c:pt>
                <c:pt idx="98">
                  <c:v>986.42399999999998</c:v>
                </c:pt>
                <c:pt idx="99">
                  <c:v>997.31700000000001</c:v>
                </c:pt>
                <c:pt idx="100">
                  <c:v>1008.175</c:v>
                </c:pt>
                <c:pt idx="101">
                  <c:v>1019.271</c:v>
                </c:pt>
                <c:pt idx="102">
                  <c:v>1030.2850000000001</c:v>
                </c:pt>
                <c:pt idx="103">
                  <c:v>1041.232</c:v>
                </c:pt>
                <c:pt idx="104">
                  <c:v>1052.0129999999999</c:v>
                </c:pt>
                <c:pt idx="105">
                  <c:v>1062.6590000000001</c:v>
                </c:pt>
                <c:pt idx="106">
                  <c:v>1073.3589999999999</c:v>
                </c:pt>
                <c:pt idx="107">
                  <c:v>1084.021</c:v>
                </c:pt>
                <c:pt idx="108">
                  <c:v>1094.626</c:v>
                </c:pt>
                <c:pt idx="109">
                  <c:v>1105.6320000000001</c:v>
                </c:pt>
                <c:pt idx="110">
                  <c:v>1116.645</c:v>
                </c:pt>
                <c:pt idx="111">
                  <c:v>1127.702</c:v>
                </c:pt>
                <c:pt idx="112">
                  <c:v>1138.819</c:v>
                </c:pt>
                <c:pt idx="113">
                  <c:v>1149.6969999999999</c:v>
                </c:pt>
                <c:pt idx="114">
                  <c:v>1160.5709999999999</c:v>
                </c:pt>
                <c:pt idx="115">
                  <c:v>1171.412</c:v>
                </c:pt>
                <c:pt idx="116">
                  <c:v>1182.373</c:v>
                </c:pt>
                <c:pt idx="117">
                  <c:v>1192.989</c:v>
                </c:pt>
                <c:pt idx="118">
                  <c:v>1203.4770000000001</c:v>
                </c:pt>
                <c:pt idx="119">
                  <c:v>1214.605</c:v>
                </c:pt>
                <c:pt idx="120">
                  <c:v>1225.866</c:v>
                </c:pt>
                <c:pt idx="121">
                  <c:v>1237.2360000000001</c:v>
                </c:pt>
                <c:pt idx="122">
                  <c:v>1248.566</c:v>
                </c:pt>
                <c:pt idx="123">
                  <c:v>1260.1469999999999</c:v>
                </c:pt>
                <c:pt idx="124">
                  <c:v>1271.3779999999999</c:v>
                </c:pt>
                <c:pt idx="125">
                  <c:v>1282.5650000000001</c:v>
                </c:pt>
                <c:pt idx="126">
                  <c:v>1293.6690000000001</c:v>
                </c:pt>
                <c:pt idx="127">
                  <c:v>1304.644</c:v>
                </c:pt>
                <c:pt idx="128">
                  <c:v>1315.4259999999999</c:v>
                </c:pt>
                <c:pt idx="129">
                  <c:v>1327.1389999999999</c:v>
                </c:pt>
                <c:pt idx="130">
                  <c:v>1338.8489999999999</c:v>
                </c:pt>
                <c:pt idx="131">
                  <c:v>1350.643</c:v>
                </c:pt>
                <c:pt idx="132">
                  <c:v>1362.38</c:v>
                </c:pt>
                <c:pt idx="133">
                  <c:v>1374.232</c:v>
                </c:pt>
                <c:pt idx="134">
                  <c:v>1385.9190000000001</c:v>
                </c:pt>
                <c:pt idx="135">
                  <c:v>1397.548</c:v>
                </c:pt>
                <c:pt idx="136">
                  <c:v>1410.1</c:v>
                </c:pt>
                <c:pt idx="137">
                  <c:v>1422.5119999999999</c:v>
                </c:pt>
                <c:pt idx="138">
                  <c:v>1435.742</c:v>
                </c:pt>
                <c:pt idx="139">
                  <c:v>1449.181</c:v>
                </c:pt>
                <c:pt idx="140">
                  <c:v>1463.8109999999999</c:v>
                </c:pt>
                <c:pt idx="141">
                  <c:v>1478.067</c:v>
                </c:pt>
                <c:pt idx="142">
                  <c:v>1492.4280000000001</c:v>
                </c:pt>
                <c:pt idx="143">
                  <c:v>1506.9349999999999</c:v>
                </c:pt>
                <c:pt idx="144">
                  <c:v>1521.57</c:v>
                </c:pt>
                <c:pt idx="145">
                  <c:v>1536.3589999999999</c:v>
                </c:pt>
                <c:pt idx="146">
                  <c:v>1551.316</c:v>
                </c:pt>
                <c:pt idx="147">
                  <c:v>1567.2929999999999</c:v>
                </c:pt>
                <c:pt idx="148">
                  <c:v>1583.617</c:v>
                </c:pt>
                <c:pt idx="149">
                  <c:v>1600.3330000000001</c:v>
                </c:pt>
                <c:pt idx="150">
                  <c:v>1617.153</c:v>
                </c:pt>
                <c:pt idx="151">
                  <c:v>1633.9770000000001</c:v>
                </c:pt>
                <c:pt idx="152">
                  <c:v>1650.81</c:v>
                </c:pt>
                <c:pt idx="153">
                  <c:v>1668.597</c:v>
                </c:pt>
                <c:pt idx="154">
                  <c:v>1686.2049999999999</c:v>
                </c:pt>
                <c:pt idx="155">
                  <c:v>1703.866</c:v>
                </c:pt>
                <c:pt idx="156">
                  <c:v>1723.3109999999999</c:v>
                </c:pt>
                <c:pt idx="157">
                  <c:v>1742.2860000000001</c:v>
                </c:pt>
                <c:pt idx="158">
                  <c:v>1761.35</c:v>
                </c:pt>
                <c:pt idx="159">
                  <c:v>1781.1659999999999</c:v>
                </c:pt>
                <c:pt idx="160">
                  <c:v>1800.953</c:v>
                </c:pt>
                <c:pt idx="161">
                  <c:v>1820.8209999999999</c:v>
                </c:pt>
                <c:pt idx="162">
                  <c:v>1840.7449999999999</c:v>
                </c:pt>
                <c:pt idx="163">
                  <c:v>1861.6120000000001</c:v>
                </c:pt>
                <c:pt idx="164">
                  <c:v>1882.1959999999999</c:v>
                </c:pt>
              </c:numCache>
            </c:numRef>
          </c:yVal>
          <c:smooth val="0"/>
        </c:ser>
        <c:ser>
          <c:idx val="2"/>
          <c:order val="1"/>
          <c:tx>
            <c:strRef>
              <c:f>'fai20-2dm2'!$E$9</c:f>
              <c:strCache>
                <c:ptCount val="1"/>
                <c:pt idx="0">
                  <c:v>熱収縮考慮</c:v>
                </c:pt>
              </c:strCache>
            </c:strRef>
          </c:tx>
          <c:spPr>
            <a:ln w="19050" cap="rnd">
              <a:solidFill>
                <a:schemeClr val="accent3"/>
              </a:solidFill>
              <a:round/>
            </a:ln>
            <a:effectLst/>
          </c:spPr>
          <c:marker>
            <c:symbol val="none"/>
          </c:marker>
          <c:xVal>
            <c:numRef>
              <c:f>'fai20-2dm2'!$B$10:$B$174</c:f>
              <c:numCache>
                <c:formatCode>0.00E+00</c:formatCode>
                <c:ptCount val="165"/>
                <c:pt idx="0">
                  <c:v>0</c:v>
                </c:pt>
                <c:pt idx="1">
                  <c:v>0.1</c:v>
                </c:pt>
                <c:pt idx="2">
                  <c:v>0.2</c:v>
                </c:pt>
                <c:pt idx="3">
                  <c:v>0.3</c:v>
                </c:pt>
                <c:pt idx="4">
                  <c:v>0.4</c:v>
                </c:pt>
                <c:pt idx="5">
                  <c:v>0.5</c:v>
                </c:pt>
                <c:pt idx="6">
                  <c:v>0.6</c:v>
                </c:pt>
                <c:pt idx="7">
                  <c:v>0.7</c:v>
                </c:pt>
                <c:pt idx="8">
                  <c:v>0.8</c:v>
                </c:pt>
                <c:pt idx="9">
                  <c:v>0.9</c:v>
                </c:pt>
                <c:pt idx="10">
                  <c:v>1</c:v>
                </c:pt>
                <c:pt idx="11">
                  <c:v>1.1000000000000001</c:v>
                </c:pt>
                <c:pt idx="12">
                  <c:v>1.2</c:v>
                </c:pt>
                <c:pt idx="13">
                  <c:v>1.3</c:v>
                </c:pt>
                <c:pt idx="14">
                  <c:v>1.4</c:v>
                </c:pt>
                <c:pt idx="15">
                  <c:v>1.5</c:v>
                </c:pt>
                <c:pt idx="16">
                  <c:v>1.6</c:v>
                </c:pt>
                <c:pt idx="17">
                  <c:v>1.7</c:v>
                </c:pt>
                <c:pt idx="18">
                  <c:v>1.8</c:v>
                </c:pt>
                <c:pt idx="19">
                  <c:v>1.9</c:v>
                </c:pt>
                <c:pt idx="20">
                  <c:v>2</c:v>
                </c:pt>
                <c:pt idx="21">
                  <c:v>2.1</c:v>
                </c:pt>
                <c:pt idx="22">
                  <c:v>2.2000000000000002</c:v>
                </c:pt>
                <c:pt idx="23">
                  <c:v>2.2999999999999998</c:v>
                </c:pt>
                <c:pt idx="24">
                  <c:v>2.4</c:v>
                </c:pt>
                <c:pt idx="25">
                  <c:v>2.5</c:v>
                </c:pt>
                <c:pt idx="26">
                  <c:v>2.6</c:v>
                </c:pt>
                <c:pt idx="27">
                  <c:v>2.7</c:v>
                </c:pt>
                <c:pt idx="28">
                  <c:v>2.8</c:v>
                </c:pt>
                <c:pt idx="29">
                  <c:v>2.9</c:v>
                </c:pt>
                <c:pt idx="30">
                  <c:v>3</c:v>
                </c:pt>
                <c:pt idx="31">
                  <c:v>3.1</c:v>
                </c:pt>
                <c:pt idx="32">
                  <c:v>3.2</c:v>
                </c:pt>
                <c:pt idx="33">
                  <c:v>3.3</c:v>
                </c:pt>
                <c:pt idx="34">
                  <c:v>3.4</c:v>
                </c:pt>
                <c:pt idx="35">
                  <c:v>3.5</c:v>
                </c:pt>
                <c:pt idx="36">
                  <c:v>3.6</c:v>
                </c:pt>
                <c:pt idx="37">
                  <c:v>3.7</c:v>
                </c:pt>
                <c:pt idx="38">
                  <c:v>3.8</c:v>
                </c:pt>
                <c:pt idx="39">
                  <c:v>3.9</c:v>
                </c:pt>
                <c:pt idx="40">
                  <c:v>4</c:v>
                </c:pt>
                <c:pt idx="41">
                  <c:v>4.0999999999999996</c:v>
                </c:pt>
                <c:pt idx="42">
                  <c:v>4.2</c:v>
                </c:pt>
                <c:pt idx="43">
                  <c:v>4.3</c:v>
                </c:pt>
                <c:pt idx="44">
                  <c:v>4.4000000000000004</c:v>
                </c:pt>
                <c:pt idx="45">
                  <c:v>4.5</c:v>
                </c:pt>
                <c:pt idx="46">
                  <c:v>4.5999999999999996</c:v>
                </c:pt>
                <c:pt idx="47">
                  <c:v>4.7</c:v>
                </c:pt>
                <c:pt idx="48">
                  <c:v>4.8</c:v>
                </c:pt>
                <c:pt idx="49">
                  <c:v>4.9000000000000004</c:v>
                </c:pt>
                <c:pt idx="50">
                  <c:v>5</c:v>
                </c:pt>
                <c:pt idx="51">
                  <c:v>5.0999999999999996</c:v>
                </c:pt>
                <c:pt idx="52">
                  <c:v>5.2</c:v>
                </c:pt>
                <c:pt idx="53">
                  <c:v>5.3</c:v>
                </c:pt>
                <c:pt idx="54">
                  <c:v>5.4</c:v>
                </c:pt>
                <c:pt idx="55">
                  <c:v>5.5</c:v>
                </c:pt>
                <c:pt idx="56">
                  <c:v>5.6</c:v>
                </c:pt>
                <c:pt idx="57">
                  <c:v>5.7</c:v>
                </c:pt>
                <c:pt idx="58">
                  <c:v>5.8</c:v>
                </c:pt>
                <c:pt idx="59">
                  <c:v>5.9</c:v>
                </c:pt>
                <c:pt idx="60">
                  <c:v>6</c:v>
                </c:pt>
                <c:pt idx="61">
                  <c:v>6.1</c:v>
                </c:pt>
                <c:pt idx="62">
                  <c:v>6.2</c:v>
                </c:pt>
                <c:pt idx="63">
                  <c:v>6.3</c:v>
                </c:pt>
                <c:pt idx="64">
                  <c:v>6.4</c:v>
                </c:pt>
                <c:pt idx="65">
                  <c:v>6.5</c:v>
                </c:pt>
                <c:pt idx="66">
                  <c:v>6.6</c:v>
                </c:pt>
                <c:pt idx="67">
                  <c:v>6.7</c:v>
                </c:pt>
                <c:pt idx="68">
                  <c:v>6.8</c:v>
                </c:pt>
                <c:pt idx="69">
                  <c:v>6.9</c:v>
                </c:pt>
                <c:pt idx="70">
                  <c:v>7</c:v>
                </c:pt>
                <c:pt idx="71">
                  <c:v>7.1</c:v>
                </c:pt>
                <c:pt idx="72">
                  <c:v>7.2</c:v>
                </c:pt>
                <c:pt idx="73">
                  <c:v>7.3</c:v>
                </c:pt>
                <c:pt idx="74">
                  <c:v>7.4</c:v>
                </c:pt>
                <c:pt idx="75">
                  <c:v>7.5</c:v>
                </c:pt>
                <c:pt idx="76">
                  <c:v>7.6</c:v>
                </c:pt>
                <c:pt idx="77">
                  <c:v>7.7</c:v>
                </c:pt>
                <c:pt idx="78">
                  <c:v>7.8</c:v>
                </c:pt>
                <c:pt idx="79">
                  <c:v>7.9</c:v>
                </c:pt>
                <c:pt idx="80">
                  <c:v>8</c:v>
                </c:pt>
                <c:pt idx="81">
                  <c:v>8.1</c:v>
                </c:pt>
                <c:pt idx="82">
                  <c:v>8.1999999999999993</c:v>
                </c:pt>
                <c:pt idx="83">
                  <c:v>8.3000000000000007</c:v>
                </c:pt>
                <c:pt idx="84">
                  <c:v>8.4</c:v>
                </c:pt>
                <c:pt idx="85">
                  <c:v>8.5</c:v>
                </c:pt>
                <c:pt idx="86">
                  <c:v>8.6</c:v>
                </c:pt>
                <c:pt idx="87">
                  <c:v>8.6999999999999993</c:v>
                </c:pt>
                <c:pt idx="88">
                  <c:v>8.8000000000000007</c:v>
                </c:pt>
                <c:pt idx="89">
                  <c:v>8.9</c:v>
                </c:pt>
                <c:pt idx="90">
                  <c:v>9</c:v>
                </c:pt>
                <c:pt idx="91">
                  <c:v>9.1</c:v>
                </c:pt>
                <c:pt idx="92">
                  <c:v>9.1999999999999993</c:v>
                </c:pt>
                <c:pt idx="93">
                  <c:v>9.3000000000000007</c:v>
                </c:pt>
                <c:pt idx="94">
                  <c:v>9.4</c:v>
                </c:pt>
                <c:pt idx="95">
                  <c:v>9.5</c:v>
                </c:pt>
                <c:pt idx="96">
                  <c:v>9.6</c:v>
                </c:pt>
                <c:pt idx="97">
                  <c:v>9.6999999999999993</c:v>
                </c:pt>
                <c:pt idx="98">
                  <c:v>9.8000000000000007</c:v>
                </c:pt>
                <c:pt idx="99">
                  <c:v>9.9</c:v>
                </c:pt>
                <c:pt idx="100">
                  <c:v>10</c:v>
                </c:pt>
                <c:pt idx="101">
                  <c:v>10.1</c:v>
                </c:pt>
                <c:pt idx="102">
                  <c:v>10.199999999999999</c:v>
                </c:pt>
                <c:pt idx="103">
                  <c:v>10.3</c:v>
                </c:pt>
                <c:pt idx="104">
                  <c:v>10.4</c:v>
                </c:pt>
                <c:pt idx="105">
                  <c:v>10.5</c:v>
                </c:pt>
                <c:pt idx="106">
                  <c:v>10.6</c:v>
                </c:pt>
                <c:pt idx="107">
                  <c:v>10.7</c:v>
                </c:pt>
                <c:pt idx="108">
                  <c:v>10.8</c:v>
                </c:pt>
                <c:pt idx="109">
                  <c:v>10.9</c:v>
                </c:pt>
                <c:pt idx="110">
                  <c:v>11</c:v>
                </c:pt>
                <c:pt idx="111">
                  <c:v>11.1</c:v>
                </c:pt>
                <c:pt idx="112">
                  <c:v>11.2</c:v>
                </c:pt>
                <c:pt idx="113">
                  <c:v>11.3</c:v>
                </c:pt>
                <c:pt idx="114">
                  <c:v>11.4</c:v>
                </c:pt>
                <c:pt idx="115">
                  <c:v>11.5</c:v>
                </c:pt>
                <c:pt idx="116">
                  <c:v>11.6</c:v>
                </c:pt>
                <c:pt idx="117">
                  <c:v>11.7</c:v>
                </c:pt>
                <c:pt idx="118">
                  <c:v>11.8</c:v>
                </c:pt>
                <c:pt idx="119">
                  <c:v>11.9</c:v>
                </c:pt>
                <c:pt idx="120">
                  <c:v>12</c:v>
                </c:pt>
                <c:pt idx="121">
                  <c:v>12.1</c:v>
                </c:pt>
                <c:pt idx="122">
                  <c:v>12.2</c:v>
                </c:pt>
                <c:pt idx="123">
                  <c:v>12.3</c:v>
                </c:pt>
                <c:pt idx="124">
                  <c:v>12.4</c:v>
                </c:pt>
                <c:pt idx="125">
                  <c:v>12.5</c:v>
                </c:pt>
                <c:pt idx="126">
                  <c:v>12.6</c:v>
                </c:pt>
                <c:pt idx="127">
                  <c:v>12.7</c:v>
                </c:pt>
                <c:pt idx="128">
                  <c:v>12.8</c:v>
                </c:pt>
                <c:pt idx="129">
                  <c:v>12.9</c:v>
                </c:pt>
                <c:pt idx="130">
                  <c:v>13</c:v>
                </c:pt>
                <c:pt idx="131">
                  <c:v>13.1</c:v>
                </c:pt>
                <c:pt idx="132">
                  <c:v>13.2</c:v>
                </c:pt>
                <c:pt idx="133">
                  <c:v>13.3</c:v>
                </c:pt>
                <c:pt idx="134">
                  <c:v>13.4</c:v>
                </c:pt>
                <c:pt idx="135">
                  <c:v>13.5</c:v>
                </c:pt>
                <c:pt idx="136">
                  <c:v>13.6</c:v>
                </c:pt>
                <c:pt idx="137">
                  <c:v>13.7</c:v>
                </c:pt>
                <c:pt idx="138">
                  <c:v>13.8</c:v>
                </c:pt>
                <c:pt idx="139">
                  <c:v>13.9</c:v>
                </c:pt>
                <c:pt idx="140">
                  <c:v>14</c:v>
                </c:pt>
                <c:pt idx="141">
                  <c:v>14.1</c:v>
                </c:pt>
                <c:pt idx="142">
                  <c:v>14.2</c:v>
                </c:pt>
                <c:pt idx="143">
                  <c:v>14.3</c:v>
                </c:pt>
                <c:pt idx="144">
                  <c:v>14.4</c:v>
                </c:pt>
                <c:pt idx="145">
                  <c:v>14.5</c:v>
                </c:pt>
                <c:pt idx="146">
                  <c:v>14.6</c:v>
                </c:pt>
                <c:pt idx="147">
                  <c:v>14.7</c:v>
                </c:pt>
                <c:pt idx="148">
                  <c:v>14.8</c:v>
                </c:pt>
                <c:pt idx="149">
                  <c:v>14.9</c:v>
                </c:pt>
                <c:pt idx="150">
                  <c:v>15</c:v>
                </c:pt>
                <c:pt idx="151">
                  <c:v>15.1</c:v>
                </c:pt>
                <c:pt idx="152">
                  <c:v>15.2</c:v>
                </c:pt>
                <c:pt idx="153">
                  <c:v>15.3</c:v>
                </c:pt>
                <c:pt idx="154">
                  <c:v>15.4</c:v>
                </c:pt>
                <c:pt idx="155">
                  <c:v>15.5</c:v>
                </c:pt>
                <c:pt idx="156">
                  <c:v>15.6</c:v>
                </c:pt>
                <c:pt idx="157">
                  <c:v>15.7</c:v>
                </c:pt>
                <c:pt idx="158">
                  <c:v>15.8</c:v>
                </c:pt>
                <c:pt idx="159">
                  <c:v>15.9</c:v>
                </c:pt>
                <c:pt idx="160">
                  <c:v>16</c:v>
                </c:pt>
                <c:pt idx="161">
                  <c:v>16.100000000000001</c:v>
                </c:pt>
                <c:pt idx="162">
                  <c:v>16.2</c:v>
                </c:pt>
                <c:pt idx="163">
                  <c:v>16.3</c:v>
                </c:pt>
                <c:pt idx="164">
                  <c:v>16.399999999999999</c:v>
                </c:pt>
              </c:numCache>
            </c:numRef>
          </c:xVal>
          <c:yVal>
            <c:numRef>
              <c:f>'fai20-2dm2'!$E$10:$E$174</c:f>
              <c:numCache>
                <c:formatCode>0.00E+00</c:formatCode>
                <c:ptCount val="165"/>
                <c:pt idx="0">
                  <c:v>0</c:v>
                </c:pt>
                <c:pt idx="1">
                  <c:v>6.824668</c:v>
                </c:pt>
                <c:pt idx="2">
                  <c:v>14.806520000000001</c:v>
                </c:pt>
                <c:pt idx="3">
                  <c:v>22.807729999999999</c:v>
                </c:pt>
                <c:pt idx="4">
                  <c:v>30.816420000000001</c:v>
                </c:pt>
                <c:pt idx="5">
                  <c:v>38.836829999999999</c:v>
                </c:pt>
                <c:pt idx="6">
                  <c:v>46.868380000000002</c:v>
                </c:pt>
                <c:pt idx="7">
                  <c:v>54.910359999999997</c:v>
                </c:pt>
                <c:pt idx="8">
                  <c:v>62.962060000000001</c:v>
                </c:pt>
                <c:pt idx="9">
                  <c:v>71.022720000000007</c:v>
                </c:pt>
                <c:pt idx="10">
                  <c:v>79.419169999999994</c:v>
                </c:pt>
                <c:pt idx="11">
                  <c:v>87.716350000000006</c:v>
                </c:pt>
                <c:pt idx="12">
                  <c:v>96.039850000000001</c:v>
                </c:pt>
                <c:pt idx="13">
                  <c:v>104.3759</c:v>
                </c:pt>
                <c:pt idx="14">
                  <c:v>112.724</c:v>
                </c:pt>
                <c:pt idx="15">
                  <c:v>121.08320000000001</c:v>
                </c:pt>
                <c:pt idx="16">
                  <c:v>129.45269999999999</c:v>
                </c:pt>
                <c:pt idx="17">
                  <c:v>137.83150000000001</c:v>
                </c:pt>
                <c:pt idx="18">
                  <c:v>146.21870000000001</c:v>
                </c:pt>
                <c:pt idx="19">
                  <c:v>154.61330000000001</c:v>
                </c:pt>
                <c:pt idx="20">
                  <c:v>163.01419999999999</c:v>
                </c:pt>
                <c:pt idx="21">
                  <c:v>171.4203</c:v>
                </c:pt>
                <c:pt idx="22">
                  <c:v>179.8305</c:v>
                </c:pt>
                <c:pt idx="23">
                  <c:v>188.24359999999999</c:v>
                </c:pt>
                <c:pt idx="24">
                  <c:v>196.6584</c:v>
                </c:pt>
                <c:pt idx="25">
                  <c:v>205.0736</c:v>
                </c:pt>
                <c:pt idx="26">
                  <c:v>213.488</c:v>
                </c:pt>
                <c:pt idx="27">
                  <c:v>221.90029999999999</c:v>
                </c:pt>
                <c:pt idx="28">
                  <c:v>230.3091</c:v>
                </c:pt>
                <c:pt idx="29">
                  <c:v>238.7132</c:v>
                </c:pt>
                <c:pt idx="30">
                  <c:v>247.4873</c:v>
                </c:pt>
                <c:pt idx="31">
                  <c:v>256.20409999999998</c:v>
                </c:pt>
                <c:pt idx="32">
                  <c:v>265.64339999999999</c:v>
                </c:pt>
                <c:pt idx="33">
                  <c:v>275.25650000000002</c:v>
                </c:pt>
                <c:pt idx="34">
                  <c:v>284.81760000000003</c:v>
                </c:pt>
                <c:pt idx="35">
                  <c:v>294.41579999999999</c:v>
                </c:pt>
                <c:pt idx="36">
                  <c:v>304.01409999999998</c:v>
                </c:pt>
                <c:pt idx="37">
                  <c:v>313.74869999999999</c:v>
                </c:pt>
                <c:pt idx="38">
                  <c:v>323.48950000000002</c:v>
                </c:pt>
                <c:pt idx="39">
                  <c:v>333.23099999999999</c:v>
                </c:pt>
                <c:pt idx="40">
                  <c:v>342.97089999999997</c:v>
                </c:pt>
                <c:pt idx="41">
                  <c:v>352.70650000000001</c:v>
                </c:pt>
                <c:pt idx="42">
                  <c:v>362.43520000000001</c:v>
                </c:pt>
                <c:pt idx="43">
                  <c:v>372.15410000000003</c:v>
                </c:pt>
                <c:pt idx="44">
                  <c:v>381.86009999999999</c:v>
                </c:pt>
                <c:pt idx="45">
                  <c:v>391.55009999999999</c:v>
                </c:pt>
                <c:pt idx="46">
                  <c:v>401.2208</c:v>
                </c:pt>
                <c:pt idx="47">
                  <c:v>410.86860000000001</c:v>
                </c:pt>
                <c:pt idx="48">
                  <c:v>420.49</c:v>
                </c:pt>
                <c:pt idx="49">
                  <c:v>430.08150000000001</c:v>
                </c:pt>
                <c:pt idx="50">
                  <c:v>439.63940000000002</c:v>
                </c:pt>
                <c:pt idx="51">
                  <c:v>449.16</c:v>
                </c:pt>
                <c:pt idx="52">
                  <c:v>458.63990000000001</c:v>
                </c:pt>
                <c:pt idx="53">
                  <c:v>468.07560000000001</c:v>
                </c:pt>
                <c:pt idx="54">
                  <c:v>477.48219999999998</c:v>
                </c:pt>
                <c:pt idx="55">
                  <c:v>487.55900000000003</c:v>
                </c:pt>
                <c:pt idx="56">
                  <c:v>497.44110000000001</c:v>
                </c:pt>
                <c:pt idx="57">
                  <c:v>507.30939999999998</c:v>
                </c:pt>
                <c:pt idx="58">
                  <c:v>517.14940000000001</c:v>
                </c:pt>
                <c:pt idx="59">
                  <c:v>526.87390000000005</c:v>
                </c:pt>
                <c:pt idx="60">
                  <c:v>536.72389999999996</c:v>
                </c:pt>
                <c:pt idx="61">
                  <c:v>546.46259999999995</c:v>
                </c:pt>
                <c:pt idx="62">
                  <c:v>556.06129999999996</c:v>
                </c:pt>
                <c:pt idx="63">
                  <c:v>565.78520000000003</c:v>
                </c:pt>
                <c:pt idx="64">
                  <c:v>575.38210000000004</c:v>
                </c:pt>
                <c:pt idx="65">
                  <c:v>584.91759999999999</c:v>
                </c:pt>
                <c:pt idx="66">
                  <c:v>594.38959999999997</c:v>
                </c:pt>
                <c:pt idx="67">
                  <c:v>603.67849999999999</c:v>
                </c:pt>
                <c:pt idx="68">
                  <c:v>613.09259999999995</c:v>
                </c:pt>
                <c:pt idx="69">
                  <c:v>622.476</c:v>
                </c:pt>
                <c:pt idx="70">
                  <c:v>631.78030000000001</c:v>
                </c:pt>
                <c:pt idx="71">
                  <c:v>641.00559999999996</c:v>
                </c:pt>
                <c:pt idx="72">
                  <c:v>650.08219999999994</c:v>
                </c:pt>
                <c:pt idx="73">
                  <c:v>659.17250000000001</c:v>
                </c:pt>
                <c:pt idx="74">
                  <c:v>668.11620000000005</c:v>
                </c:pt>
                <c:pt idx="75">
                  <c:v>676.95169999999996</c:v>
                </c:pt>
                <c:pt idx="76">
                  <c:v>685.67579999999998</c:v>
                </c:pt>
                <c:pt idx="77">
                  <c:v>695.44169999999997</c:v>
                </c:pt>
                <c:pt idx="78">
                  <c:v>704.65219999999999</c:v>
                </c:pt>
                <c:pt idx="79">
                  <c:v>713.95740000000001</c:v>
                </c:pt>
                <c:pt idx="80">
                  <c:v>723.08370000000002</c:v>
                </c:pt>
                <c:pt idx="81">
                  <c:v>732.10239999999999</c:v>
                </c:pt>
                <c:pt idx="82">
                  <c:v>741.00900000000001</c:v>
                </c:pt>
                <c:pt idx="83">
                  <c:v>749.79750000000001</c:v>
                </c:pt>
                <c:pt idx="84">
                  <c:v>758.46190000000001</c:v>
                </c:pt>
                <c:pt idx="85">
                  <c:v>766.87860000000001</c:v>
                </c:pt>
                <c:pt idx="86">
                  <c:v>775.31219999999996</c:v>
                </c:pt>
                <c:pt idx="87">
                  <c:v>783.52099999999996</c:v>
                </c:pt>
                <c:pt idx="88">
                  <c:v>791.5693</c:v>
                </c:pt>
                <c:pt idx="89">
                  <c:v>799.45500000000004</c:v>
                </c:pt>
                <c:pt idx="90">
                  <c:v>808.46990000000005</c:v>
                </c:pt>
                <c:pt idx="91">
                  <c:v>817.05</c:v>
                </c:pt>
                <c:pt idx="92">
                  <c:v>825.30319999999995</c:v>
                </c:pt>
                <c:pt idx="93">
                  <c:v>833.62289999999996</c:v>
                </c:pt>
                <c:pt idx="94">
                  <c:v>841.64959999999996</c:v>
                </c:pt>
                <c:pt idx="95">
                  <c:v>849.47860000000003</c:v>
                </c:pt>
                <c:pt idx="96">
                  <c:v>857.10820000000001</c:v>
                </c:pt>
                <c:pt idx="97">
                  <c:v>864.53189999999995</c:v>
                </c:pt>
                <c:pt idx="98">
                  <c:v>871.55399999999997</c:v>
                </c:pt>
                <c:pt idx="99">
                  <c:v>878.47699999999998</c:v>
                </c:pt>
                <c:pt idx="100">
                  <c:v>885.0403</c:v>
                </c:pt>
                <c:pt idx="101">
                  <c:v>893.58339999999998</c:v>
                </c:pt>
                <c:pt idx="102">
                  <c:v>900.99450000000002</c:v>
                </c:pt>
                <c:pt idx="103">
                  <c:v>908.24109999999996</c:v>
                </c:pt>
                <c:pt idx="104">
                  <c:v>914.95079999999996</c:v>
                </c:pt>
                <c:pt idx="105">
                  <c:v>921.52890000000002</c:v>
                </c:pt>
                <c:pt idx="106">
                  <c:v>927.64850000000001</c:v>
                </c:pt>
                <c:pt idx="107">
                  <c:v>933.64589999999998</c:v>
                </c:pt>
                <c:pt idx="108">
                  <c:v>939.24189999999999</c:v>
                </c:pt>
                <c:pt idx="109">
                  <c:v>945.0684</c:v>
                </c:pt>
                <c:pt idx="110">
                  <c:v>951.38900000000001</c:v>
                </c:pt>
                <c:pt idx="111">
                  <c:v>957.1019</c:v>
                </c:pt>
                <c:pt idx="112">
                  <c:v>962.35260000000005</c:v>
                </c:pt>
                <c:pt idx="113">
                  <c:v>967.13589999999999</c:v>
                </c:pt>
                <c:pt idx="114">
                  <c:v>969.56489999999997</c:v>
                </c:pt>
                <c:pt idx="115">
                  <c:v>971.55029999999999</c:v>
                </c:pt>
                <c:pt idx="116">
                  <c:v>972.20140000000004</c:v>
                </c:pt>
                <c:pt idx="117">
                  <c:v>972.31389999999999</c:v>
                </c:pt>
                <c:pt idx="118">
                  <c:v>969.09029999999996</c:v>
                </c:pt>
                <c:pt idx="119">
                  <c:v>889.95309999999995</c:v>
                </c:pt>
                <c:pt idx="120">
                  <c:v>825.34220000000005</c:v>
                </c:pt>
                <c:pt idx="121">
                  <c:v>779.36760000000004</c:v>
                </c:pt>
                <c:pt idx="122">
                  <c:v>794.55790000000002</c:v>
                </c:pt>
                <c:pt idx="123">
                  <c:v>811.03980000000001</c:v>
                </c:pt>
                <c:pt idx="124">
                  <c:v>827.79219999999998</c:v>
                </c:pt>
                <c:pt idx="125">
                  <c:v>844.70389999999998</c:v>
                </c:pt>
                <c:pt idx="126">
                  <c:v>862.08969999999999</c:v>
                </c:pt>
                <c:pt idx="127">
                  <c:v>879.31979999999999</c:v>
                </c:pt>
                <c:pt idx="128">
                  <c:v>896.78380000000004</c:v>
                </c:pt>
                <c:pt idx="129">
                  <c:v>914.41610000000003</c:v>
                </c:pt>
                <c:pt idx="130">
                  <c:v>932.85630000000003</c:v>
                </c:pt>
                <c:pt idx="131">
                  <c:v>950.07529999999997</c:v>
                </c:pt>
                <c:pt idx="132">
                  <c:v>968.41330000000005</c:v>
                </c:pt>
                <c:pt idx="133">
                  <c:v>985.71270000000004</c:v>
                </c:pt>
                <c:pt idx="134">
                  <c:v>1006.056</c:v>
                </c:pt>
                <c:pt idx="135">
                  <c:v>1024.704</c:v>
                </c:pt>
                <c:pt idx="136">
                  <c:v>1044.136</c:v>
                </c:pt>
                <c:pt idx="137">
                  <c:v>1063.4849999999999</c:v>
                </c:pt>
                <c:pt idx="138">
                  <c:v>1083.4390000000001</c:v>
                </c:pt>
                <c:pt idx="139">
                  <c:v>1103.059</c:v>
                </c:pt>
                <c:pt idx="140">
                  <c:v>1122.9380000000001</c:v>
                </c:pt>
                <c:pt idx="141">
                  <c:v>1142.3430000000001</c:v>
                </c:pt>
                <c:pt idx="142">
                  <c:v>1164.4570000000001</c:v>
                </c:pt>
                <c:pt idx="143">
                  <c:v>1184.4100000000001</c:v>
                </c:pt>
                <c:pt idx="144">
                  <c:v>1202.8240000000001</c:v>
                </c:pt>
                <c:pt idx="145">
                  <c:v>1225.434</c:v>
                </c:pt>
                <c:pt idx="146">
                  <c:v>1247.027</c:v>
                </c:pt>
                <c:pt idx="147">
                  <c:v>1266.2560000000001</c:v>
                </c:pt>
                <c:pt idx="148">
                  <c:v>1288.249</c:v>
                </c:pt>
                <c:pt idx="149">
                  <c:v>1310.5899999999999</c:v>
                </c:pt>
                <c:pt idx="150">
                  <c:v>1334.49</c:v>
                </c:pt>
                <c:pt idx="151">
                  <c:v>1354.7239999999999</c:v>
                </c:pt>
                <c:pt idx="152">
                  <c:v>1378.8910000000001</c:v>
                </c:pt>
                <c:pt idx="153">
                  <c:v>1400.4059999999999</c:v>
                </c:pt>
                <c:pt idx="154">
                  <c:v>1424.8589999999999</c:v>
                </c:pt>
                <c:pt idx="155">
                  <c:v>1448.357</c:v>
                </c:pt>
                <c:pt idx="156">
                  <c:v>1472.4449999999999</c:v>
                </c:pt>
                <c:pt idx="157">
                  <c:v>1496.6</c:v>
                </c:pt>
                <c:pt idx="158">
                  <c:v>1521.8579999999999</c:v>
                </c:pt>
                <c:pt idx="159">
                  <c:v>1546.5409999999999</c:v>
                </c:pt>
                <c:pt idx="160">
                  <c:v>1571.3589999999999</c:v>
                </c:pt>
                <c:pt idx="161">
                  <c:v>1597.4069999999999</c:v>
                </c:pt>
                <c:pt idx="162">
                  <c:v>1622.6510000000001</c:v>
                </c:pt>
                <c:pt idx="163">
                  <c:v>1647.2570000000001</c:v>
                </c:pt>
                <c:pt idx="164">
                  <c:v>1671.9590000000001</c:v>
                </c:pt>
              </c:numCache>
            </c:numRef>
          </c:yVal>
          <c:smooth val="0"/>
        </c:ser>
        <c:dLbls>
          <c:showLegendKey val="0"/>
          <c:showVal val="0"/>
          <c:showCatName val="0"/>
          <c:showSerName val="0"/>
          <c:showPercent val="0"/>
          <c:showBubbleSize val="0"/>
        </c:dLbls>
        <c:axId val="163021952"/>
        <c:axId val="163023488"/>
      </c:scatterChart>
      <c:valAx>
        <c:axId val="163021952"/>
        <c:scaling>
          <c:orientation val="minMax"/>
        </c:scaling>
        <c:delete val="0"/>
        <c:axPos val="b"/>
        <c:majorGridlines>
          <c:spPr>
            <a:ln w="9525" cap="flat" cmpd="sng" algn="ctr">
              <a:solidFill>
                <a:schemeClr val="tx1">
                  <a:lumMod val="15000"/>
                  <a:lumOff val="85000"/>
                </a:schemeClr>
              </a:solidFill>
              <a:round/>
            </a:ln>
            <a:effectLst/>
          </c:spPr>
        </c:majorGridlines>
        <c:numFmt formatCode="#,##0.0_);[Red]\(#,##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63023488"/>
        <c:crosses val="autoZero"/>
        <c:crossBetween val="midCat"/>
      </c:valAx>
      <c:valAx>
        <c:axId val="163023488"/>
        <c:scaling>
          <c:orientation val="minMax"/>
        </c:scaling>
        <c:delete val="0"/>
        <c:axPos val="l"/>
        <c:majorGridlines>
          <c:spPr>
            <a:ln w="9525" cap="flat" cmpd="sng" algn="ctr">
              <a:solidFill>
                <a:schemeClr val="tx1">
                  <a:lumMod val="15000"/>
                  <a:lumOff val="85000"/>
                </a:schemeClr>
              </a:solidFill>
              <a:round/>
            </a:ln>
            <a:effectLst/>
          </c:spPr>
        </c:majorGridlines>
        <c:numFmt formatCode="0.00E+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63021952"/>
        <c:crosses val="autoZero"/>
        <c:crossBetween val="midCat"/>
      </c:valAx>
    </c:plotArea>
    <c:legend>
      <c:legendPos val="b"/>
      <c:layout>
        <c:manualLayout>
          <c:xMode val="edge"/>
          <c:yMode val="edge"/>
          <c:x val="0.1802934754857291"/>
          <c:y val="0.21714742821508029"/>
          <c:w val="0.53512269702020454"/>
          <c:h val="8.933706887675665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txPr>
    <a:bodyPr/>
    <a:lstStyle/>
    <a:p>
      <a:pPr>
        <a:defRPr/>
      </a:pPr>
      <a:endParaRPr lang="ja-JP"/>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ja-JP" altLang="en-US"/>
              <a:t>各種検討</a:t>
            </a:r>
            <a:r>
              <a:rPr lang="en-US" altLang="ja-JP"/>
              <a:t>(Dir)</a:t>
            </a:r>
          </a:p>
        </c:rich>
      </c:tx>
      <c:layout/>
      <c:overlay val="0"/>
      <c:spPr>
        <a:noFill/>
        <a:ln>
          <a:noFill/>
        </a:ln>
        <a:effectLst/>
      </c:spPr>
    </c:title>
    <c:autoTitleDeleted val="0"/>
    <c:plotArea>
      <c:layout/>
      <c:scatterChart>
        <c:scatterStyle val="lineMarker"/>
        <c:varyColors val="0"/>
        <c:ser>
          <c:idx val="0"/>
          <c:order val="0"/>
          <c:tx>
            <c:strRef>
              <c:f>'fai20-2dm2'!$C$9</c:f>
              <c:strCache>
                <c:ptCount val="1"/>
                <c:pt idx="0">
                  <c:v>熱収縮なし</c:v>
                </c:pt>
              </c:strCache>
            </c:strRef>
          </c:tx>
          <c:spPr>
            <a:ln w="19050" cap="rnd">
              <a:solidFill>
                <a:schemeClr val="accent1"/>
              </a:solidFill>
              <a:round/>
            </a:ln>
            <a:effectLst/>
          </c:spPr>
          <c:marker>
            <c:symbol val="none"/>
          </c:marker>
          <c:xVal>
            <c:numRef>
              <c:f>'fai20-2dm2'!$B$10:$B$174</c:f>
              <c:numCache>
                <c:formatCode>0.00E+00</c:formatCode>
                <c:ptCount val="165"/>
                <c:pt idx="0">
                  <c:v>0</c:v>
                </c:pt>
                <c:pt idx="1">
                  <c:v>0.1</c:v>
                </c:pt>
                <c:pt idx="2">
                  <c:v>0.2</c:v>
                </c:pt>
                <c:pt idx="3">
                  <c:v>0.3</c:v>
                </c:pt>
                <c:pt idx="4">
                  <c:v>0.4</c:v>
                </c:pt>
                <c:pt idx="5">
                  <c:v>0.5</c:v>
                </c:pt>
                <c:pt idx="6">
                  <c:v>0.6</c:v>
                </c:pt>
                <c:pt idx="7">
                  <c:v>0.7</c:v>
                </c:pt>
                <c:pt idx="8">
                  <c:v>0.8</c:v>
                </c:pt>
                <c:pt idx="9">
                  <c:v>0.9</c:v>
                </c:pt>
                <c:pt idx="10">
                  <c:v>1</c:v>
                </c:pt>
                <c:pt idx="11">
                  <c:v>1.1000000000000001</c:v>
                </c:pt>
                <c:pt idx="12">
                  <c:v>1.2</c:v>
                </c:pt>
                <c:pt idx="13">
                  <c:v>1.3</c:v>
                </c:pt>
                <c:pt idx="14">
                  <c:v>1.4</c:v>
                </c:pt>
                <c:pt idx="15">
                  <c:v>1.5</c:v>
                </c:pt>
                <c:pt idx="16">
                  <c:v>1.6</c:v>
                </c:pt>
                <c:pt idx="17">
                  <c:v>1.7</c:v>
                </c:pt>
                <c:pt idx="18">
                  <c:v>1.8</c:v>
                </c:pt>
                <c:pt idx="19">
                  <c:v>1.9</c:v>
                </c:pt>
                <c:pt idx="20">
                  <c:v>2</c:v>
                </c:pt>
                <c:pt idx="21">
                  <c:v>2.1</c:v>
                </c:pt>
                <c:pt idx="22">
                  <c:v>2.2000000000000002</c:v>
                </c:pt>
                <c:pt idx="23">
                  <c:v>2.2999999999999998</c:v>
                </c:pt>
                <c:pt idx="24">
                  <c:v>2.4</c:v>
                </c:pt>
                <c:pt idx="25">
                  <c:v>2.5</c:v>
                </c:pt>
                <c:pt idx="26">
                  <c:v>2.6</c:v>
                </c:pt>
                <c:pt idx="27">
                  <c:v>2.7</c:v>
                </c:pt>
                <c:pt idx="28">
                  <c:v>2.8</c:v>
                </c:pt>
                <c:pt idx="29">
                  <c:v>2.9</c:v>
                </c:pt>
                <c:pt idx="30">
                  <c:v>3</c:v>
                </c:pt>
                <c:pt idx="31">
                  <c:v>3.1</c:v>
                </c:pt>
                <c:pt idx="32">
                  <c:v>3.2</c:v>
                </c:pt>
                <c:pt idx="33">
                  <c:v>3.3</c:v>
                </c:pt>
                <c:pt idx="34">
                  <c:v>3.4</c:v>
                </c:pt>
                <c:pt idx="35">
                  <c:v>3.5</c:v>
                </c:pt>
                <c:pt idx="36">
                  <c:v>3.6</c:v>
                </c:pt>
                <c:pt idx="37">
                  <c:v>3.7</c:v>
                </c:pt>
                <c:pt idx="38">
                  <c:v>3.8</c:v>
                </c:pt>
                <c:pt idx="39">
                  <c:v>3.9</c:v>
                </c:pt>
                <c:pt idx="40">
                  <c:v>4</c:v>
                </c:pt>
                <c:pt idx="41">
                  <c:v>4.0999999999999996</c:v>
                </c:pt>
                <c:pt idx="42">
                  <c:v>4.2</c:v>
                </c:pt>
                <c:pt idx="43">
                  <c:v>4.3</c:v>
                </c:pt>
                <c:pt idx="44">
                  <c:v>4.4000000000000004</c:v>
                </c:pt>
                <c:pt idx="45">
                  <c:v>4.5</c:v>
                </c:pt>
                <c:pt idx="46">
                  <c:v>4.5999999999999996</c:v>
                </c:pt>
                <c:pt idx="47">
                  <c:v>4.7</c:v>
                </c:pt>
                <c:pt idx="48">
                  <c:v>4.8</c:v>
                </c:pt>
                <c:pt idx="49">
                  <c:v>4.9000000000000004</c:v>
                </c:pt>
                <c:pt idx="50">
                  <c:v>5</c:v>
                </c:pt>
                <c:pt idx="51">
                  <c:v>5.0999999999999996</c:v>
                </c:pt>
                <c:pt idx="52">
                  <c:v>5.2</c:v>
                </c:pt>
                <c:pt idx="53">
                  <c:v>5.3</c:v>
                </c:pt>
                <c:pt idx="54">
                  <c:v>5.4</c:v>
                </c:pt>
                <c:pt idx="55">
                  <c:v>5.5</c:v>
                </c:pt>
                <c:pt idx="56">
                  <c:v>5.6</c:v>
                </c:pt>
                <c:pt idx="57">
                  <c:v>5.7</c:v>
                </c:pt>
                <c:pt idx="58">
                  <c:v>5.8</c:v>
                </c:pt>
                <c:pt idx="59">
                  <c:v>5.9</c:v>
                </c:pt>
                <c:pt idx="60">
                  <c:v>6</c:v>
                </c:pt>
                <c:pt idx="61">
                  <c:v>6.1</c:v>
                </c:pt>
                <c:pt idx="62">
                  <c:v>6.2</c:v>
                </c:pt>
                <c:pt idx="63">
                  <c:v>6.3</c:v>
                </c:pt>
                <c:pt idx="64">
                  <c:v>6.4</c:v>
                </c:pt>
                <c:pt idx="65">
                  <c:v>6.5</c:v>
                </c:pt>
                <c:pt idx="66">
                  <c:v>6.6</c:v>
                </c:pt>
                <c:pt idx="67">
                  <c:v>6.7</c:v>
                </c:pt>
                <c:pt idx="68">
                  <c:v>6.8</c:v>
                </c:pt>
                <c:pt idx="69">
                  <c:v>6.9</c:v>
                </c:pt>
                <c:pt idx="70">
                  <c:v>7</c:v>
                </c:pt>
                <c:pt idx="71">
                  <c:v>7.1</c:v>
                </c:pt>
                <c:pt idx="72">
                  <c:v>7.2</c:v>
                </c:pt>
                <c:pt idx="73">
                  <c:v>7.3</c:v>
                </c:pt>
                <c:pt idx="74">
                  <c:v>7.4</c:v>
                </c:pt>
                <c:pt idx="75">
                  <c:v>7.5</c:v>
                </c:pt>
                <c:pt idx="76">
                  <c:v>7.6</c:v>
                </c:pt>
                <c:pt idx="77">
                  <c:v>7.7</c:v>
                </c:pt>
                <c:pt idx="78">
                  <c:v>7.8</c:v>
                </c:pt>
                <c:pt idx="79">
                  <c:v>7.9</c:v>
                </c:pt>
                <c:pt idx="80">
                  <c:v>8</c:v>
                </c:pt>
                <c:pt idx="81">
                  <c:v>8.1</c:v>
                </c:pt>
                <c:pt idx="82">
                  <c:v>8.1999999999999993</c:v>
                </c:pt>
                <c:pt idx="83">
                  <c:v>8.3000000000000007</c:v>
                </c:pt>
                <c:pt idx="84">
                  <c:v>8.4</c:v>
                </c:pt>
                <c:pt idx="85">
                  <c:v>8.5</c:v>
                </c:pt>
                <c:pt idx="86">
                  <c:v>8.6</c:v>
                </c:pt>
                <c:pt idx="87">
                  <c:v>8.6999999999999993</c:v>
                </c:pt>
                <c:pt idx="88">
                  <c:v>8.8000000000000007</c:v>
                </c:pt>
                <c:pt idx="89">
                  <c:v>8.9</c:v>
                </c:pt>
                <c:pt idx="90">
                  <c:v>9</c:v>
                </c:pt>
                <c:pt idx="91">
                  <c:v>9.1</c:v>
                </c:pt>
                <c:pt idx="92">
                  <c:v>9.1999999999999993</c:v>
                </c:pt>
                <c:pt idx="93">
                  <c:v>9.3000000000000007</c:v>
                </c:pt>
                <c:pt idx="94">
                  <c:v>9.4</c:v>
                </c:pt>
                <c:pt idx="95">
                  <c:v>9.5</c:v>
                </c:pt>
                <c:pt idx="96">
                  <c:v>9.6</c:v>
                </c:pt>
                <c:pt idx="97">
                  <c:v>9.6999999999999993</c:v>
                </c:pt>
                <c:pt idx="98">
                  <c:v>9.8000000000000007</c:v>
                </c:pt>
                <c:pt idx="99">
                  <c:v>9.9</c:v>
                </c:pt>
                <c:pt idx="100">
                  <c:v>10</c:v>
                </c:pt>
                <c:pt idx="101">
                  <c:v>10.1</c:v>
                </c:pt>
                <c:pt idx="102">
                  <c:v>10.199999999999999</c:v>
                </c:pt>
                <c:pt idx="103">
                  <c:v>10.3</c:v>
                </c:pt>
                <c:pt idx="104">
                  <c:v>10.4</c:v>
                </c:pt>
                <c:pt idx="105">
                  <c:v>10.5</c:v>
                </c:pt>
                <c:pt idx="106">
                  <c:v>10.6</c:v>
                </c:pt>
                <c:pt idx="107">
                  <c:v>10.7</c:v>
                </c:pt>
                <c:pt idx="108">
                  <c:v>10.8</c:v>
                </c:pt>
                <c:pt idx="109">
                  <c:v>10.9</c:v>
                </c:pt>
                <c:pt idx="110">
                  <c:v>11</c:v>
                </c:pt>
                <c:pt idx="111">
                  <c:v>11.1</c:v>
                </c:pt>
                <c:pt idx="112">
                  <c:v>11.2</c:v>
                </c:pt>
                <c:pt idx="113">
                  <c:v>11.3</c:v>
                </c:pt>
                <c:pt idx="114">
                  <c:v>11.4</c:v>
                </c:pt>
                <c:pt idx="115">
                  <c:v>11.5</c:v>
                </c:pt>
                <c:pt idx="116">
                  <c:v>11.6</c:v>
                </c:pt>
                <c:pt idx="117">
                  <c:v>11.7</c:v>
                </c:pt>
                <c:pt idx="118">
                  <c:v>11.8</c:v>
                </c:pt>
                <c:pt idx="119">
                  <c:v>11.9</c:v>
                </c:pt>
                <c:pt idx="120">
                  <c:v>12</c:v>
                </c:pt>
                <c:pt idx="121">
                  <c:v>12.1</c:v>
                </c:pt>
                <c:pt idx="122">
                  <c:v>12.2</c:v>
                </c:pt>
                <c:pt idx="123">
                  <c:v>12.3</c:v>
                </c:pt>
                <c:pt idx="124">
                  <c:v>12.4</c:v>
                </c:pt>
                <c:pt idx="125">
                  <c:v>12.5</c:v>
                </c:pt>
                <c:pt idx="126">
                  <c:v>12.6</c:v>
                </c:pt>
                <c:pt idx="127">
                  <c:v>12.7</c:v>
                </c:pt>
                <c:pt idx="128">
                  <c:v>12.8</c:v>
                </c:pt>
                <c:pt idx="129">
                  <c:v>12.9</c:v>
                </c:pt>
                <c:pt idx="130">
                  <c:v>13</c:v>
                </c:pt>
                <c:pt idx="131">
                  <c:v>13.1</c:v>
                </c:pt>
                <c:pt idx="132">
                  <c:v>13.2</c:v>
                </c:pt>
                <c:pt idx="133">
                  <c:v>13.3</c:v>
                </c:pt>
                <c:pt idx="134">
                  <c:v>13.4</c:v>
                </c:pt>
                <c:pt idx="135">
                  <c:v>13.5</c:v>
                </c:pt>
                <c:pt idx="136">
                  <c:v>13.6</c:v>
                </c:pt>
                <c:pt idx="137">
                  <c:v>13.7</c:v>
                </c:pt>
                <c:pt idx="138">
                  <c:v>13.8</c:v>
                </c:pt>
                <c:pt idx="139">
                  <c:v>13.9</c:v>
                </c:pt>
                <c:pt idx="140">
                  <c:v>14</c:v>
                </c:pt>
                <c:pt idx="141">
                  <c:v>14.1</c:v>
                </c:pt>
                <c:pt idx="142">
                  <c:v>14.2</c:v>
                </c:pt>
                <c:pt idx="143">
                  <c:v>14.3</c:v>
                </c:pt>
                <c:pt idx="144">
                  <c:v>14.4</c:v>
                </c:pt>
                <c:pt idx="145">
                  <c:v>14.5</c:v>
                </c:pt>
                <c:pt idx="146">
                  <c:v>14.6</c:v>
                </c:pt>
                <c:pt idx="147">
                  <c:v>14.7</c:v>
                </c:pt>
                <c:pt idx="148">
                  <c:v>14.8</c:v>
                </c:pt>
                <c:pt idx="149">
                  <c:v>14.9</c:v>
                </c:pt>
                <c:pt idx="150">
                  <c:v>15</c:v>
                </c:pt>
                <c:pt idx="151">
                  <c:v>15.1</c:v>
                </c:pt>
                <c:pt idx="152">
                  <c:v>15.2</c:v>
                </c:pt>
                <c:pt idx="153">
                  <c:v>15.3</c:v>
                </c:pt>
                <c:pt idx="154">
                  <c:v>15.4</c:v>
                </c:pt>
                <c:pt idx="155">
                  <c:v>15.5</c:v>
                </c:pt>
                <c:pt idx="156">
                  <c:v>15.6</c:v>
                </c:pt>
                <c:pt idx="157">
                  <c:v>15.7</c:v>
                </c:pt>
                <c:pt idx="158">
                  <c:v>15.8</c:v>
                </c:pt>
                <c:pt idx="159">
                  <c:v>15.9</c:v>
                </c:pt>
                <c:pt idx="160">
                  <c:v>16</c:v>
                </c:pt>
                <c:pt idx="161">
                  <c:v>16.100000000000001</c:v>
                </c:pt>
                <c:pt idx="162">
                  <c:v>16.2</c:v>
                </c:pt>
                <c:pt idx="163">
                  <c:v>16.3</c:v>
                </c:pt>
                <c:pt idx="164">
                  <c:v>16.399999999999999</c:v>
                </c:pt>
              </c:numCache>
            </c:numRef>
          </c:xVal>
          <c:yVal>
            <c:numRef>
              <c:f>'fai20-2dm2'!$C$10:$C$174</c:f>
              <c:numCache>
                <c:formatCode>0.00E+00</c:formatCode>
                <c:ptCount val="165"/>
                <c:pt idx="0">
                  <c:v>0</c:v>
                </c:pt>
                <c:pt idx="1">
                  <c:v>7.9944449999999998</c:v>
                </c:pt>
                <c:pt idx="2">
                  <c:v>16.561979999999998</c:v>
                </c:pt>
                <c:pt idx="3">
                  <c:v>25.100239999999999</c:v>
                </c:pt>
                <c:pt idx="4">
                  <c:v>33.655009999999997</c:v>
                </c:pt>
                <c:pt idx="5">
                  <c:v>42.196710000000003</c:v>
                </c:pt>
                <c:pt idx="6">
                  <c:v>50.701030000000003</c:v>
                </c:pt>
                <c:pt idx="7">
                  <c:v>59.367080000000001</c:v>
                </c:pt>
                <c:pt idx="8">
                  <c:v>67.949100000000001</c:v>
                </c:pt>
                <c:pt idx="9">
                  <c:v>76.533940000000001</c:v>
                </c:pt>
                <c:pt idx="10">
                  <c:v>85.349440000000001</c:v>
                </c:pt>
                <c:pt idx="11">
                  <c:v>94.231750000000005</c:v>
                </c:pt>
                <c:pt idx="12">
                  <c:v>103.12949999999999</c:v>
                </c:pt>
                <c:pt idx="13">
                  <c:v>112.0599</c:v>
                </c:pt>
                <c:pt idx="14">
                  <c:v>121.0172</c:v>
                </c:pt>
                <c:pt idx="15">
                  <c:v>130.00020000000001</c:v>
                </c:pt>
                <c:pt idx="16">
                  <c:v>139.0086</c:v>
                </c:pt>
                <c:pt idx="17">
                  <c:v>147.87</c:v>
                </c:pt>
                <c:pt idx="18">
                  <c:v>157.06639999999999</c:v>
                </c:pt>
                <c:pt idx="19">
                  <c:v>166.27</c:v>
                </c:pt>
                <c:pt idx="20">
                  <c:v>175.41659999999999</c:v>
                </c:pt>
                <c:pt idx="21">
                  <c:v>184.5455</c:v>
                </c:pt>
                <c:pt idx="22">
                  <c:v>193.672</c:v>
                </c:pt>
                <c:pt idx="23">
                  <c:v>202.64940000000001</c:v>
                </c:pt>
                <c:pt idx="24">
                  <c:v>211.7894</c:v>
                </c:pt>
                <c:pt idx="25">
                  <c:v>220.9753</c:v>
                </c:pt>
                <c:pt idx="26">
                  <c:v>230.2337</c:v>
                </c:pt>
                <c:pt idx="27">
                  <c:v>239.5181</c:v>
                </c:pt>
                <c:pt idx="28">
                  <c:v>248.82480000000001</c:v>
                </c:pt>
                <c:pt idx="29">
                  <c:v>258.15350000000001</c:v>
                </c:pt>
                <c:pt idx="30">
                  <c:v>267.50360000000001</c:v>
                </c:pt>
                <c:pt idx="31">
                  <c:v>276.87470000000002</c:v>
                </c:pt>
                <c:pt idx="32">
                  <c:v>286.26639999999998</c:v>
                </c:pt>
                <c:pt idx="33">
                  <c:v>295.6782</c:v>
                </c:pt>
                <c:pt idx="34">
                  <c:v>305.48719999999997</c:v>
                </c:pt>
                <c:pt idx="35">
                  <c:v>315.08420000000001</c:v>
                </c:pt>
                <c:pt idx="36">
                  <c:v>324.79669999999999</c:v>
                </c:pt>
                <c:pt idx="37">
                  <c:v>334.50220000000002</c:v>
                </c:pt>
                <c:pt idx="38">
                  <c:v>344.2217</c:v>
                </c:pt>
                <c:pt idx="39">
                  <c:v>353.96699999999998</c:v>
                </c:pt>
                <c:pt idx="40">
                  <c:v>363.73599999999999</c:v>
                </c:pt>
                <c:pt idx="41">
                  <c:v>373.52710000000002</c:v>
                </c:pt>
                <c:pt idx="42">
                  <c:v>383.34</c:v>
                </c:pt>
                <c:pt idx="43">
                  <c:v>393.17419999999998</c:v>
                </c:pt>
                <c:pt idx="44">
                  <c:v>403.02940000000001</c:v>
                </c:pt>
                <c:pt idx="45">
                  <c:v>412.90499999999997</c:v>
                </c:pt>
                <c:pt idx="46">
                  <c:v>422.80070000000001</c:v>
                </c:pt>
                <c:pt idx="47">
                  <c:v>432.71600000000001</c:v>
                </c:pt>
                <c:pt idx="48">
                  <c:v>442.65050000000002</c:v>
                </c:pt>
                <c:pt idx="49">
                  <c:v>453.05579999999998</c:v>
                </c:pt>
                <c:pt idx="50">
                  <c:v>463.47620000000001</c:v>
                </c:pt>
                <c:pt idx="51">
                  <c:v>473.9042</c:v>
                </c:pt>
                <c:pt idx="52">
                  <c:v>484.35430000000002</c:v>
                </c:pt>
                <c:pt idx="53">
                  <c:v>494.82530000000003</c:v>
                </c:pt>
                <c:pt idx="54">
                  <c:v>505.31639999999999</c:v>
                </c:pt>
                <c:pt idx="55">
                  <c:v>515.82730000000004</c:v>
                </c:pt>
                <c:pt idx="56">
                  <c:v>526.35720000000003</c:v>
                </c:pt>
                <c:pt idx="57">
                  <c:v>536.90539999999999</c:v>
                </c:pt>
                <c:pt idx="58">
                  <c:v>547.59659999999997</c:v>
                </c:pt>
                <c:pt idx="59">
                  <c:v>558.28160000000003</c:v>
                </c:pt>
                <c:pt idx="60">
                  <c:v>568.97310000000004</c:v>
                </c:pt>
                <c:pt idx="61">
                  <c:v>579.68190000000004</c:v>
                </c:pt>
                <c:pt idx="62">
                  <c:v>590.30870000000004</c:v>
                </c:pt>
                <c:pt idx="63">
                  <c:v>600.84770000000003</c:v>
                </c:pt>
                <c:pt idx="64">
                  <c:v>611.63260000000002</c:v>
                </c:pt>
                <c:pt idx="65">
                  <c:v>622.39059999999995</c:v>
                </c:pt>
                <c:pt idx="66">
                  <c:v>633.14700000000005</c:v>
                </c:pt>
                <c:pt idx="67">
                  <c:v>644.05830000000003</c:v>
                </c:pt>
                <c:pt idx="68">
                  <c:v>655.1816</c:v>
                </c:pt>
                <c:pt idx="69">
                  <c:v>666.30949999999996</c:v>
                </c:pt>
                <c:pt idx="70">
                  <c:v>677.43330000000003</c:v>
                </c:pt>
                <c:pt idx="71">
                  <c:v>688.53219999999999</c:v>
                </c:pt>
                <c:pt idx="72">
                  <c:v>699.67139999999995</c:v>
                </c:pt>
                <c:pt idx="73">
                  <c:v>710.85839999999996</c:v>
                </c:pt>
                <c:pt idx="74">
                  <c:v>722.06460000000004</c:v>
                </c:pt>
                <c:pt idx="75">
                  <c:v>733.30330000000004</c:v>
                </c:pt>
                <c:pt idx="76">
                  <c:v>744.48069999999996</c:v>
                </c:pt>
                <c:pt idx="77">
                  <c:v>755.67650000000003</c:v>
                </c:pt>
                <c:pt idx="78">
                  <c:v>766.88130000000001</c:v>
                </c:pt>
                <c:pt idx="79">
                  <c:v>778.07979999999998</c:v>
                </c:pt>
                <c:pt idx="80">
                  <c:v>789.27660000000003</c:v>
                </c:pt>
                <c:pt idx="81">
                  <c:v>800.44299999999998</c:v>
                </c:pt>
                <c:pt idx="82">
                  <c:v>811.58579999999995</c:v>
                </c:pt>
                <c:pt idx="83">
                  <c:v>822.70389999999998</c:v>
                </c:pt>
                <c:pt idx="84">
                  <c:v>833.83669999999995</c:v>
                </c:pt>
                <c:pt idx="85">
                  <c:v>844.96709999999996</c:v>
                </c:pt>
                <c:pt idx="86">
                  <c:v>856.07590000000005</c:v>
                </c:pt>
                <c:pt idx="87">
                  <c:v>867.16240000000005</c:v>
                </c:pt>
                <c:pt idx="88">
                  <c:v>878.11990000000003</c:v>
                </c:pt>
                <c:pt idx="89">
                  <c:v>889.13210000000004</c:v>
                </c:pt>
                <c:pt idx="90">
                  <c:v>900.10799999999995</c:v>
                </c:pt>
                <c:pt idx="91">
                  <c:v>911.04660000000001</c:v>
                </c:pt>
                <c:pt idx="92">
                  <c:v>921.94579999999996</c:v>
                </c:pt>
                <c:pt idx="93">
                  <c:v>932.80240000000003</c:v>
                </c:pt>
                <c:pt idx="94">
                  <c:v>943.61320000000001</c:v>
                </c:pt>
                <c:pt idx="95">
                  <c:v>954.38900000000001</c:v>
                </c:pt>
                <c:pt idx="96">
                  <c:v>965.08910000000003</c:v>
                </c:pt>
                <c:pt idx="97">
                  <c:v>975.76610000000005</c:v>
                </c:pt>
                <c:pt idx="98">
                  <c:v>986.42399999999998</c:v>
                </c:pt>
                <c:pt idx="99">
                  <c:v>997.31700000000001</c:v>
                </c:pt>
                <c:pt idx="100">
                  <c:v>1008.175</c:v>
                </c:pt>
                <c:pt idx="101">
                  <c:v>1019.271</c:v>
                </c:pt>
                <c:pt idx="102">
                  <c:v>1030.2850000000001</c:v>
                </c:pt>
                <c:pt idx="103">
                  <c:v>1041.232</c:v>
                </c:pt>
                <c:pt idx="104">
                  <c:v>1052.0129999999999</c:v>
                </c:pt>
                <c:pt idx="105">
                  <c:v>1062.6590000000001</c:v>
                </c:pt>
                <c:pt idx="106">
                  <c:v>1073.3589999999999</c:v>
                </c:pt>
                <c:pt idx="107">
                  <c:v>1084.021</c:v>
                </c:pt>
                <c:pt idx="108">
                  <c:v>1094.626</c:v>
                </c:pt>
                <c:pt idx="109">
                  <c:v>1105.6320000000001</c:v>
                </c:pt>
                <c:pt idx="110">
                  <c:v>1116.645</c:v>
                </c:pt>
                <c:pt idx="111">
                  <c:v>1127.702</c:v>
                </c:pt>
                <c:pt idx="112">
                  <c:v>1138.819</c:v>
                </c:pt>
                <c:pt idx="113">
                  <c:v>1149.6969999999999</c:v>
                </c:pt>
                <c:pt idx="114">
                  <c:v>1160.5709999999999</c:v>
                </c:pt>
                <c:pt idx="115">
                  <c:v>1171.412</c:v>
                </c:pt>
                <c:pt idx="116">
                  <c:v>1182.373</c:v>
                </c:pt>
                <c:pt idx="117">
                  <c:v>1192.989</c:v>
                </c:pt>
                <c:pt idx="118">
                  <c:v>1203.4770000000001</c:v>
                </c:pt>
                <c:pt idx="119">
                  <c:v>1214.605</c:v>
                </c:pt>
                <c:pt idx="120">
                  <c:v>1225.866</c:v>
                </c:pt>
                <c:pt idx="121">
                  <c:v>1237.2360000000001</c:v>
                </c:pt>
                <c:pt idx="122">
                  <c:v>1248.566</c:v>
                </c:pt>
                <c:pt idx="123">
                  <c:v>1260.1469999999999</c:v>
                </c:pt>
                <c:pt idx="124">
                  <c:v>1271.3779999999999</c:v>
                </c:pt>
                <c:pt idx="125">
                  <c:v>1282.5650000000001</c:v>
                </c:pt>
                <c:pt idx="126">
                  <c:v>1293.6690000000001</c:v>
                </c:pt>
                <c:pt idx="127">
                  <c:v>1304.644</c:v>
                </c:pt>
                <c:pt idx="128">
                  <c:v>1315.4259999999999</c:v>
                </c:pt>
                <c:pt idx="129">
                  <c:v>1327.1389999999999</c:v>
                </c:pt>
                <c:pt idx="130">
                  <c:v>1338.8489999999999</c:v>
                </c:pt>
                <c:pt idx="131">
                  <c:v>1350.643</c:v>
                </c:pt>
                <c:pt idx="132">
                  <c:v>1362.38</c:v>
                </c:pt>
                <c:pt idx="133">
                  <c:v>1374.232</c:v>
                </c:pt>
                <c:pt idx="134">
                  <c:v>1385.9190000000001</c:v>
                </c:pt>
                <c:pt idx="135">
                  <c:v>1397.548</c:v>
                </c:pt>
                <c:pt idx="136">
                  <c:v>1410.1</c:v>
                </c:pt>
                <c:pt idx="137">
                  <c:v>1422.5119999999999</c:v>
                </c:pt>
                <c:pt idx="138">
                  <c:v>1435.742</c:v>
                </c:pt>
                <c:pt idx="139">
                  <c:v>1449.181</c:v>
                </c:pt>
                <c:pt idx="140">
                  <c:v>1463.8109999999999</c:v>
                </c:pt>
                <c:pt idx="141">
                  <c:v>1478.067</c:v>
                </c:pt>
                <c:pt idx="142">
                  <c:v>1492.4280000000001</c:v>
                </c:pt>
                <c:pt idx="143">
                  <c:v>1506.9349999999999</c:v>
                </c:pt>
                <c:pt idx="144">
                  <c:v>1521.57</c:v>
                </c:pt>
                <c:pt idx="145">
                  <c:v>1536.3589999999999</c:v>
                </c:pt>
                <c:pt idx="146">
                  <c:v>1551.316</c:v>
                </c:pt>
                <c:pt idx="147">
                  <c:v>1567.2929999999999</c:v>
                </c:pt>
                <c:pt idx="148">
                  <c:v>1583.617</c:v>
                </c:pt>
                <c:pt idx="149">
                  <c:v>1600.3330000000001</c:v>
                </c:pt>
                <c:pt idx="150">
                  <c:v>1617.153</c:v>
                </c:pt>
                <c:pt idx="151">
                  <c:v>1633.9770000000001</c:v>
                </c:pt>
                <c:pt idx="152">
                  <c:v>1650.81</c:v>
                </c:pt>
                <c:pt idx="153">
                  <c:v>1668.597</c:v>
                </c:pt>
                <c:pt idx="154">
                  <c:v>1686.2049999999999</c:v>
                </c:pt>
                <c:pt idx="155">
                  <c:v>1703.866</c:v>
                </c:pt>
                <c:pt idx="156">
                  <c:v>1723.3109999999999</c:v>
                </c:pt>
                <c:pt idx="157">
                  <c:v>1742.2860000000001</c:v>
                </c:pt>
                <c:pt idx="158">
                  <c:v>1761.35</c:v>
                </c:pt>
                <c:pt idx="159">
                  <c:v>1781.1659999999999</c:v>
                </c:pt>
                <c:pt idx="160">
                  <c:v>1800.953</c:v>
                </c:pt>
                <c:pt idx="161">
                  <c:v>1820.8209999999999</c:v>
                </c:pt>
                <c:pt idx="162">
                  <c:v>1840.7449999999999</c:v>
                </c:pt>
                <c:pt idx="163">
                  <c:v>1861.6120000000001</c:v>
                </c:pt>
                <c:pt idx="164">
                  <c:v>1882.1959999999999</c:v>
                </c:pt>
              </c:numCache>
            </c:numRef>
          </c:yVal>
          <c:smooth val="0"/>
        </c:ser>
        <c:ser>
          <c:idx val="2"/>
          <c:order val="1"/>
          <c:tx>
            <c:strRef>
              <c:f>'fai20-2dm2'!$E$9</c:f>
              <c:strCache>
                <c:ptCount val="1"/>
                <c:pt idx="0">
                  <c:v>熱収縮考慮</c:v>
                </c:pt>
              </c:strCache>
            </c:strRef>
          </c:tx>
          <c:spPr>
            <a:ln w="19050" cap="rnd">
              <a:solidFill>
                <a:schemeClr val="accent3"/>
              </a:solidFill>
              <a:round/>
            </a:ln>
            <a:effectLst/>
          </c:spPr>
          <c:marker>
            <c:symbol val="none"/>
          </c:marker>
          <c:xVal>
            <c:numRef>
              <c:f>'fai20-2dm2'!$B$10:$B$174</c:f>
              <c:numCache>
                <c:formatCode>0.00E+00</c:formatCode>
                <c:ptCount val="165"/>
                <c:pt idx="0">
                  <c:v>0</c:v>
                </c:pt>
                <c:pt idx="1">
                  <c:v>0.1</c:v>
                </c:pt>
                <c:pt idx="2">
                  <c:v>0.2</c:v>
                </c:pt>
                <c:pt idx="3">
                  <c:v>0.3</c:v>
                </c:pt>
                <c:pt idx="4">
                  <c:v>0.4</c:v>
                </c:pt>
                <c:pt idx="5">
                  <c:v>0.5</c:v>
                </c:pt>
                <c:pt idx="6">
                  <c:v>0.6</c:v>
                </c:pt>
                <c:pt idx="7">
                  <c:v>0.7</c:v>
                </c:pt>
                <c:pt idx="8">
                  <c:v>0.8</c:v>
                </c:pt>
                <c:pt idx="9">
                  <c:v>0.9</c:v>
                </c:pt>
                <c:pt idx="10">
                  <c:v>1</c:v>
                </c:pt>
                <c:pt idx="11">
                  <c:v>1.1000000000000001</c:v>
                </c:pt>
                <c:pt idx="12">
                  <c:v>1.2</c:v>
                </c:pt>
                <c:pt idx="13">
                  <c:v>1.3</c:v>
                </c:pt>
                <c:pt idx="14">
                  <c:v>1.4</c:v>
                </c:pt>
                <c:pt idx="15">
                  <c:v>1.5</c:v>
                </c:pt>
                <c:pt idx="16">
                  <c:v>1.6</c:v>
                </c:pt>
                <c:pt idx="17">
                  <c:v>1.7</c:v>
                </c:pt>
                <c:pt idx="18">
                  <c:v>1.8</c:v>
                </c:pt>
                <c:pt idx="19">
                  <c:v>1.9</c:v>
                </c:pt>
                <c:pt idx="20">
                  <c:v>2</c:v>
                </c:pt>
                <c:pt idx="21">
                  <c:v>2.1</c:v>
                </c:pt>
                <c:pt idx="22">
                  <c:v>2.2000000000000002</c:v>
                </c:pt>
                <c:pt idx="23">
                  <c:v>2.2999999999999998</c:v>
                </c:pt>
                <c:pt idx="24">
                  <c:v>2.4</c:v>
                </c:pt>
                <c:pt idx="25">
                  <c:v>2.5</c:v>
                </c:pt>
                <c:pt idx="26">
                  <c:v>2.6</c:v>
                </c:pt>
                <c:pt idx="27">
                  <c:v>2.7</c:v>
                </c:pt>
                <c:pt idx="28">
                  <c:v>2.8</c:v>
                </c:pt>
                <c:pt idx="29">
                  <c:v>2.9</c:v>
                </c:pt>
                <c:pt idx="30">
                  <c:v>3</c:v>
                </c:pt>
                <c:pt idx="31">
                  <c:v>3.1</c:v>
                </c:pt>
                <c:pt idx="32">
                  <c:v>3.2</c:v>
                </c:pt>
                <c:pt idx="33">
                  <c:v>3.3</c:v>
                </c:pt>
                <c:pt idx="34">
                  <c:v>3.4</c:v>
                </c:pt>
                <c:pt idx="35">
                  <c:v>3.5</c:v>
                </c:pt>
                <c:pt idx="36">
                  <c:v>3.6</c:v>
                </c:pt>
                <c:pt idx="37">
                  <c:v>3.7</c:v>
                </c:pt>
                <c:pt idx="38">
                  <c:v>3.8</c:v>
                </c:pt>
                <c:pt idx="39">
                  <c:v>3.9</c:v>
                </c:pt>
                <c:pt idx="40">
                  <c:v>4</c:v>
                </c:pt>
                <c:pt idx="41">
                  <c:v>4.0999999999999996</c:v>
                </c:pt>
                <c:pt idx="42">
                  <c:v>4.2</c:v>
                </c:pt>
                <c:pt idx="43">
                  <c:v>4.3</c:v>
                </c:pt>
                <c:pt idx="44">
                  <c:v>4.4000000000000004</c:v>
                </c:pt>
                <c:pt idx="45">
                  <c:v>4.5</c:v>
                </c:pt>
                <c:pt idx="46">
                  <c:v>4.5999999999999996</c:v>
                </c:pt>
                <c:pt idx="47">
                  <c:v>4.7</c:v>
                </c:pt>
                <c:pt idx="48">
                  <c:v>4.8</c:v>
                </c:pt>
                <c:pt idx="49">
                  <c:v>4.9000000000000004</c:v>
                </c:pt>
                <c:pt idx="50">
                  <c:v>5</c:v>
                </c:pt>
                <c:pt idx="51">
                  <c:v>5.0999999999999996</c:v>
                </c:pt>
                <c:pt idx="52">
                  <c:v>5.2</c:v>
                </c:pt>
                <c:pt idx="53">
                  <c:v>5.3</c:v>
                </c:pt>
                <c:pt idx="54">
                  <c:v>5.4</c:v>
                </c:pt>
                <c:pt idx="55">
                  <c:v>5.5</c:v>
                </c:pt>
                <c:pt idx="56">
                  <c:v>5.6</c:v>
                </c:pt>
                <c:pt idx="57">
                  <c:v>5.7</c:v>
                </c:pt>
                <c:pt idx="58">
                  <c:v>5.8</c:v>
                </c:pt>
                <c:pt idx="59">
                  <c:v>5.9</c:v>
                </c:pt>
                <c:pt idx="60">
                  <c:v>6</c:v>
                </c:pt>
                <c:pt idx="61">
                  <c:v>6.1</c:v>
                </c:pt>
                <c:pt idx="62">
                  <c:v>6.2</c:v>
                </c:pt>
                <c:pt idx="63">
                  <c:v>6.3</c:v>
                </c:pt>
                <c:pt idx="64">
                  <c:v>6.4</c:v>
                </c:pt>
                <c:pt idx="65">
                  <c:v>6.5</c:v>
                </c:pt>
                <c:pt idx="66">
                  <c:v>6.6</c:v>
                </c:pt>
                <c:pt idx="67">
                  <c:v>6.7</c:v>
                </c:pt>
                <c:pt idx="68">
                  <c:v>6.8</c:v>
                </c:pt>
                <c:pt idx="69">
                  <c:v>6.9</c:v>
                </c:pt>
                <c:pt idx="70">
                  <c:v>7</c:v>
                </c:pt>
                <c:pt idx="71">
                  <c:v>7.1</c:v>
                </c:pt>
                <c:pt idx="72">
                  <c:v>7.2</c:v>
                </c:pt>
                <c:pt idx="73">
                  <c:v>7.3</c:v>
                </c:pt>
                <c:pt idx="74">
                  <c:v>7.4</c:v>
                </c:pt>
                <c:pt idx="75">
                  <c:v>7.5</c:v>
                </c:pt>
                <c:pt idx="76">
                  <c:v>7.6</c:v>
                </c:pt>
                <c:pt idx="77">
                  <c:v>7.7</c:v>
                </c:pt>
                <c:pt idx="78">
                  <c:v>7.8</c:v>
                </c:pt>
                <c:pt idx="79">
                  <c:v>7.9</c:v>
                </c:pt>
                <c:pt idx="80">
                  <c:v>8</c:v>
                </c:pt>
                <c:pt idx="81">
                  <c:v>8.1</c:v>
                </c:pt>
                <c:pt idx="82">
                  <c:v>8.1999999999999993</c:v>
                </c:pt>
                <c:pt idx="83">
                  <c:v>8.3000000000000007</c:v>
                </c:pt>
                <c:pt idx="84">
                  <c:v>8.4</c:v>
                </c:pt>
                <c:pt idx="85">
                  <c:v>8.5</c:v>
                </c:pt>
                <c:pt idx="86">
                  <c:v>8.6</c:v>
                </c:pt>
                <c:pt idx="87">
                  <c:v>8.6999999999999993</c:v>
                </c:pt>
                <c:pt idx="88">
                  <c:v>8.8000000000000007</c:v>
                </c:pt>
                <c:pt idx="89">
                  <c:v>8.9</c:v>
                </c:pt>
                <c:pt idx="90">
                  <c:v>9</c:v>
                </c:pt>
                <c:pt idx="91">
                  <c:v>9.1</c:v>
                </c:pt>
                <c:pt idx="92">
                  <c:v>9.1999999999999993</c:v>
                </c:pt>
                <c:pt idx="93">
                  <c:v>9.3000000000000007</c:v>
                </c:pt>
                <c:pt idx="94">
                  <c:v>9.4</c:v>
                </c:pt>
                <c:pt idx="95">
                  <c:v>9.5</c:v>
                </c:pt>
                <c:pt idx="96">
                  <c:v>9.6</c:v>
                </c:pt>
                <c:pt idx="97">
                  <c:v>9.6999999999999993</c:v>
                </c:pt>
                <c:pt idx="98">
                  <c:v>9.8000000000000007</c:v>
                </c:pt>
                <c:pt idx="99">
                  <c:v>9.9</c:v>
                </c:pt>
                <c:pt idx="100">
                  <c:v>10</c:v>
                </c:pt>
                <c:pt idx="101">
                  <c:v>10.1</c:v>
                </c:pt>
                <c:pt idx="102">
                  <c:v>10.199999999999999</c:v>
                </c:pt>
                <c:pt idx="103">
                  <c:v>10.3</c:v>
                </c:pt>
                <c:pt idx="104">
                  <c:v>10.4</c:v>
                </c:pt>
                <c:pt idx="105">
                  <c:v>10.5</c:v>
                </c:pt>
                <c:pt idx="106">
                  <c:v>10.6</c:v>
                </c:pt>
                <c:pt idx="107">
                  <c:v>10.7</c:v>
                </c:pt>
                <c:pt idx="108">
                  <c:v>10.8</c:v>
                </c:pt>
                <c:pt idx="109">
                  <c:v>10.9</c:v>
                </c:pt>
                <c:pt idx="110">
                  <c:v>11</c:v>
                </c:pt>
                <c:pt idx="111">
                  <c:v>11.1</c:v>
                </c:pt>
                <c:pt idx="112">
                  <c:v>11.2</c:v>
                </c:pt>
                <c:pt idx="113">
                  <c:v>11.3</c:v>
                </c:pt>
                <c:pt idx="114">
                  <c:v>11.4</c:v>
                </c:pt>
                <c:pt idx="115">
                  <c:v>11.5</c:v>
                </c:pt>
                <c:pt idx="116">
                  <c:v>11.6</c:v>
                </c:pt>
                <c:pt idx="117">
                  <c:v>11.7</c:v>
                </c:pt>
                <c:pt idx="118">
                  <c:v>11.8</c:v>
                </c:pt>
                <c:pt idx="119">
                  <c:v>11.9</c:v>
                </c:pt>
                <c:pt idx="120">
                  <c:v>12</c:v>
                </c:pt>
                <c:pt idx="121">
                  <c:v>12.1</c:v>
                </c:pt>
                <c:pt idx="122">
                  <c:v>12.2</c:v>
                </c:pt>
                <c:pt idx="123">
                  <c:v>12.3</c:v>
                </c:pt>
                <c:pt idx="124">
                  <c:v>12.4</c:v>
                </c:pt>
                <c:pt idx="125">
                  <c:v>12.5</c:v>
                </c:pt>
                <c:pt idx="126">
                  <c:v>12.6</c:v>
                </c:pt>
                <c:pt idx="127">
                  <c:v>12.7</c:v>
                </c:pt>
                <c:pt idx="128">
                  <c:v>12.8</c:v>
                </c:pt>
                <c:pt idx="129">
                  <c:v>12.9</c:v>
                </c:pt>
                <c:pt idx="130">
                  <c:v>13</c:v>
                </c:pt>
                <c:pt idx="131">
                  <c:v>13.1</c:v>
                </c:pt>
                <c:pt idx="132">
                  <c:v>13.2</c:v>
                </c:pt>
                <c:pt idx="133">
                  <c:v>13.3</c:v>
                </c:pt>
                <c:pt idx="134">
                  <c:v>13.4</c:v>
                </c:pt>
                <c:pt idx="135">
                  <c:v>13.5</c:v>
                </c:pt>
                <c:pt idx="136">
                  <c:v>13.6</c:v>
                </c:pt>
                <c:pt idx="137">
                  <c:v>13.7</c:v>
                </c:pt>
                <c:pt idx="138">
                  <c:v>13.8</c:v>
                </c:pt>
                <c:pt idx="139">
                  <c:v>13.9</c:v>
                </c:pt>
                <c:pt idx="140">
                  <c:v>14</c:v>
                </c:pt>
                <c:pt idx="141">
                  <c:v>14.1</c:v>
                </c:pt>
                <c:pt idx="142">
                  <c:v>14.2</c:v>
                </c:pt>
                <c:pt idx="143">
                  <c:v>14.3</c:v>
                </c:pt>
                <c:pt idx="144">
                  <c:v>14.4</c:v>
                </c:pt>
                <c:pt idx="145">
                  <c:v>14.5</c:v>
                </c:pt>
                <c:pt idx="146">
                  <c:v>14.6</c:v>
                </c:pt>
                <c:pt idx="147">
                  <c:v>14.7</c:v>
                </c:pt>
                <c:pt idx="148">
                  <c:v>14.8</c:v>
                </c:pt>
                <c:pt idx="149">
                  <c:v>14.9</c:v>
                </c:pt>
                <c:pt idx="150">
                  <c:v>15</c:v>
                </c:pt>
                <c:pt idx="151">
                  <c:v>15.1</c:v>
                </c:pt>
                <c:pt idx="152">
                  <c:v>15.2</c:v>
                </c:pt>
                <c:pt idx="153">
                  <c:v>15.3</c:v>
                </c:pt>
                <c:pt idx="154">
                  <c:v>15.4</c:v>
                </c:pt>
                <c:pt idx="155">
                  <c:v>15.5</c:v>
                </c:pt>
                <c:pt idx="156">
                  <c:v>15.6</c:v>
                </c:pt>
                <c:pt idx="157">
                  <c:v>15.7</c:v>
                </c:pt>
                <c:pt idx="158">
                  <c:v>15.8</c:v>
                </c:pt>
                <c:pt idx="159">
                  <c:v>15.9</c:v>
                </c:pt>
                <c:pt idx="160">
                  <c:v>16</c:v>
                </c:pt>
                <c:pt idx="161">
                  <c:v>16.100000000000001</c:v>
                </c:pt>
                <c:pt idx="162">
                  <c:v>16.2</c:v>
                </c:pt>
                <c:pt idx="163">
                  <c:v>16.3</c:v>
                </c:pt>
                <c:pt idx="164">
                  <c:v>16.399999999999999</c:v>
                </c:pt>
              </c:numCache>
            </c:numRef>
          </c:xVal>
          <c:yVal>
            <c:numRef>
              <c:f>'fai20-2dm2'!$E$10:$E$174</c:f>
              <c:numCache>
                <c:formatCode>0.00E+00</c:formatCode>
                <c:ptCount val="165"/>
                <c:pt idx="0">
                  <c:v>0</c:v>
                </c:pt>
                <c:pt idx="1">
                  <c:v>6.824668</c:v>
                </c:pt>
                <c:pt idx="2">
                  <c:v>14.806520000000001</c:v>
                </c:pt>
                <c:pt idx="3">
                  <c:v>22.807729999999999</c:v>
                </c:pt>
                <c:pt idx="4">
                  <c:v>30.816420000000001</c:v>
                </c:pt>
                <c:pt idx="5">
                  <c:v>38.836829999999999</c:v>
                </c:pt>
                <c:pt idx="6">
                  <c:v>46.868380000000002</c:v>
                </c:pt>
                <c:pt idx="7">
                  <c:v>54.910359999999997</c:v>
                </c:pt>
                <c:pt idx="8">
                  <c:v>62.962060000000001</c:v>
                </c:pt>
                <c:pt idx="9">
                  <c:v>71.022720000000007</c:v>
                </c:pt>
                <c:pt idx="10">
                  <c:v>79.419169999999994</c:v>
                </c:pt>
                <c:pt idx="11">
                  <c:v>87.716350000000006</c:v>
                </c:pt>
                <c:pt idx="12">
                  <c:v>96.039850000000001</c:v>
                </c:pt>
                <c:pt idx="13">
                  <c:v>104.3759</c:v>
                </c:pt>
                <c:pt idx="14">
                  <c:v>112.724</c:v>
                </c:pt>
                <c:pt idx="15">
                  <c:v>121.08320000000001</c:v>
                </c:pt>
                <c:pt idx="16">
                  <c:v>129.45269999999999</c:v>
                </c:pt>
                <c:pt idx="17">
                  <c:v>137.83150000000001</c:v>
                </c:pt>
                <c:pt idx="18">
                  <c:v>146.21870000000001</c:v>
                </c:pt>
                <c:pt idx="19">
                  <c:v>154.61330000000001</c:v>
                </c:pt>
                <c:pt idx="20">
                  <c:v>163.01419999999999</c:v>
                </c:pt>
                <c:pt idx="21">
                  <c:v>171.4203</c:v>
                </c:pt>
                <c:pt idx="22">
                  <c:v>179.8305</c:v>
                </c:pt>
                <c:pt idx="23">
                  <c:v>188.24359999999999</c:v>
                </c:pt>
                <c:pt idx="24">
                  <c:v>196.6584</c:v>
                </c:pt>
                <c:pt idx="25">
                  <c:v>205.0736</c:v>
                </c:pt>
                <c:pt idx="26">
                  <c:v>213.488</c:v>
                </c:pt>
                <c:pt idx="27">
                  <c:v>221.90029999999999</c:v>
                </c:pt>
                <c:pt idx="28">
                  <c:v>230.3091</c:v>
                </c:pt>
                <c:pt idx="29">
                  <c:v>238.7132</c:v>
                </c:pt>
                <c:pt idx="30">
                  <c:v>247.4873</c:v>
                </c:pt>
                <c:pt idx="31">
                  <c:v>256.20409999999998</c:v>
                </c:pt>
                <c:pt idx="32">
                  <c:v>265.64339999999999</c:v>
                </c:pt>
                <c:pt idx="33">
                  <c:v>275.25650000000002</c:v>
                </c:pt>
                <c:pt idx="34">
                  <c:v>284.81760000000003</c:v>
                </c:pt>
                <c:pt idx="35">
                  <c:v>294.41579999999999</c:v>
                </c:pt>
                <c:pt idx="36">
                  <c:v>304.01409999999998</c:v>
                </c:pt>
                <c:pt idx="37">
                  <c:v>313.74869999999999</c:v>
                </c:pt>
                <c:pt idx="38">
                  <c:v>323.48950000000002</c:v>
                </c:pt>
                <c:pt idx="39">
                  <c:v>333.23099999999999</c:v>
                </c:pt>
                <c:pt idx="40">
                  <c:v>342.97089999999997</c:v>
                </c:pt>
                <c:pt idx="41">
                  <c:v>352.70650000000001</c:v>
                </c:pt>
                <c:pt idx="42">
                  <c:v>362.43520000000001</c:v>
                </c:pt>
                <c:pt idx="43">
                  <c:v>372.15410000000003</c:v>
                </c:pt>
                <c:pt idx="44">
                  <c:v>381.86009999999999</c:v>
                </c:pt>
                <c:pt idx="45">
                  <c:v>391.55009999999999</c:v>
                </c:pt>
                <c:pt idx="46">
                  <c:v>401.2208</c:v>
                </c:pt>
                <c:pt idx="47">
                  <c:v>410.86860000000001</c:v>
                </c:pt>
                <c:pt idx="48">
                  <c:v>420.49</c:v>
                </c:pt>
                <c:pt idx="49">
                  <c:v>430.08150000000001</c:v>
                </c:pt>
                <c:pt idx="50">
                  <c:v>439.63940000000002</c:v>
                </c:pt>
                <c:pt idx="51">
                  <c:v>449.16</c:v>
                </c:pt>
                <c:pt idx="52">
                  <c:v>458.63990000000001</c:v>
                </c:pt>
                <c:pt idx="53">
                  <c:v>468.07560000000001</c:v>
                </c:pt>
                <c:pt idx="54">
                  <c:v>477.48219999999998</c:v>
                </c:pt>
                <c:pt idx="55">
                  <c:v>487.55900000000003</c:v>
                </c:pt>
                <c:pt idx="56">
                  <c:v>497.44110000000001</c:v>
                </c:pt>
                <c:pt idx="57">
                  <c:v>507.30939999999998</c:v>
                </c:pt>
                <c:pt idx="58">
                  <c:v>517.14940000000001</c:v>
                </c:pt>
                <c:pt idx="59">
                  <c:v>526.87390000000005</c:v>
                </c:pt>
                <c:pt idx="60">
                  <c:v>536.72389999999996</c:v>
                </c:pt>
                <c:pt idx="61">
                  <c:v>546.46259999999995</c:v>
                </c:pt>
                <c:pt idx="62">
                  <c:v>556.06129999999996</c:v>
                </c:pt>
                <c:pt idx="63">
                  <c:v>565.78520000000003</c:v>
                </c:pt>
                <c:pt idx="64">
                  <c:v>575.38210000000004</c:v>
                </c:pt>
                <c:pt idx="65">
                  <c:v>584.91759999999999</c:v>
                </c:pt>
                <c:pt idx="66">
                  <c:v>594.38959999999997</c:v>
                </c:pt>
                <c:pt idx="67">
                  <c:v>603.67849999999999</c:v>
                </c:pt>
                <c:pt idx="68">
                  <c:v>613.09259999999995</c:v>
                </c:pt>
                <c:pt idx="69">
                  <c:v>622.476</c:v>
                </c:pt>
                <c:pt idx="70">
                  <c:v>631.78030000000001</c:v>
                </c:pt>
                <c:pt idx="71">
                  <c:v>641.00559999999996</c:v>
                </c:pt>
                <c:pt idx="72">
                  <c:v>650.08219999999994</c:v>
                </c:pt>
                <c:pt idx="73">
                  <c:v>659.17250000000001</c:v>
                </c:pt>
                <c:pt idx="74">
                  <c:v>668.11620000000005</c:v>
                </c:pt>
                <c:pt idx="75">
                  <c:v>676.95169999999996</c:v>
                </c:pt>
                <c:pt idx="76">
                  <c:v>685.67579999999998</c:v>
                </c:pt>
                <c:pt idx="77">
                  <c:v>695.44169999999997</c:v>
                </c:pt>
                <c:pt idx="78">
                  <c:v>704.65219999999999</c:v>
                </c:pt>
                <c:pt idx="79">
                  <c:v>713.95740000000001</c:v>
                </c:pt>
                <c:pt idx="80">
                  <c:v>723.08370000000002</c:v>
                </c:pt>
                <c:pt idx="81">
                  <c:v>732.10239999999999</c:v>
                </c:pt>
                <c:pt idx="82">
                  <c:v>741.00900000000001</c:v>
                </c:pt>
                <c:pt idx="83">
                  <c:v>749.79750000000001</c:v>
                </c:pt>
                <c:pt idx="84">
                  <c:v>758.46190000000001</c:v>
                </c:pt>
                <c:pt idx="85">
                  <c:v>766.87860000000001</c:v>
                </c:pt>
                <c:pt idx="86">
                  <c:v>775.31219999999996</c:v>
                </c:pt>
                <c:pt idx="87">
                  <c:v>783.52099999999996</c:v>
                </c:pt>
                <c:pt idx="88">
                  <c:v>791.5693</c:v>
                </c:pt>
                <c:pt idx="89">
                  <c:v>799.45500000000004</c:v>
                </c:pt>
                <c:pt idx="90">
                  <c:v>808.46990000000005</c:v>
                </c:pt>
                <c:pt idx="91">
                  <c:v>817.05</c:v>
                </c:pt>
                <c:pt idx="92">
                  <c:v>825.30319999999995</c:v>
                </c:pt>
                <c:pt idx="93">
                  <c:v>833.62289999999996</c:v>
                </c:pt>
                <c:pt idx="94">
                  <c:v>841.64959999999996</c:v>
                </c:pt>
                <c:pt idx="95">
                  <c:v>849.47860000000003</c:v>
                </c:pt>
                <c:pt idx="96">
                  <c:v>857.10820000000001</c:v>
                </c:pt>
                <c:pt idx="97">
                  <c:v>864.53189999999995</c:v>
                </c:pt>
                <c:pt idx="98">
                  <c:v>871.55399999999997</c:v>
                </c:pt>
                <c:pt idx="99">
                  <c:v>878.47699999999998</c:v>
                </c:pt>
                <c:pt idx="100">
                  <c:v>885.0403</c:v>
                </c:pt>
                <c:pt idx="101">
                  <c:v>893.58339999999998</c:v>
                </c:pt>
                <c:pt idx="102">
                  <c:v>900.99450000000002</c:v>
                </c:pt>
                <c:pt idx="103">
                  <c:v>908.24109999999996</c:v>
                </c:pt>
                <c:pt idx="104">
                  <c:v>914.95079999999996</c:v>
                </c:pt>
                <c:pt idx="105">
                  <c:v>921.52890000000002</c:v>
                </c:pt>
                <c:pt idx="106">
                  <c:v>927.64850000000001</c:v>
                </c:pt>
                <c:pt idx="107">
                  <c:v>933.64589999999998</c:v>
                </c:pt>
                <c:pt idx="108">
                  <c:v>939.24189999999999</c:v>
                </c:pt>
                <c:pt idx="109">
                  <c:v>945.0684</c:v>
                </c:pt>
                <c:pt idx="110">
                  <c:v>951.38900000000001</c:v>
                </c:pt>
                <c:pt idx="111">
                  <c:v>957.1019</c:v>
                </c:pt>
                <c:pt idx="112">
                  <c:v>962.35260000000005</c:v>
                </c:pt>
                <c:pt idx="113">
                  <c:v>967.13589999999999</c:v>
                </c:pt>
                <c:pt idx="114">
                  <c:v>969.56489999999997</c:v>
                </c:pt>
                <c:pt idx="115">
                  <c:v>971.55029999999999</c:v>
                </c:pt>
                <c:pt idx="116">
                  <c:v>972.20140000000004</c:v>
                </c:pt>
                <c:pt idx="117">
                  <c:v>972.31389999999999</c:v>
                </c:pt>
                <c:pt idx="118">
                  <c:v>969.09029999999996</c:v>
                </c:pt>
                <c:pt idx="119">
                  <c:v>889.95309999999995</c:v>
                </c:pt>
                <c:pt idx="120">
                  <c:v>825.34220000000005</c:v>
                </c:pt>
                <c:pt idx="121">
                  <c:v>779.36760000000004</c:v>
                </c:pt>
                <c:pt idx="122">
                  <c:v>794.55790000000002</c:v>
                </c:pt>
                <c:pt idx="123">
                  <c:v>811.03980000000001</c:v>
                </c:pt>
                <c:pt idx="124">
                  <c:v>827.79219999999998</c:v>
                </c:pt>
                <c:pt idx="125">
                  <c:v>844.70389999999998</c:v>
                </c:pt>
                <c:pt idx="126">
                  <c:v>862.08969999999999</c:v>
                </c:pt>
                <c:pt idx="127">
                  <c:v>879.31979999999999</c:v>
                </c:pt>
                <c:pt idx="128">
                  <c:v>896.78380000000004</c:v>
                </c:pt>
                <c:pt idx="129">
                  <c:v>914.41610000000003</c:v>
                </c:pt>
                <c:pt idx="130">
                  <c:v>932.85630000000003</c:v>
                </c:pt>
                <c:pt idx="131">
                  <c:v>950.07529999999997</c:v>
                </c:pt>
                <c:pt idx="132">
                  <c:v>968.41330000000005</c:v>
                </c:pt>
                <c:pt idx="133">
                  <c:v>985.71270000000004</c:v>
                </c:pt>
                <c:pt idx="134">
                  <c:v>1006.056</c:v>
                </c:pt>
                <c:pt idx="135">
                  <c:v>1024.704</c:v>
                </c:pt>
                <c:pt idx="136">
                  <c:v>1044.136</c:v>
                </c:pt>
                <c:pt idx="137">
                  <c:v>1063.4849999999999</c:v>
                </c:pt>
                <c:pt idx="138">
                  <c:v>1083.4390000000001</c:v>
                </c:pt>
                <c:pt idx="139">
                  <c:v>1103.059</c:v>
                </c:pt>
                <c:pt idx="140">
                  <c:v>1122.9380000000001</c:v>
                </c:pt>
                <c:pt idx="141">
                  <c:v>1142.3430000000001</c:v>
                </c:pt>
                <c:pt idx="142">
                  <c:v>1164.4570000000001</c:v>
                </c:pt>
                <c:pt idx="143">
                  <c:v>1184.4100000000001</c:v>
                </c:pt>
                <c:pt idx="144">
                  <c:v>1202.8240000000001</c:v>
                </c:pt>
                <c:pt idx="145">
                  <c:v>1225.434</c:v>
                </c:pt>
                <c:pt idx="146">
                  <c:v>1247.027</c:v>
                </c:pt>
                <c:pt idx="147">
                  <c:v>1266.2560000000001</c:v>
                </c:pt>
                <c:pt idx="148">
                  <c:v>1288.249</c:v>
                </c:pt>
                <c:pt idx="149">
                  <c:v>1310.5899999999999</c:v>
                </c:pt>
                <c:pt idx="150">
                  <c:v>1334.49</c:v>
                </c:pt>
                <c:pt idx="151">
                  <c:v>1354.7239999999999</c:v>
                </c:pt>
                <c:pt idx="152">
                  <c:v>1378.8910000000001</c:v>
                </c:pt>
                <c:pt idx="153">
                  <c:v>1400.4059999999999</c:v>
                </c:pt>
                <c:pt idx="154">
                  <c:v>1424.8589999999999</c:v>
                </c:pt>
                <c:pt idx="155">
                  <c:v>1448.357</c:v>
                </c:pt>
                <c:pt idx="156">
                  <c:v>1472.4449999999999</c:v>
                </c:pt>
                <c:pt idx="157">
                  <c:v>1496.6</c:v>
                </c:pt>
                <c:pt idx="158">
                  <c:v>1521.8579999999999</c:v>
                </c:pt>
                <c:pt idx="159">
                  <c:v>1546.5409999999999</c:v>
                </c:pt>
                <c:pt idx="160">
                  <c:v>1571.3589999999999</c:v>
                </c:pt>
                <c:pt idx="161">
                  <c:v>1597.4069999999999</c:v>
                </c:pt>
                <c:pt idx="162">
                  <c:v>1622.6510000000001</c:v>
                </c:pt>
                <c:pt idx="163">
                  <c:v>1647.2570000000001</c:v>
                </c:pt>
                <c:pt idx="164">
                  <c:v>1671.9590000000001</c:v>
                </c:pt>
              </c:numCache>
            </c:numRef>
          </c:yVal>
          <c:smooth val="0"/>
        </c:ser>
        <c:dLbls>
          <c:showLegendKey val="0"/>
          <c:showVal val="0"/>
          <c:showCatName val="0"/>
          <c:showSerName val="0"/>
          <c:showPercent val="0"/>
          <c:showBubbleSize val="0"/>
        </c:dLbls>
        <c:axId val="172200704"/>
        <c:axId val="172202240"/>
      </c:scatterChart>
      <c:valAx>
        <c:axId val="172200704"/>
        <c:scaling>
          <c:orientation val="minMax"/>
        </c:scaling>
        <c:delete val="0"/>
        <c:axPos val="b"/>
        <c:majorGridlines>
          <c:spPr>
            <a:ln w="9525" cap="flat" cmpd="sng" algn="ctr">
              <a:solidFill>
                <a:schemeClr val="tx1">
                  <a:lumMod val="15000"/>
                  <a:lumOff val="85000"/>
                </a:schemeClr>
              </a:solidFill>
              <a:round/>
            </a:ln>
            <a:effectLst/>
          </c:spPr>
        </c:majorGridlines>
        <c:numFmt formatCode="#,##0.0_);[Red]\(#,##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72202240"/>
        <c:crosses val="autoZero"/>
        <c:crossBetween val="midCat"/>
      </c:valAx>
      <c:valAx>
        <c:axId val="172202240"/>
        <c:scaling>
          <c:orientation val="minMax"/>
        </c:scaling>
        <c:delete val="0"/>
        <c:axPos val="l"/>
        <c:majorGridlines>
          <c:spPr>
            <a:ln w="9525" cap="flat" cmpd="sng" algn="ctr">
              <a:solidFill>
                <a:schemeClr val="tx1">
                  <a:lumMod val="15000"/>
                  <a:lumOff val="85000"/>
                </a:schemeClr>
              </a:solidFill>
              <a:round/>
            </a:ln>
            <a:effectLst/>
          </c:spPr>
        </c:majorGridlines>
        <c:numFmt formatCode="0.00E+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72200704"/>
        <c:crosses val="autoZero"/>
        <c:crossBetween val="midCat"/>
      </c:valAx>
    </c:plotArea>
    <c:legend>
      <c:legendPos val="b"/>
      <c:layout>
        <c:manualLayout>
          <c:xMode val="edge"/>
          <c:yMode val="edge"/>
          <c:x val="0.1802934754857291"/>
          <c:y val="0.21714742821508029"/>
          <c:w val="0.53512269702020454"/>
          <c:h val="8.933706887675665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txPr>
    <a:bodyPr/>
    <a:lstStyle/>
    <a:p>
      <a:pPr>
        <a:defRPr/>
      </a:pPr>
      <a:endParaRPr lang="ja-JP"/>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0.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71.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74.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8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968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96888"/>
          </a:xfrm>
          <a:prstGeom prst="rect">
            <a:avLst/>
          </a:prstGeom>
        </p:spPr>
        <p:txBody>
          <a:bodyPr vert="horz" lIns="91440" tIns="45720" rIns="91440" bIns="45720" rtlCol="0"/>
          <a:lstStyle>
            <a:lvl1pPr algn="r">
              <a:defRPr sz="1200"/>
            </a:lvl1pPr>
          </a:lstStyle>
          <a:p>
            <a:fld id="{00B0AAE8-DDA2-456D-A1A4-FAEA2E0555B5}" type="datetimeFigureOut">
              <a:rPr kumimoji="1" lang="ja-JP" altLang="en-US" smtClean="0"/>
              <a:t>2019/2/22</a:t>
            </a:fld>
            <a:endParaRPr kumimoji="1" lang="ja-JP" altLang="en-US"/>
          </a:p>
        </p:txBody>
      </p:sp>
      <p:sp>
        <p:nvSpPr>
          <p:cNvPr id="4" name="スライド イメージ プレースホルダー 3"/>
          <p:cNvSpPr>
            <a:spLocks noGrp="1" noRot="1" noChangeAspect="1"/>
          </p:cNvSpPr>
          <p:nvPr>
            <p:ph type="sldImg" idx="2"/>
          </p:nvPr>
        </p:nvSpPr>
        <p:spPr>
          <a:xfrm>
            <a:off x="942975" y="746125"/>
            <a:ext cx="4972050" cy="3729038"/>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724400"/>
            <a:ext cx="5486400" cy="4475163"/>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9447213"/>
            <a:ext cx="2971800" cy="4968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9447213"/>
            <a:ext cx="2971800" cy="496887"/>
          </a:xfrm>
          <a:prstGeom prst="rect">
            <a:avLst/>
          </a:prstGeom>
        </p:spPr>
        <p:txBody>
          <a:bodyPr vert="horz" lIns="91440" tIns="45720" rIns="91440" bIns="45720" rtlCol="0" anchor="b"/>
          <a:lstStyle>
            <a:lvl1pPr algn="r">
              <a:defRPr sz="1200"/>
            </a:lvl1pPr>
          </a:lstStyle>
          <a:p>
            <a:fld id="{E73F988D-02D7-44DC-9AA0-B2F808EBC448}" type="slidenum">
              <a:rPr kumimoji="1" lang="ja-JP" altLang="en-US" smtClean="0"/>
              <a:t>‹#›</a:t>
            </a:fld>
            <a:endParaRPr kumimoji="1" lang="ja-JP" altLang="en-US"/>
          </a:p>
        </p:txBody>
      </p:sp>
    </p:spTree>
    <p:extLst>
      <p:ext uri="{BB962C8B-B14F-4D97-AF65-F5344CB8AC3E}">
        <p14:creationId xmlns:p14="http://schemas.microsoft.com/office/powerpoint/2010/main" val="3493128794"/>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9B5B6C0-A35F-4DC7-8F16-8CFE53FA564A}" type="slidenum">
              <a:rPr lang="ja-JP" altLang="en-US" smtClean="0">
                <a:solidFill>
                  <a:prstClr val="black"/>
                </a:solidFill>
              </a:rPr>
              <a:pPr/>
              <a:t>35</a:t>
            </a:fld>
            <a:endParaRPr lang="ja-JP" altLang="en-US">
              <a:solidFill>
                <a:prstClr val="black"/>
              </a:solidFill>
            </a:endParaRPr>
          </a:p>
        </p:txBody>
      </p:sp>
    </p:spTree>
    <p:extLst>
      <p:ext uri="{BB962C8B-B14F-4D97-AF65-F5344CB8AC3E}">
        <p14:creationId xmlns:p14="http://schemas.microsoft.com/office/powerpoint/2010/main" val="28539514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4C75CC-265A-4CE5-A149-D1340E916255}" type="slidenum">
              <a:rPr lang="en-US" altLang="ja-JP">
                <a:solidFill>
                  <a:prstClr val="black"/>
                </a:solidFill>
              </a:rPr>
              <a:pPr/>
              <a:t>70</a:t>
            </a:fld>
            <a:endParaRPr lang="en-US" altLang="ja-JP">
              <a:solidFill>
                <a:prstClr val="black"/>
              </a:solidFill>
            </a:endParaRPr>
          </a:p>
        </p:txBody>
      </p:sp>
      <p:sp>
        <p:nvSpPr>
          <p:cNvPr id="41986" name="Rectangle 2"/>
          <p:cNvSpPr>
            <a:spLocks noGrp="1" noRot="1" noChangeAspect="1" noChangeArrowheads="1" noTextEdit="1"/>
          </p:cNvSpPr>
          <p:nvPr>
            <p:ph type="sldImg"/>
          </p:nvPr>
        </p:nvSpPr>
        <p:spPr bwMode="auto">
          <a:xfrm>
            <a:off x="942975" y="746125"/>
            <a:ext cx="4972050" cy="3729038"/>
          </a:xfrm>
          <a:prstGeom prst="rect">
            <a:avLst/>
          </a:prstGeom>
          <a:solidFill>
            <a:srgbClr val="FFFFFF"/>
          </a:solidFill>
          <a:ln>
            <a:solidFill>
              <a:srgbClr val="000000"/>
            </a:solidFill>
            <a:miter lim="800000"/>
            <a:headEnd/>
            <a:tailEnd/>
          </a:ln>
        </p:spPr>
      </p:sp>
      <p:sp>
        <p:nvSpPr>
          <p:cNvPr id="41987" name="Rectangle 3"/>
          <p:cNvSpPr>
            <a:spLocks noGrp="1" noChangeArrowheads="1"/>
          </p:cNvSpPr>
          <p:nvPr>
            <p:ph type="body" idx="1"/>
          </p:nvPr>
        </p:nvSpPr>
        <p:spPr bwMode="auto">
          <a:xfrm>
            <a:off x="914400" y="4724202"/>
            <a:ext cx="5029200" cy="4475560"/>
          </a:xfrm>
          <a:prstGeom prst="rect">
            <a:avLst/>
          </a:prstGeom>
          <a:solidFill>
            <a:srgbClr val="FFFFFF"/>
          </a:solidFill>
          <a:ln>
            <a:solidFill>
              <a:srgbClr val="000000"/>
            </a:solidFill>
            <a:miter lim="800000"/>
            <a:headEnd/>
            <a:tailEnd/>
          </a:ln>
        </p:spPr>
        <p:txBody>
          <a:bodyPr/>
          <a:lstStyle/>
          <a:p>
            <a:r>
              <a:rPr lang="ja-JP" altLang="en-US"/>
              <a:t>グラフに位置と縮み量の関係を示します</a:t>
            </a:r>
            <a:r>
              <a:rPr lang="en-US" altLang="ja-JP"/>
              <a:t>｡</a:t>
            </a:r>
          </a:p>
          <a:p>
            <a:r>
              <a:rPr lang="ja-JP" altLang="en-US"/>
              <a:t>このように</a:t>
            </a:r>
            <a:r>
              <a:rPr lang="en-US" altLang="ja-JP"/>
              <a:t>A</a:t>
            </a:r>
            <a:r>
              <a:rPr lang="ja-JP" altLang="en-US"/>
              <a:t>～</a:t>
            </a:r>
            <a:r>
              <a:rPr lang="en-US" altLang="ja-JP"/>
              <a:t>D</a:t>
            </a:r>
            <a:r>
              <a:rPr lang="ja-JP" altLang="en-US"/>
              <a:t>まで線形ではなく放物線状に縮み量が変化する。</a:t>
            </a:r>
          </a:p>
          <a:p>
            <a:r>
              <a:rPr lang="ja-JP" altLang="en-US"/>
              <a:t>これは金具の接着部が大きく影響している</a:t>
            </a:r>
            <a:r>
              <a:rPr lang="en-US" altLang="ja-JP"/>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9B5B6C0-A35F-4DC7-8F16-8CFE53FA564A}" type="slidenum">
              <a:rPr lang="ja-JP" altLang="en-US" smtClean="0">
                <a:solidFill>
                  <a:prstClr val="black"/>
                </a:solidFill>
              </a:rPr>
              <a:pPr/>
              <a:t>75</a:t>
            </a:fld>
            <a:endParaRPr lang="ja-JP" altLang="en-US">
              <a:solidFill>
                <a:prstClr val="black"/>
              </a:solidFill>
            </a:endParaRPr>
          </a:p>
        </p:txBody>
      </p:sp>
    </p:spTree>
    <p:extLst>
      <p:ext uri="{BB962C8B-B14F-4D97-AF65-F5344CB8AC3E}">
        <p14:creationId xmlns:p14="http://schemas.microsoft.com/office/powerpoint/2010/main" val="28539514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B1C2E0E-92C9-4D2F-82B4-5672A101FB3F}" type="slidenum">
              <a:rPr lang="en-US" altLang="ja-JP"/>
              <a:pPr/>
              <a:t>80</a:t>
            </a:fld>
            <a:endParaRPr lang="en-US" altLang="ja-JP"/>
          </a:p>
        </p:txBody>
      </p:sp>
      <p:sp>
        <p:nvSpPr>
          <p:cNvPr id="1644546" name="Rectangle 2"/>
          <p:cNvSpPr>
            <a:spLocks noGrp="1" noRot="1" noChangeAspect="1" noChangeArrowheads="1" noTextEdit="1"/>
          </p:cNvSpPr>
          <p:nvPr>
            <p:ph type="sldImg"/>
          </p:nvPr>
        </p:nvSpPr>
        <p:spPr>
          <a:xfrm>
            <a:off x="942975" y="746125"/>
            <a:ext cx="4973638" cy="3730625"/>
          </a:xfrm>
          <a:ln/>
        </p:spPr>
      </p:sp>
      <p:sp>
        <p:nvSpPr>
          <p:cNvPr id="1644547" name="Rectangle 3"/>
          <p:cNvSpPr>
            <a:spLocks noGrp="1" noChangeArrowheads="1"/>
          </p:cNvSpPr>
          <p:nvPr>
            <p:ph type="body" idx="1"/>
          </p:nvPr>
        </p:nvSpPr>
        <p:spPr/>
        <p:txBody>
          <a:bodyPr/>
          <a:lstStyle/>
          <a:p>
            <a:endParaRPr lang="ja-JP" altLang="ja-JP"/>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0" name="Rectangle 2"/>
          <p:cNvSpPr>
            <a:spLocks noGrp="1" noRot="1" noChangeAspect="1" noChangeArrowheads="1" noTextEdit="1"/>
          </p:cNvSpPr>
          <p:nvPr>
            <p:ph type="sldImg"/>
          </p:nvPr>
        </p:nvSpPr>
        <p:spPr>
          <a:ln/>
        </p:spPr>
      </p:sp>
      <p:sp>
        <p:nvSpPr>
          <p:cNvPr id="514051" name="Rectangle 3"/>
          <p:cNvSpPr>
            <a:spLocks noGrp="1" noChangeArrowheads="1"/>
          </p:cNvSpPr>
          <p:nvPr>
            <p:ph type="body" idx="1"/>
          </p:nvPr>
        </p:nvSpPr>
        <p:spPr/>
        <p:txBody>
          <a:bodyPr/>
          <a:lstStyle/>
          <a:p>
            <a:endParaRPr lang="ja-JP" alt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FA3F335D-3F29-4665-A1D5-116E383001DE}" type="slidenum">
              <a:rPr lang="ja-JP" altLang="en-US" smtClean="0">
                <a:solidFill>
                  <a:prstClr val="black"/>
                </a:solidFill>
              </a:rPr>
              <a:pPr/>
              <a:t>83</a:t>
            </a:fld>
            <a:endParaRPr lang="ja-JP" altLang="en-US">
              <a:solidFill>
                <a:prstClr val="black"/>
              </a:solidFill>
            </a:endParaRPr>
          </a:p>
        </p:txBody>
      </p:sp>
    </p:spTree>
    <p:extLst>
      <p:ext uri="{BB962C8B-B14F-4D97-AF65-F5344CB8AC3E}">
        <p14:creationId xmlns:p14="http://schemas.microsoft.com/office/powerpoint/2010/main" val="20453400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FA3F335D-3F29-4665-A1D5-116E383001DE}" type="slidenum">
              <a:rPr lang="ja-JP" altLang="en-US" smtClean="0">
                <a:solidFill>
                  <a:prstClr val="black"/>
                </a:solidFill>
              </a:rPr>
              <a:pPr/>
              <a:t>86</a:t>
            </a:fld>
            <a:endParaRPr lang="ja-JP" altLang="en-US">
              <a:solidFill>
                <a:prstClr val="black"/>
              </a:solidFill>
            </a:endParaRPr>
          </a:p>
        </p:txBody>
      </p:sp>
    </p:spTree>
    <p:extLst>
      <p:ext uri="{BB962C8B-B14F-4D97-AF65-F5344CB8AC3E}">
        <p14:creationId xmlns:p14="http://schemas.microsoft.com/office/powerpoint/2010/main" val="20453400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9B5B6C0-A35F-4DC7-8F16-8CFE53FA564A}" type="slidenum">
              <a:rPr lang="ja-JP" altLang="en-US" smtClean="0">
                <a:solidFill>
                  <a:prstClr val="black"/>
                </a:solidFill>
              </a:rPr>
              <a:pPr/>
              <a:t>36</a:t>
            </a:fld>
            <a:endParaRPr lang="ja-JP" altLang="en-US">
              <a:solidFill>
                <a:prstClr val="black"/>
              </a:solidFill>
            </a:endParaRPr>
          </a:p>
        </p:txBody>
      </p:sp>
    </p:spTree>
    <p:extLst>
      <p:ext uri="{BB962C8B-B14F-4D97-AF65-F5344CB8AC3E}">
        <p14:creationId xmlns:p14="http://schemas.microsoft.com/office/powerpoint/2010/main" val="28539514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B71518F-2DDC-4EF2-B765-5D8869A2D3D8}" type="slidenum">
              <a:rPr lang="en-US" altLang="ja-JP">
                <a:solidFill>
                  <a:prstClr val="black"/>
                </a:solidFill>
              </a:rPr>
              <a:pPr/>
              <a:t>48</a:t>
            </a:fld>
            <a:endParaRPr lang="en-US" altLang="ja-JP">
              <a:solidFill>
                <a:prstClr val="black"/>
              </a:solidFill>
            </a:endParaRPr>
          </a:p>
        </p:txBody>
      </p:sp>
      <p:sp>
        <p:nvSpPr>
          <p:cNvPr id="105474" name="Rectangle 2"/>
          <p:cNvSpPr>
            <a:spLocks noGrp="1" noRot="1" noChangeAspect="1" noChangeArrowheads="1" noTextEdit="1"/>
          </p:cNvSpPr>
          <p:nvPr>
            <p:ph type="sldImg"/>
          </p:nvPr>
        </p:nvSpPr>
        <p:spPr bwMode="auto">
          <a:xfrm>
            <a:off x="942975" y="746125"/>
            <a:ext cx="4972050" cy="3729038"/>
          </a:xfrm>
          <a:prstGeom prst="rect">
            <a:avLst/>
          </a:prstGeom>
          <a:solidFill>
            <a:srgbClr val="FFFFFF"/>
          </a:solidFill>
          <a:ln>
            <a:solidFill>
              <a:srgbClr val="000000"/>
            </a:solidFill>
            <a:miter lim="800000"/>
            <a:headEnd/>
            <a:tailEnd/>
          </a:ln>
        </p:spPr>
      </p:sp>
      <p:sp>
        <p:nvSpPr>
          <p:cNvPr id="105475" name="Rectangle 3"/>
          <p:cNvSpPr>
            <a:spLocks noGrp="1" noChangeArrowheads="1"/>
          </p:cNvSpPr>
          <p:nvPr>
            <p:ph type="body" idx="1"/>
          </p:nvPr>
        </p:nvSpPr>
        <p:spPr bwMode="auto">
          <a:xfrm>
            <a:off x="914401" y="4724202"/>
            <a:ext cx="5029200" cy="4475560"/>
          </a:xfrm>
          <a:prstGeom prst="rect">
            <a:avLst/>
          </a:prstGeom>
          <a:solidFill>
            <a:srgbClr val="FFFFFF"/>
          </a:solidFill>
          <a:ln>
            <a:solidFill>
              <a:srgbClr val="000000"/>
            </a:solidFill>
            <a:miter lim="800000"/>
            <a:headEnd/>
            <a:tailEnd/>
          </a:ln>
        </p:spPr>
        <p:txBody>
          <a:bodyPr/>
          <a:lstStyle/>
          <a:p>
            <a:r>
              <a:rPr lang="ja-JP" altLang="en-US"/>
              <a:t>次に、ＣＡＥに不慣れな人間が扱うためのツールを紹介します</a:t>
            </a:r>
            <a:r>
              <a:rPr lang="en-US" altLang="ja-JP"/>
              <a:t>｡</a:t>
            </a:r>
          </a:p>
          <a:p>
            <a:r>
              <a:rPr lang="ja-JP" altLang="en-US"/>
              <a:t>これはブーツの断面形状です</a:t>
            </a:r>
            <a:r>
              <a:rPr lang="en-US" altLang="ja-JP"/>
              <a:t>｡</a:t>
            </a:r>
          </a:p>
          <a:p>
            <a:r>
              <a:rPr lang="ja-JP" altLang="en-US"/>
              <a:t>この製品は９０％以上、設計担当が解析しています</a:t>
            </a:r>
            <a:r>
              <a:rPr lang="en-US" altLang="ja-JP"/>
              <a:t>｡</a:t>
            </a:r>
          </a:p>
          <a:p>
            <a:r>
              <a:rPr lang="ja-JP" altLang="en-US"/>
              <a:t>よって、その支援を行うための自動化ツールが必要になります</a:t>
            </a:r>
            <a:r>
              <a:rPr lang="en-US" altLang="ja-JP"/>
              <a:t>｡</a:t>
            </a:r>
          </a:p>
          <a:p>
            <a:r>
              <a:rPr lang="ja-JP" altLang="en-US"/>
              <a:t>これはＭＥＮＴＡＴのプロシジャーという機能を使ったものです</a:t>
            </a:r>
            <a:r>
              <a:rPr lang="en-US" altLang="ja-JP"/>
              <a:t>｡</a:t>
            </a:r>
          </a:p>
          <a:p>
            <a:r>
              <a:rPr lang="ja-JP" altLang="en-US"/>
              <a:t>ブーツの断面形状をメッシングして、シャフトとブーツをこのように配置します</a:t>
            </a:r>
            <a:r>
              <a:rPr lang="en-US" altLang="ja-JP"/>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83270DB-A8D5-41CB-9BEE-650C4D25D452}" type="slidenum">
              <a:rPr lang="en-US" altLang="ja-JP">
                <a:solidFill>
                  <a:prstClr val="black"/>
                </a:solidFill>
              </a:rPr>
              <a:pPr/>
              <a:t>53</a:t>
            </a:fld>
            <a:endParaRPr lang="en-US" altLang="ja-JP">
              <a:solidFill>
                <a:prstClr val="black"/>
              </a:solidFill>
            </a:endParaRPr>
          </a:p>
        </p:txBody>
      </p:sp>
      <p:sp>
        <p:nvSpPr>
          <p:cNvPr id="56322" name="Rectangle 2"/>
          <p:cNvSpPr>
            <a:spLocks noGrp="1" noRot="1" noChangeAspect="1" noChangeArrowheads="1" noTextEdit="1"/>
          </p:cNvSpPr>
          <p:nvPr>
            <p:ph type="sldImg"/>
          </p:nvPr>
        </p:nvSpPr>
        <p:spPr bwMode="auto">
          <a:xfrm>
            <a:off x="942975" y="746125"/>
            <a:ext cx="4972050" cy="3729038"/>
          </a:xfrm>
          <a:prstGeom prst="rect">
            <a:avLst/>
          </a:prstGeom>
          <a:solidFill>
            <a:srgbClr val="FFFFFF"/>
          </a:solidFill>
          <a:ln>
            <a:solidFill>
              <a:srgbClr val="000000"/>
            </a:solidFill>
            <a:miter lim="800000"/>
            <a:headEnd/>
            <a:tailEnd/>
          </a:ln>
        </p:spPr>
      </p:sp>
      <p:sp>
        <p:nvSpPr>
          <p:cNvPr id="56323" name="Rectangle 3"/>
          <p:cNvSpPr>
            <a:spLocks noGrp="1" noChangeArrowheads="1"/>
          </p:cNvSpPr>
          <p:nvPr>
            <p:ph type="body" idx="1"/>
          </p:nvPr>
        </p:nvSpPr>
        <p:spPr bwMode="auto">
          <a:xfrm>
            <a:off x="914400" y="4724202"/>
            <a:ext cx="5029200" cy="4475560"/>
          </a:xfrm>
          <a:prstGeom prst="rect">
            <a:avLst/>
          </a:prstGeom>
          <a:solidFill>
            <a:srgbClr val="FFFFFF"/>
          </a:solidFill>
          <a:ln>
            <a:solidFill>
              <a:srgbClr val="000000"/>
            </a:solidFill>
            <a:miter lim="800000"/>
            <a:headEnd/>
            <a:tailEnd/>
          </a:ln>
        </p:spPr>
        <p:txBody>
          <a:bodyPr/>
          <a:lstStyle/>
          <a:p>
            <a:r>
              <a:rPr lang="ja-JP" altLang="en-US"/>
              <a:t>次に、熱収縮解析を利用した金型設計への応用例です</a:t>
            </a:r>
            <a:r>
              <a:rPr lang="en-US" altLang="ja-JP"/>
              <a:t>｡</a:t>
            </a:r>
          </a:p>
          <a:p>
            <a:r>
              <a:rPr lang="ja-JP" altLang="en-US"/>
              <a:t>これは金具つきリップシールの断面形状です</a:t>
            </a:r>
            <a:r>
              <a:rPr lang="en-US" altLang="ja-JP"/>
              <a:t>｡</a:t>
            </a:r>
          </a:p>
          <a:p>
            <a:r>
              <a:rPr lang="ja-JP" altLang="en-US"/>
              <a:t>このような金具接着タイプの製品は、加硫後の収縮が均一でなく形状を予測することは難しい</a:t>
            </a:r>
            <a:r>
              <a:rPr lang="en-US" altLang="ja-JP"/>
              <a:t>｡</a:t>
            </a:r>
            <a:r>
              <a:rPr lang="ja-JP" altLang="en-US"/>
              <a:t>このようにリップ部が顕著な収縮を示します</a:t>
            </a:r>
            <a:r>
              <a:rPr lang="en-US" altLang="ja-JP"/>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A1C3C10-E3DB-4A8C-B8A3-55536C8C7CCC}" type="slidenum">
              <a:rPr lang="en-US" altLang="ja-JP">
                <a:solidFill>
                  <a:prstClr val="black"/>
                </a:solidFill>
              </a:rPr>
              <a:pPr/>
              <a:t>57</a:t>
            </a:fld>
            <a:endParaRPr lang="en-US" altLang="ja-JP">
              <a:solidFill>
                <a:prstClr val="black"/>
              </a:solidFill>
            </a:endParaRPr>
          </a:p>
        </p:txBody>
      </p:sp>
      <p:sp>
        <p:nvSpPr>
          <p:cNvPr id="9218" name="Rectangle 2"/>
          <p:cNvSpPr>
            <a:spLocks noGrp="1" noRot="1" noChangeAspect="1" noChangeArrowheads="1" noTextEdit="1"/>
          </p:cNvSpPr>
          <p:nvPr>
            <p:ph type="sldImg"/>
          </p:nvPr>
        </p:nvSpPr>
        <p:spPr bwMode="auto">
          <a:xfrm>
            <a:off x="942975" y="746125"/>
            <a:ext cx="4972050" cy="3729038"/>
          </a:xfrm>
          <a:prstGeom prst="rect">
            <a:avLst/>
          </a:prstGeom>
          <a:solidFill>
            <a:srgbClr val="FFFFFF"/>
          </a:solidFill>
          <a:ln>
            <a:solidFill>
              <a:srgbClr val="000000"/>
            </a:solidFill>
            <a:miter lim="800000"/>
            <a:headEnd/>
            <a:tailEnd/>
          </a:ln>
        </p:spPr>
      </p:sp>
      <p:sp>
        <p:nvSpPr>
          <p:cNvPr id="9219" name="Rectangle 3"/>
          <p:cNvSpPr>
            <a:spLocks noGrp="1" noChangeArrowheads="1"/>
          </p:cNvSpPr>
          <p:nvPr>
            <p:ph type="body" idx="1"/>
          </p:nvPr>
        </p:nvSpPr>
        <p:spPr bwMode="auto">
          <a:xfrm>
            <a:off x="914400" y="4724202"/>
            <a:ext cx="5029200" cy="4475560"/>
          </a:xfrm>
          <a:prstGeom prst="rect">
            <a:avLst/>
          </a:prstGeom>
          <a:solidFill>
            <a:srgbClr val="FFFFFF"/>
          </a:solidFill>
          <a:ln>
            <a:solidFill>
              <a:srgbClr val="000000"/>
            </a:solidFill>
            <a:miter lim="800000"/>
            <a:headEnd/>
            <a:tailEnd/>
          </a:ln>
        </p:spPr>
        <p:txBody>
          <a:bodyPr/>
          <a:lstStyle/>
          <a:p>
            <a:r>
              <a:rPr lang="ja-JP" altLang="en-US"/>
              <a:t>始めに、円錐タイプですが。仮に型形状をこのようにすると、加硫時にはゴムが十分に加熱された状態で金具（プーリーとハブ）の間に入って行きます</a:t>
            </a:r>
            <a:r>
              <a:rPr lang="en-US" altLang="ja-JP"/>
              <a:t>｡</a:t>
            </a:r>
            <a:r>
              <a:rPr lang="ja-JP" altLang="en-US"/>
              <a:t>周知のように、ゴムの熱膨張率は金具の約１０倍です。よって、金型から取り出すとゴムが高温から室温に戻り、その時次のような現象が起こります</a:t>
            </a:r>
            <a:r>
              <a:rPr lang="en-US" altLang="ja-JP"/>
              <a:t>｡</a:t>
            </a:r>
          </a:p>
          <a:p>
            <a:r>
              <a:rPr lang="en-US" altLang="ja-JP"/>
              <a:t>①</a:t>
            </a:r>
            <a:r>
              <a:rPr lang="ja-JP" altLang="en-US"/>
              <a:t>ゴム部の縮み（加硫温度から室温へ）　②プーリーとハブの位置のズレ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E409F48-2E01-4A7D-B162-AE0EB5A6EF2B}" type="slidenum">
              <a:rPr lang="en-US" altLang="ja-JP">
                <a:solidFill>
                  <a:prstClr val="black"/>
                </a:solidFill>
              </a:rPr>
              <a:pPr/>
              <a:t>58</a:t>
            </a:fld>
            <a:endParaRPr lang="en-US" altLang="ja-JP">
              <a:solidFill>
                <a:prstClr val="black"/>
              </a:solidFill>
            </a:endParaRPr>
          </a:p>
        </p:txBody>
      </p:sp>
      <p:sp>
        <p:nvSpPr>
          <p:cNvPr id="11266" name="Rectangle 2"/>
          <p:cNvSpPr>
            <a:spLocks noGrp="1" noRot="1" noChangeAspect="1" noChangeArrowheads="1" noTextEdit="1"/>
          </p:cNvSpPr>
          <p:nvPr>
            <p:ph type="sldImg"/>
          </p:nvPr>
        </p:nvSpPr>
        <p:spPr bwMode="auto">
          <a:xfrm>
            <a:off x="942975" y="746125"/>
            <a:ext cx="4972050" cy="3729038"/>
          </a:xfrm>
          <a:prstGeom prst="rect">
            <a:avLst/>
          </a:prstGeom>
          <a:solidFill>
            <a:srgbClr val="FFFFFF"/>
          </a:solidFill>
          <a:ln>
            <a:solidFill>
              <a:srgbClr val="000000"/>
            </a:solidFill>
            <a:miter lim="800000"/>
            <a:headEnd/>
            <a:tailEnd/>
          </a:ln>
        </p:spPr>
      </p:sp>
      <p:sp>
        <p:nvSpPr>
          <p:cNvPr id="11267" name="Rectangle 3"/>
          <p:cNvSpPr>
            <a:spLocks noGrp="1" noChangeArrowheads="1"/>
          </p:cNvSpPr>
          <p:nvPr>
            <p:ph type="body" idx="1"/>
          </p:nvPr>
        </p:nvSpPr>
        <p:spPr bwMode="auto">
          <a:xfrm>
            <a:off x="914400" y="4724202"/>
            <a:ext cx="5029200" cy="4475560"/>
          </a:xfrm>
          <a:prstGeom prst="rect">
            <a:avLst/>
          </a:prstGeom>
          <a:solidFill>
            <a:srgbClr val="FFFFFF"/>
          </a:solidFill>
          <a:ln>
            <a:solidFill>
              <a:srgbClr val="000000"/>
            </a:solidFill>
            <a:miter lim="800000"/>
            <a:headEnd/>
            <a:tailEnd/>
          </a:ln>
        </p:spPr>
        <p:txBody>
          <a:bodyPr/>
          <a:lstStyle/>
          <a:p>
            <a:r>
              <a:rPr lang="ja-JP" altLang="en-US"/>
              <a:t>加硫温度とこの変位量の関係は、グラフのようになります</a:t>
            </a:r>
            <a:r>
              <a:rPr lang="en-US" altLang="ja-JP"/>
              <a:t>｡</a:t>
            </a:r>
          </a:p>
          <a:p>
            <a:r>
              <a:rPr lang="ja-JP" altLang="en-US"/>
              <a:t>加硫温度が大きければ変位量も大きくなります</a:t>
            </a:r>
            <a:r>
              <a:rPr lang="en-US" altLang="ja-JP"/>
              <a:t>｡</a:t>
            </a:r>
          </a:p>
          <a:p>
            <a:r>
              <a:rPr lang="ja-JP" altLang="en-US"/>
              <a:t>よって、これらを考慮した金型の設計が必要になります</a:t>
            </a:r>
            <a:r>
              <a:rPr lang="en-US" altLang="ja-JP"/>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CD1DBEF-157F-4266-955C-42DE07904359}" type="slidenum">
              <a:rPr lang="en-US" altLang="ja-JP">
                <a:solidFill>
                  <a:prstClr val="black"/>
                </a:solidFill>
              </a:rPr>
              <a:pPr/>
              <a:t>59</a:t>
            </a:fld>
            <a:endParaRPr lang="en-US" altLang="ja-JP">
              <a:solidFill>
                <a:prstClr val="black"/>
              </a:solidFill>
            </a:endParaRPr>
          </a:p>
        </p:txBody>
      </p:sp>
      <p:sp>
        <p:nvSpPr>
          <p:cNvPr id="13314" name="Rectangle 2"/>
          <p:cNvSpPr>
            <a:spLocks noGrp="1" noRot="1" noChangeAspect="1" noChangeArrowheads="1" noTextEdit="1"/>
          </p:cNvSpPr>
          <p:nvPr>
            <p:ph type="sldImg"/>
          </p:nvPr>
        </p:nvSpPr>
        <p:spPr bwMode="auto">
          <a:xfrm>
            <a:off x="942975" y="746125"/>
            <a:ext cx="4972050" cy="3729038"/>
          </a:xfrm>
          <a:prstGeom prst="rect">
            <a:avLst/>
          </a:prstGeom>
          <a:solidFill>
            <a:srgbClr val="FFFFFF"/>
          </a:solidFill>
          <a:ln>
            <a:solidFill>
              <a:srgbClr val="000000"/>
            </a:solidFill>
            <a:miter lim="800000"/>
            <a:headEnd/>
            <a:tailEnd/>
          </a:ln>
        </p:spPr>
      </p:sp>
      <p:sp>
        <p:nvSpPr>
          <p:cNvPr id="13315" name="Rectangle 3"/>
          <p:cNvSpPr>
            <a:spLocks noGrp="1" noChangeArrowheads="1"/>
          </p:cNvSpPr>
          <p:nvPr>
            <p:ph type="body" idx="1"/>
          </p:nvPr>
        </p:nvSpPr>
        <p:spPr bwMode="auto">
          <a:xfrm>
            <a:off x="914400" y="4724202"/>
            <a:ext cx="5029200" cy="4475560"/>
          </a:xfrm>
          <a:prstGeom prst="rect">
            <a:avLst/>
          </a:prstGeom>
          <a:solidFill>
            <a:srgbClr val="FFFFFF"/>
          </a:solidFill>
          <a:ln>
            <a:solidFill>
              <a:srgbClr val="000000"/>
            </a:solidFill>
            <a:miter lim="800000"/>
            <a:headEnd/>
            <a:tailEnd/>
          </a:ln>
        </p:spPr>
        <p:txBody>
          <a:bodyPr/>
          <a:lstStyle/>
          <a:p>
            <a:r>
              <a:rPr lang="ja-JP" altLang="en-US"/>
              <a:t>これに対して、ストレート形状は、プーリーとハブの位置のズレは極僅かである</a:t>
            </a:r>
            <a:r>
              <a:rPr lang="en-US" altLang="ja-JP"/>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6EA95CC-E8E4-4123-A93A-16C35A2C085F}" type="slidenum">
              <a:rPr lang="en-US" altLang="ja-JP">
                <a:solidFill>
                  <a:prstClr val="black"/>
                </a:solidFill>
              </a:rPr>
              <a:pPr/>
              <a:t>60</a:t>
            </a:fld>
            <a:endParaRPr lang="en-US" altLang="ja-JP">
              <a:solidFill>
                <a:prstClr val="black"/>
              </a:solidFill>
            </a:endParaRPr>
          </a:p>
        </p:txBody>
      </p:sp>
      <p:sp>
        <p:nvSpPr>
          <p:cNvPr id="15362" name="Rectangle 2"/>
          <p:cNvSpPr>
            <a:spLocks noGrp="1" noRot="1" noChangeAspect="1" noChangeArrowheads="1" noTextEdit="1"/>
          </p:cNvSpPr>
          <p:nvPr>
            <p:ph type="sldImg"/>
          </p:nvPr>
        </p:nvSpPr>
        <p:spPr bwMode="auto">
          <a:xfrm>
            <a:off x="942975" y="746125"/>
            <a:ext cx="4972050" cy="3729038"/>
          </a:xfrm>
          <a:prstGeom prst="rect">
            <a:avLst/>
          </a:prstGeom>
          <a:solidFill>
            <a:srgbClr val="FFFFFF"/>
          </a:solidFill>
          <a:ln>
            <a:solidFill>
              <a:srgbClr val="000000"/>
            </a:solidFill>
            <a:miter lim="800000"/>
            <a:headEnd/>
            <a:tailEnd/>
          </a:ln>
        </p:spPr>
      </p:sp>
      <p:sp>
        <p:nvSpPr>
          <p:cNvPr id="15363" name="Rectangle 3"/>
          <p:cNvSpPr>
            <a:spLocks noGrp="1" noChangeArrowheads="1"/>
          </p:cNvSpPr>
          <p:nvPr>
            <p:ph type="body" idx="1"/>
          </p:nvPr>
        </p:nvSpPr>
        <p:spPr bwMode="auto">
          <a:xfrm>
            <a:off x="914400" y="4724202"/>
            <a:ext cx="5029200" cy="4475560"/>
          </a:xfrm>
          <a:prstGeom prst="rect">
            <a:avLst/>
          </a:prstGeom>
          <a:solidFill>
            <a:srgbClr val="FFFFFF"/>
          </a:solidFill>
          <a:ln>
            <a:solidFill>
              <a:srgbClr val="000000"/>
            </a:solidFill>
            <a:miter lim="800000"/>
            <a:headEnd/>
            <a:tailEnd/>
          </a:ln>
        </p:spPr>
        <p:txBody>
          <a:bodyPr/>
          <a:lstStyle/>
          <a:p>
            <a:r>
              <a:rPr lang="ja-JP" altLang="en-US"/>
              <a:t>先ほどの円錐形状（赤）と同じグラフに載せると、その差がはっきり分かります</a:t>
            </a:r>
            <a:r>
              <a:rPr lang="en-US" altLang="ja-JP"/>
              <a:t>｡</a:t>
            </a:r>
          </a:p>
          <a:p>
            <a:r>
              <a:rPr lang="ja-JP" altLang="en-US"/>
              <a:t>型設計の面では若干のノウハウが必要です。</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CD3EA86-DA04-4021-8724-632CDFEA5058}" type="slidenum">
              <a:rPr lang="en-US" altLang="ja-JP">
                <a:solidFill>
                  <a:prstClr val="black"/>
                </a:solidFill>
              </a:rPr>
              <a:pPr/>
              <a:t>61</a:t>
            </a:fld>
            <a:endParaRPr lang="en-US" altLang="ja-JP">
              <a:solidFill>
                <a:prstClr val="black"/>
              </a:solidFill>
            </a:endParaRPr>
          </a:p>
        </p:txBody>
      </p:sp>
      <p:sp>
        <p:nvSpPr>
          <p:cNvPr id="17410" name="Rectangle 2"/>
          <p:cNvSpPr>
            <a:spLocks noGrp="1" noRot="1" noChangeAspect="1" noChangeArrowheads="1" noTextEdit="1"/>
          </p:cNvSpPr>
          <p:nvPr>
            <p:ph type="sldImg"/>
          </p:nvPr>
        </p:nvSpPr>
        <p:spPr bwMode="auto">
          <a:xfrm>
            <a:off x="942975" y="746125"/>
            <a:ext cx="4972050" cy="3729038"/>
          </a:xfrm>
          <a:prstGeom prst="rect">
            <a:avLst/>
          </a:prstGeom>
          <a:solidFill>
            <a:srgbClr val="FFFFFF"/>
          </a:solidFill>
          <a:ln>
            <a:solidFill>
              <a:srgbClr val="000000"/>
            </a:solidFill>
            <a:miter lim="800000"/>
            <a:headEnd/>
            <a:tailEnd/>
          </a:ln>
        </p:spPr>
      </p:sp>
      <p:sp>
        <p:nvSpPr>
          <p:cNvPr id="17411" name="Rectangle 3"/>
          <p:cNvSpPr>
            <a:spLocks noGrp="1" noChangeArrowheads="1"/>
          </p:cNvSpPr>
          <p:nvPr>
            <p:ph type="body" idx="1"/>
          </p:nvPr>
        </p:nvSpPr>
        <p:spPr bwMode="auto">
          <a:xfrm>
            <a:off x="914400" y="4724202"/>
            <a:ext cx="5029200" cy="4475560"/>
          </a:xfrm>
          <a:prstGeom prst="rect">
            <a:avLst/>
          </a:prstGeom>
          <a:solidFill>
            <a:srgbClr val="FFFFFF"/>
          </a:solidFill>
          <a:ln>
            <a:solidFill>
              <a:srgbClr val="000000"/>
            </a:solidFill>
            <a:miter lim="800000"/>
            <a:headEnd/>
            <a:tailEnd/>
          </a:ln>
        </p:spPr>
        <p:txBody>
          <a:bodyPr/>
          <a:lstStyle/>
          <a:p>
            <a:r>
              <a:rPr lang="ja-JP" altLang="en-US"/>
              <a:t>円錐タイプは、金具の相対位置が変化することによって残留ひずみが緩和されることが分かります</a:t>
            </a:r>
            <a:r>
              <a:rPr lang="en-US" altLang="ja-JP"/>
              <a:t>｡</a:t>
            </a:r>
          </a:p>
          <a:p>
            <a:r>
              <a:rPr lang="ja-JP" altLang="en-US"/>
              <a:t>これは、残留ひずみを比較するコンター図です。円錐タイプは残留ひずみが０</a:t>
            </a:r>
            <a:r>
              <a:rPr lang="en-US" altLang="ja-JP"/>
              <a:t>.</a:t>
            </a:r>
            <a:r>
              <a:rPr lang="ja-JP" altLang="en-US"/>
              <a:t>４に対して、ストレートタイプは１</a:t>
            </a:r>
            <a:r>
              <a:rPr lang="en-US" altLang="ja-JP"/>
              <a:t>.</a:t>
            </a:r>
            <a:r>
              <a:rPr lang="ja-JP" altLang="en-US"/>
              <a:t>５になります。</a:t>
            </a:r>
          </a:p>
          <a:p>
            <a:r>
              <a:rPr lang="ja-JP" altLang="en-US"/>
              <a:t>ストレートタイプはひずみを緩和させるような変形がし難いため、大きな残留ひずみになります。</a:t>
            </a:r>
          </a:p>
          <a:p>
            <a:endParaRPr lang="en-US" altLang="ja-JP"/>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E9A1AF5C-1BD2-46C7-B7B3-190662393CE0}" type="datetimeFigureOut">
              <a:rPr kumimoji="1" lang="ja-JP" altLang="en-US" smtClean="0"/>
              <a:t>2019/2/22</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F7C09915-7B3D-422B-8F5A-D3EB66D757B2}" type="slidenum">
              <a:rPr kumimoji="1" lang="ja-JP" altLang="en-US" smtClean="0"/>
              <a:t>‹#›</a:t>
            </a:fld>
            <a:endParaRPr kumimoji="1" lang="ja-JP" altLang="en-US"/>
          </a:p>
        </p:txBody>
      </p:sp>
    </p:spTree>
    <p:extLst>
      <p:ext uri="{BB962C8B-B14F-4D97-AF65-F5344CB8AC3E}">
        <p14:creationId xmlns:p14="http://schemas.microsoft.com/office/powerpoint/2010/main" val="22141917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E9A1AF5C-1BD2-46C7-B7B3-190662393CE0}" type="datetimeFigureOut">
              <a:rPr kumimoji="1" lang="ja-JP" altLang="en-US" smtClean="0"/>
              <a:t>2019/2/22</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F7C09915-7B3D-422B-8F5A-D3EB66D757B2}" type="slidenum">
              <a:rPr kumimoji="1" lang="ja-JP" altLang="en-US" smtClean="0"/>
              <a:t>‹#›</a:t>
            </a:fld>
            <a:endParaRPr kumimoji="1" lang="ja-JP" altLang="en-US"/>
          </a:p>
        </p:txBody>
      </p:sp>
    </p:spTree>
    <p:extLst>
      <p:ext uri="{BB962C8B-B14F-4D97-AF65-F5344CB8AC3E}">
        <p14:creationId xmlns:p14="http://schemas.microsoft.com/office/powerpoint/2010/main" val="30284623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E9A1AF5C-1BD2-46C7-B7B3-190662393CE0}" type="datetimeFigureOut">
              <a:rPr kumimoji="1" lang="ja-JP" altLang="en-US" smtClean="0"/>
              <a:t>2019/2/22</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F7C09915-7B3D-422B-8F5A-D3EB66D757B2}" type="slidenum">
              <a:rPr kumimoji="1" lang="ja-JP" altLang="en-US" smtClean="0"/>
              <a:t>‹#›</a:t>
            </a:fld>
            <a:endParaRPr kumimoji="1" lang="ja-JP" altLang="en-US"/>
          </a:p>
        </p:txBody>
      </p:sp>
    </p:spTree>
    <p:extLst>
      <p:ext uri="{BB962C8B-B14F-4D97-AF65-F5344CB8AC3E}">
        <p14:creationId xmlns:p14="http://schemas.microsoft.com/office/powerpoint/2010/main" val="15559038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lvl1pPr>
              <a:defRPr>
                <a:latin typeface="ＭＳ Ｐゴシック" panose="020B0600070205080204" pitchFamily="50" charset="-128"/>
                <a:ea typeface="ＭＳ Ｐゴシック" panose="020B0600070205080204" pitchFamily="50" charset="-128"/>
              </a:defRPr>
            </a:lvl1pPr>
          </a:lstStyle>
          <a:p>
            <a:r>
              <a:rPr kumimoji="1"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latin typeface="ＭＳ Ｐゴシック" panose="020B0600070205080204" pitchFamily="50" charset="-128"/>
                <a:ea typeface="ＭＳ Ｐゴシック" panose="020B0600070205080204" pitchFamily="50" charset="-128"/>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lvl1pPr>
              <a:defRPr>
                <a:latin typeface="ＭＳ Ｐゴシック" panose="020B0600070205080204" pitchFamily="50" charset="-128"/>
                <a:ea typeface="ＭＳ Ｐゴシック" panose="020B0600070205080204" pitchFamily="50" charset="-128"/>
              </a:defRPr>
            </a:lvl1pPr>
          </a:lstStyle>
          <a:p>
            <a:fld id="{B587FBAA-80CA-454C-B1BE-1CD88964902E}" type="datetimeFigureOut">
              <a:rPr lang="ja-JP" altLang="en-US" smtClean="0">
                <a:solidFill>
                  <a:prstClr val="black">
                    <a:tint val="75000"/>
                  </a:prstClr>
                </a:solidFill>
              </a:rPr>
              <a:pPr/>
              <a:t>2019/2/22</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lvl1pPr>
              <a:defRPr>
                <a:latin typeface="ＭＳ Ｐゴシック" panose="020B0600070205080204" pitchFamily="50" charset="-128"/>
                <a:ea typeface="ＭＳ Ｐゴシック" panose="020B0600070205080204" pitchFamily="50" charset="-128"/>
              </a:defRPr>
            </a:lvl1p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lvl1pPr>
              <a:defRPr>
                <a:latin typeface="ＭＳ Ｐゴシック" panose="020B0600070205080204" pitchFamily="50" charset="-128"/>
                <a:ea typeface="ＭＳ Ｐゴシック" panose="020B0600070205080204" pitchFamily="50" charset="-128"/>
              </a:defRPr>
            </a:lvl1pPr>
          </a:lstStyle>
          <a:p>
            <a:fld id="{AF80CAFD-946F-4EEE-A29E-6B23E0DFF986}"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2935636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lvl1pPr>
              <a:defRPr sz="3600">
                <a:latin typeface="ＭＳ Ｐゴシック" panose="020B0600070205080204" pitchFamily="50" charset="-128"/>
                <a:ea typeface="ＭＳ Ｐゴシック" panose="020B0600070205080204" pitchFamily="50" charset="-128"/>
              </a:defRPr>
            </a:lvl1pPr>
          </a:lstStyle>
          <a:p>
            <a:r>
              <a:rPr kumimoji="1" lang="ja-JP" altLang="en-US" dirty="0"/>
              <a:t>マスター タイトルの書式設定</a:t>
            </a:r>
          </a:p>
        </p:txBody>
      </p:sp>
      <p:sp>
        <p:nvSpPr>
          <p:cNvPr id="3" name="コンテンツ プレースホルダー 2"/>
          <p:cNvSpPr>
            <a:spLocks noGrp="1"/>
          </p:cNvSpPr>
          <p:nvPr>
            <p:ph idx="1"/>
          </p:nvPr>
        </p:nvSpPr>
        <p:spPr/>
        <p:txBody>
          <a:bodyPr/>
          <a:lstStyle>
            <a:lvl1pPr>
              <a:defRPr>
                <a:latin typeface="ＭＳ Ｐゴシック" panose="020B0600070205080204" pitchFamily="50" charset="-128"/>
                <a:ea typeface="ＭＳ Ｐゴシック" panose="020B0600070205080204" pitchFamily="50" charset="-128"/>
              </a:defRPr>
            </a:lvl1pPr>
            <a:lvl2pPr>
              <a:defRPr>
                <a:latin typeface="ＭＳ Ｐゴシック" panose="020B0600070205080204" pitchFamily="50" charset="-128"/>
                <a:ea typeface="ＭＳ Ｐゴシック" panose="020B0600070205080204" pitchFamily="50" charset="-128"/>
              </a:defRPr>
            </a:lvl2pPr>
            <a:lvl3pPr>
              <a:defRPr>
                <a:latin typeface="ＭＳ Ｐゴシック" panose="020B0600070205080204" pitchFamily="50" charset="-128"/>
                <a:ea typeface="ＭＳ Ｐゴシック" panose="020B0600070205080204" pitchFamily="50" charset="-128"/>
              </a:defRPr>
            </a:lvl3pPr>
            <a:lvl4pPr>
              <a:defRPr>
                <a:latin typeface="ＭＳ Ｐゴシック" panose="020B0600070205080204" pitchFamily="50" charset="-128"/>
                <a:ea typeface="ＭＳ Ｐゴシック" panose="020B0600070205080204" pitchFamily="50" charset="-128"/>
              </a:defRPr>
            </a:lvl4pPr>
            <a:lvl5pPr>
              <a:defRPr>
                <a:latin typeface="ＭＳ Ｐゴシック" panose="020B0600070205080204" pitchFamily="50" charset="-128"/>
                <a:ea typeface="ＭＳ Ｐゴシック" panose="020B0600070205080204" pitchFamily="50" charset="-128"/>
              </a:defRPr>
            </a:lvl5p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4" name="日付プレースホルダー 3"/>
          <p:cNvSpPr>
            <a:spLocks noGrp="1"/>
          </p:cNvSpPr>
          <p:nvPr>
            <p:ph type="dt" sz="half" idx="10"/>
          </p:nvPr>
        </p:nvSpPr>
        <p:spPr/>
        <p:txBody>
          <a:bodyPr/>
          <a:lstStyle>
            <a:lvl1pPr>
              <a:defRPr>
                <a:latin typeface="ＭＳ Ｐゴシック" panose="020B0600070205080204" pitchFamily="50" charset="-128"/>
                <a:ea typeface="ＭＳ Ｐゴシック" panose="020B0600070205080204" pitchFamily="50" charset="-128"/>
              </a:defRPr>
            </a:lvl1pPr>
          </a:lstStyle>
          <a:p>
            <a:fld id="{B587FBAA-80CA-454C-B1BE-1CD88964902E}" type="datetimeFigureOut">
              <a:rPr lang="ja-JP" altLang="en-US" smtClean="0">
                <a:solidFill>
                  <a:prstClr val="black">
                    <a:tint val="75000"/>
                  </a:prstClr>
                </a:solidFill>
              </a:rPr>
              <a:pPr/>
              <a:t>2019/2/22</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lvl1pPr>
              <a:defRPr>
                <a:latin typeface="ＭＳ Ｐゴシック" panose="020B0600070205080204" pitchFamily="50" charset="-128"/>
                <a:ea typeface="ＭＳ Ｐゴシック" panose="020B0600070205080204" pitchFamily="50" charset="-128"/>
              </a:defRPr>
            </a:lvl1p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lvl1pPr>
              <a:defRPr>
                <a:latin typeface="ＭＳ Ｐゴシック" panose="020B0600070205080204" pitchFamily="50" charset="-128"/>
                <a:ea typeface="ＭＳ Ｐゴシック" panose="020B0600070205080204" pitchFamily="50" charset="-128"/>
              </a:defRPr>
            </a:lvl1pPr>
          </a:lstStyle>
          <a:p>
            <a:fld id="{AF80CAFD-946F-4EEE-A29E-6B23E0DFF986}" type="slidenum">
              <a:rPr lang="ja-JP" altLang="en-US" smtClean="0">
                <a:solidFill>
                  <a:prstClr val="black">
                    <a:tint val="75000"/>
                  </a:prstClr>
                </a:solidFill>
              </a:rPr>
              <a:pPr/>
              <a:t>‹#›</a:t>
            </a:fld>
            <a:endParaRPr lang="ja-JP" altLang="en-US">
              <a:solidFill>
                <a:prstClr val="black">
                  <a:tint val="75000"/>
                </a:prstClr>
              </a:solidFill>
            </a:endParaRPr>
          </a:p>
        </p:txBody>
      </p:sp>
      <p:sp>
        <p:nvSpPr>
          <p:cNvPr id="7" name="正方形/長方形 6">
            <a:extLst>
              <a:ext uri="{FF2B5EF4-FFF2-40B4-BE49-F238E27FC236}">
                <a16:creationId xmlns="" xmlns:a16="http://schemas.microsoft.com/office/drawing/2014/main" id="{81E115B8-8050-4FC8-97CD-A0F6A8360DF9}"/>
              </a:ext>
            </a:extLst>
          </p:cNvPr>
          <p:cNvSpPr/>
          <p:nvPr userDrawn="1"/>
        </p:nvSpPr>
        <p:spPr>
          <a:xfrm>
            <a:off x="467544" y="6273320"/>
            <a:ext cx="8208912" cy="36000"/>
          </a:xfrm>
          <a:prstGeom prst="rect">
            <a:avLst/>
          </a:prstGeom>
          <a:solidFill>
            <a:srgbClr val="1E1E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black">
                  <a:lumMod val="65000"/>
                  <a:lumOff val="35000"/>
                </a:prstClr>
              </a:solidFill>
              <a:latin typeface="Meiryo UI" panose="020B0604030504040204" pitchFamily="50" charset="-128"/>
              <a:ea typeface="Meiryo UI" panose="020B0604030504040204" pitchFamily="50" charset="-128"/>
            </a:endParaRPr>
          </a:p>
        </p:txBody>
      </p:sp>
      <p:sp>
        <p:nvSpPr>
          <p:cNvPr id="8" name="正方形/長方形 7">
            <a:extLst>
              <a:ext uri="{FF2B5EF4-FFF2-40B4-BE49-F238E27FC236}">
                <a16:creationId xmlns="" xmlns:a16="http://schemas.microsoft.com/office/drawing/2014/main" id="{0649EF40-F79A-4E33-9B82-E980CFFB4E2C}"/>
              </a:ext>
            </a:extLst>
          </p:cNvPr>
          <p:cNvSpPr/>
          <p:nvPr userDrawn="1"/>
        </p:nvSpPr>
        <p:spPr>
          <a:xfrm>
            <a:off x="467544" y="1124744"/>
            <a:ext cx="8208912" cy="108000"/>
          </a:xfrm>
          <a:prstGeom prst="rect">
            <a:avLst/>
          </a:prstGeom>
          <a:solidFill>
            <a:srgbClr val="1E1E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black">
                  <a:lumMod val="65000"/>
                  <a:lumOff val="35000"/>
                </a:prstClr>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8199484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atin typeface="ＭＳ Ｐゴシック" panose="020B0600070205080204" pitchFamily="50" charset="-128"/>
                <a:ea typeface="ＭＳ Ｐゴシック" panose="020B0600070205080204" pitchFamily="50" charset="-128"/>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latin typeface="ＭＳ Ｐゴシック" panose="020B0600070205080204" pitchFamily="50" charset="-128"/>
                <a:ea typeface="ＭＳ Ｐゴシック" panose="020B0600070205080204" pitchFamily="50" charset="-128"/>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lvl1pPr>
              <a:defRPr>
                <a:latin typeface="ＭＳ Ｐゴシック" panose="020B0600070205080204" pitchFamily="50" charset="-128"/>
                <a:ea typeface="ＭＳ Ｐゴシック" panose="020B0600070205080204" pitchFamily="50" charset="-128"/>
              </a:defRPr>
            </a:lvl1pPr>
          </a:lstStyle>
          <a:p>
            <a:fld id="{B587FBAA-80CA-454C-B1BE-1CD88964902E}" type="datetimeFigureOut">
              <a:rPr lang="ja-JP" altLang="en-US" smtClean="0">
                <a:solidFill>
                  <a:prstClr val="black">
                    <a:tint val="75000"/>
                  </a:prstClr>
                </a:solidFill>
              </a:rPr>
              <a:pPr/>
              <a:t>2019/2/22</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lvl1pPr>
              <a:defRPr>
                <a:latin typeface="ＭＳ Ｐゴシック" panose="020B0600070205080204" pitchFamily="50" charset="-128"/>
                <a:ea typeface="ＭＳ Ｐゴシック" panose="020B0600070205080204" pitchFamily="50" charset="-128"/>
              </a:defRPr>
            </a:lvl1p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lvl1pPr>
              <a:defRPr>
                <a:latin typeface="ＭＳ Ｐゴシック" panose="020B0600070205080204" pitchFamily="50" charset="-128"/>
                <a:ea typeface="ＭＳ Ｐゴシック" panose="020B0600070205080204" pitchFamily="50" charset="-128"/>
              </a:defRPr>
            </a:lvl1pPr>
          </a:lstStyle>
          <a:p>
            <a:fld id="{AF80CAFD-946F-4EEE-A29E-6B23E0DFF986}"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0944707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lvl1pPr>
              <a:defRPr sz="3600">
                <a:latin typeface="ＭＳ Ｐゴシック" panose="020B0600070205080204" pitchFamily="50" charset="-128"/>
                <a:ea typeface="ＭＳ Ｐゴシック" panose="020B0600070205080204" pitchFamily="50" charset="-128"/>
              </a:defRPr>
            </a:lvl1pPr>
          </a:lstStyle>
          <a:p>
            <a:r>
              <a:rPr kumimoji="1" lang="ja-JP" altLang="en-US" dirty="0"/>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atin typeface="ＭＳ Ｐゴシック" panose="020B0600070205080204" pitchFamily="50" charset="-128"/>
                <a:ea typeface="ＭＳ Ｐゴシック" panose="020B0600070205080204" pitchFamily="50" charset="-128"/>
              </a:defRPr>
            </a:lvl1pPr>
            <a:lvl2pPr>
              <a:defRPr sz="2400">
                <a:latin typeface="ＭＳ Ｐゴシック" panose="020B0600070205080204" pitchFamily="50" charset="-128"/>
                <a:ea typeface="ＭＳ Ｐゴシック" panose="020B0600070205080204" pitchFamily="50" charset="-128"/>
              </a:defRPr>
            </a:lvl2pPr>
            <a:lvl3pPr>
              <a:defRPr sz="2000">
                <a:latin typeface="ＭＳ Ｐゴシック" panose="020B0600070205080204" pitchFamily="50" charset="-128"/>
                <a:ea typeface="ＭＳ Ｐゴシック" panose="020B0600070205080204" pitchFamily="50" charset="-128"/>
              </a:defRPr>
            </a:lvl3pPr>
            <a:lvl4pPr>
              <a:defRPr sz="1800">
                <a:latin typeface="ＭＳ Ｐゴシック" panose="020B0600070205080204" pitchFamily="50" charset="-128"/>
                <a:ea typeface="ＭＳ Ｐゴシック" panose="020B0600070205080204" pitchFamily="50" charset="-128"/>
              </a:defRPr>
            </a:lvl4pPr>
            <a:lvl5pPr>
              <a:defRPr sz="1800">
                <a:latin typeface="ＭＳ Ｐゴシック" panose="020B0600070205080204" pitchFamily="50" charset="-128"/>
                <a:ea typeface="ＭＳ Ｐゴシック" panose="020B0600070205080204" pitchFamily="50" charset="-128"/>
              </a:defRPr>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atin typeface="ＭＳ Ｐゴシック" panose="020B0600070205080204" pitchFamily="50" charset="-128"/>
                <a:ea typeface="ＭＳ Ｐゴシック" panose="020B0600070205080204" pitchFamily="50" charset="-128"/>
              </a:defRPr>
            </a:lvl1pPr>
            <a:lvl2pPr>
              <a:defRPr sz="2400">
                <a:latin typeface="ＭＳ Ｐゴシック" panose="020B0600070205080204" pitchFamily="50" charset="-128"/>
                <a:ea typeface="ＭＳ Ｐゴシック" panose="020B0600070205080204" pitchFamily="50" charset="-128"/>
              </a:defRPr>
            </a:lvl2pPr>
            <a:lvl3pPr>
              <a:defRPr sz="2000">
                <a:latin typeface="ＭＳ Ｐゴシック" panose="020B0600070205080204" pitchFamily="50" charset="-128"/>
                <a:ea typeface="ＭＳ Ｐゴシック" panose="020B0600070205080204" pitchFamily="50" charset="-128"/>
              </a:defRPr>
            </a:lvl3pPr>
            <a:lvl4pPr>
              <a:defRPr sz="1800">
                <a:latin typeface="ＭＳ Ｐゴシック" panose="020B0600070205080204" pitchFamily="50" charset="-128"/>
                <a:ea typeface="ＭＳ Ｐゴシック" panose="020B0600070205080204" pitchFamily="50" charset="-128"/>
              </a:defRPr>
            </a:lvl4pPr>
            <a:lvl5pPr>
              <a:defRPr sz="1800">
                <a:latin typeface="ＭＳ Ｐゴシック" panose="020B0600070205080204" pitchFamily="50" charset="-128"/>
                <a:ea typeface="ＭＳ Ｐゴシック" panose="020B0600070205080204" pitchFamily="50" charset="-128"/>
              </a:defRPr>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lvl1pPr>
              <a:defRPr>
                <a:latin typeface="ＭＳ Ｐゴシック" panose="020B0600070205080204" pitchFamily="50" charset="-128"/>
                <a:ea typeface="ＭＳ Ｐゴシック" panose="020B0600070205080204" pitchFamily="50" charset="-128"/>
              </a:defRPr>
            </a:lvl1pPr>
          </a:lstStyle>
          <a:p>
            <a:fld id="{B587FBAA-80CA-454C-B1BE-1CD88964902E}" type="datetimeFigureOut">
              <a:rPr lang="ja-JP" altLang="en-US" smtClean="0">
                <a:solidFill>
                  <a:prstClr val="black">
                    <a:tint val="75000"/>
                  </a:prstClr>
                </a:solidFill>
              </a:rPr>
              <a:pPr/>
              <a:t>2019/2/22</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lvl1pPr>
              <a:defRPr>
                <a:latin typeface="ＭＳ Ｐゴシック" panose="020B0600070205080204" pitchFamily="50" charset="-128"/>
                <a:ea typeface="ＭＳ Ｐゴシック" panose="020B0600070205080204" pitchFamily="50" charset="-128"/>
              </a:defRPr>
            </a:lvl1p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lvl1pPr>
              <a:defRPr>
                <a:latin typeface="ＭＳ Ｐゴシック" panose="020B0600070205080204" pitchFamily="50" charset="-128"/>
                <a:ea typeface="ＭＳ Ｐゴシック" panose="020B0600070205080204" pitchFamily="50" charset="-128"/>
              </a:defRPr>
            </a:lvl1pPr>
          </a:lstStyle>
          <a:p>
            <a:fld id="{AF80CAFD-946F-4EEE-A29E-6B23E0DFF986}"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7037736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lvl1pPr>
              <a:defRPr sz="3600">
                <a:latin typeface="ＭＳ Ｐゴシック" panose="020B0600070205080204" pitchFamily="50" charset="-128"/>
                <a:ea typeface="ＭＳ Ｐゴシック" panose="020B0600070205080204" pitchFamily="50" charset="-128"/>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atin typeface="ＭＳ Ｐゴシック" panose="020B0600070205080204" pitchFamily="50" charset="-128"/>
                <a:ea typeface="ＭＳ Ｐゴシック" panose="020B0600070205080204" pitchFamily="50" charset="-128"/>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atin typeface="ＭＳ Ｐゴシック" panose="020B0600070205080204" pitchFamily="50" charset="-128"/>
                <a:ea typeface="ＭＳ Ｐゴシック" panose="020B0600070205080204" pitchFamily="50" charset="-128"/>
              </a:defRPr>
            </a:lvl1pPr>
            <a:lvl2pPr>
              <a:defRPr sz="2000">
                <a:latin typeface="ＭＳ Ｐゴシック" panose="020B0600070205080204" pitchFamily="50" charset="-128"/>
                <a:ea typeface="ＭＳ Ｐゴシック" panose="020B0600070205080204" pitchFamily="50" charset="-128"/>
              </a:defRPr>
            </a:lvl2pPr>
            <a:lvl3pPr>
              <a:defRPr sz="1800">
                <a:latin typeface="ＭＳ Ｐゴシック" panose="020B0600070205080204" pitchFamily="50" charset="-128"/>
                <a:ea typeface="ＭＳ Ｐゴシック" panose="020B0600070205080204" pitchFamily="50" charset="-128"/>
              </a:defRPr>
            </a:lvl3pPr>
            <a:lvl4pPr>
              <a:defRPr sz="1600">
                <a:latin typeface="ＭＳ Ｐゴシック" panose="020B0600070205080204" pitchFamily="50" charset="-128"/>
                <a:ea typeface="ＭＳ Ｐゴシック" panose="020B0600070205080204" pitchFamily="50" charset="-128"/>
              </a:defRPr>
            </a:lvl4pPr>
            <a:lvl5pPr>
              <a:defRPr sz="1600">
                <a:latin typeface="ＭＳ Ｐゴシック" panose="020B0600070205080204" pitchFamily="50" charset="-128"/>
                <a:ea typeface="ＭＳ Ｐゴシック" panose="020B0600070205080204" pitchFamily="50" charset="-128"/>
              </a:defRPr>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atin typeface="ＭＳ Ｐゴシック" panose="020B0600070205080204" pitchFamily="50" charset="-128"/>
                <a:ea typeface="ＭＳ Ｐゴシック" panose="020B0600070205080204" pitchFamily="50" charset="-128"/>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atin typeface="ＭＳ Ｐゴシック" panose="020B0600070205080204" pitchFamily="50" charset="-128"/>
                <a:ea typeface="ＭＳ Ｐゴシック" panose="020B0600070205080204" pitchFamily="50" charset="-128"/>
              </a:defRPr>
            </a:lvl1pPr>
            <a:lvl2pPr>
              <a:defRPr sz="2000">
                <a:latin typeface="ＭＳ Ｐゴシック" panose="020B0600070205080204" pitchFamily="50" charset="-128"/>
                <a:ea typeface="ＭＳ Ｐゴシック" panose="020B0600070205080204" pitchFamily="50" charset="-128"/>
              </a:defRPr>
            </a:lvl2pPr>
            <a:lvl3pPr>
              <a:defRPr sz="1800">
                <a:latin typeface="ＭＳ Ｐゴシック" panose="020B0600070205080204" pitchFamily="50" charset="-128"/>
                <a:ea typeface="ＭＳ Ｐゴシック" panose="020B0600070205080204" pitchFamily="50" charset="-128"/>
              </a:defRPr>
            </a:lvl3pPr>
            <a:lvl4pPr>
              <a:defRPr sz="1600">
                <a:latin typeface="ＭＳ Ｐゴシック" panose="020B0600070205080204" pitchFamily="50" charset="-128"/>
                <a:ea typeface="ＭＳ Ｐゴシック" panose="020B0600070205080204" pitchFamily="50" charset="-128"/>
              </a:defRPr>
            </a:lvl4pPr>
            <a:lvl5pPr>
              <a:defRPr sz="1600">
                <a:latin typeface="ＭＳ Ｐゴシック" panose="020B0600070205080204" pitchFamily="50" charset="-128"/>
                <a:ea typeface="ＭＳ Ｐゴシック" panose="020B0600070205080204" pitchFamily="50" charset="-128"/>
              </a:defRPr>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lvl1pPr>
              <a:defRPr>
                <a:latin typeface="ＭＳ Ｐゴシック" panose="020B0600070205080204" pitchFamily="50" charset="-128"/>
                <a:ea typeface="ＭＳ Ｐゴシック" panose="020B0600070205080204" pitchFamily="50" charset="-128"/>
              </a:defRPr>
            </a:lvl1pPr>
          </a:lstStyle>
          <a:p>
            <a:fld id="{B587FBAA-80CA-454C-B1BE-1CD88964902E}" type="datetimeFigureOut">
              <a:rPr lang="ja-JP" altLang="en-US" smtClean="0">
                <a:solidFill>
                  <a:prstClr val="black">
                    <a:tint val="75000"/>
                  </a:prstClr>
                </a:solidFill>
              </a:rPr>
              <a:pPr/>
              <a:t>2019/2/22</a:t>
            </a:fld>
            <a:endParaRPr lang="ja-JP" altLang="en-US">
              <a:solidFill>
                <a:prstClr val="black">
                  <a:tint val="75000"/>
                </a:prstClr>
              </a:solidFill>
            </a:endParaRPr>
          </a:p>
        </p:txBody>
      </p:sp>
      <p:sp>
        <p:nvSpPr>
          <p:cNvPr id="8" name="フッター プレースホルダー 7"/>
          <p:cNvSpPr>
            <a:spLocks noGrp="1"/>
          </p:cNvSpPr>
          <p:nvPr>
            <p:ph type="ftr" sz="quarter" idx="11"/>
          </p:nvPr>
        </p:nvSpPr>
        <p:spPr/>
        <p:txBody>
          <a:bodyPr/>
          <a:lstStyle>
            <a:lvl1pPr>
              <a:defRPr>
                <a:latin typeface="ＭＳ Ｐゴシック" panose="020B0600070205080204" pitchFamily="50" charset="-128"/>
                <a:ea typeface="ＭＳ Ｐゴシック" panose="020B0600070205080204" pitchFamily="50" charset="-128"/>
              </a:defRPr>
            </a:lvl1pPr>
          </a:lstStyle>
          <a:p>
            <a:endParaRPr lang="ja-JP" altLang="en-US">
              <a:solidFill>
                <a:prstClr val="black">
                  <a:tint val="75000"/>
                </a:prstClr>
              </a:solidFill>
            </a:endParaRPr>
          </a:p>
        </p:txBody>
      </p:sp>
      <p:sp>
        <p:nvSpPr>
          <p:cNvPr id="9" name="スライド番号プレースホルダー 8"/>
          <p:cNvSpPr>
            <a:spLocks noGrp="1"/>
          </p:cNvSpPr>
          <p:nvPr>
            <p:ph type="sldNum" sz="quarter" idx="12"/>
          </p:nvPr>
        </p:nvSpPr>
        <p:spPr/>
        <p:txBody>
          <a:bodyPr/>
          <a:lstStyle>
            <a:lvl1pPr>
              <a:defRPr>
                <a:latin typeface="ＭＳ Ｐゴシック" panose="020B0600070205080204" pitchFamily="50" charset="-128"/>
                <a:ea typeface="ＭＳ Ｐゴシック" panose="020B0600070205080204" pitchFamily="50" charset="-128"/>
              </a:defRPr>
            </a:lvl1pPr>
          </a:lstStyle>
          <a:p>
            <a:fld id="{AF80CAFD-946F-4EEE-A29E-6B23E0DFF986}"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1922140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lvl1pPr>
              <a:defRPr sz="3600">
                <a:latin typeface="ＭＳ Ｐゴシック" panose="020B0600070205080204" pitchFamily="50" charset="-128"/>
                <a:ea typeface="ＭＳ Ｐゴシック" panose="020B0600070205080204" pitchFamily="50" charset="-128"/>
              </a:defRPr>
            </a:lvl1pPr>
          </a:lstStyle>
          <a:p>
            <a:r>
              <a:rPr kumimoji="1" lang="ja-JP" altLang="en-US" dirty="0"/>
              <a:t>マスター タイトルの書式設定</a:t>
            </a:r>
          </a:p>
        </p:txBody>
      </p:sp>
      <p:sp>
        <p:nvSpPr>
          <p:cNvPr id="3" name="日付プレースホルダー 2"/>
          <p:cNvSpPr>
            <a:spLocks noGrp="1"/>
          </p:cNvSpPr>
          <p:nvPr>
            <p:ph type="dt" sz="half" idx="10"/>
          </p:nvPr>
        </p:nvSpPr>
        <p:spPr/>
        <p:txBody>
          <a:bodyPr/>
          <a:lstStyle>
            <a:lvl1pPr>
              <a:defRPr>
                <a:latin typeface="ＭＳ Ｐゴシック" panose="020B0600070205080204" pitchFamily="50" charset="-128"/>
                <a:ea typeface="ＭＳ Ｐゴシック" panose="020B0600070205080204" pitchFamily="50" charset="-128"/>
              </a:defRPr>
            </a:lvl1pPr>
          </a:lstStyle>
          <a:p>
            <a:fld id="{B587FBAA-80CA-454C-B1BE-1CD88964902E}" type="datetimeFigureOut">
              <a:rPr lang="ja-JP" altLang="en-US" smtClean="0">
                <a:solidFill>
                  <a:prstClr val="black">
                    <a:tint val="75000"/>
                  </a:prstClr>
                </a:solidFill>
              </a:rPr>
              <a:pPr/>
              <a:t>2019/2/22</a:t>
            </a:fld>
            <a:endParaRPr lang="ja-JP" altLang="en-US">
              <a:solidFill>
                <a:prstClr val="black">
                  <a:tint val="75000"/>
                </a:prstClr>
              </a:solidFill>
            </a:endParaRPr>
          </a:p>
        </p:txBody>
      </p:sp>
      <p:sp>
        <p:nvSpPr>
          <p:cNvPr id="4" name="フッター プレースホルダー 3"/>
          <p:cNvSpPr>
            <a:spLocks noGrp="1"/>
          </p:cNvSpPr>
          <p:nvPr>
            <p:ph type="ftr" sz="quarter" idx="11"/>
          </p:nvPr>
        </p:nvSpPr>
        <p:spPr/>
        <p:txBody>
          <a:bodyPr/>
          <a:lstStyle>
            <a:lvl1pPr>
              <a:defRPr>
                <a:latin typeface="ＭＳ Ｐゴシック" panose="020B0600070205080204" pitchFamily="50" charset="-128"/>
                <a:ea typeface="ＭＳ Ｐゴシック" panose="020B0600070205080204" pitchFamily="50" charset="-128"/>
              </a:defRPr>
            </a:lvl1pPr>
          </a:lstStyle>
          <a:p>
            <a:endParaRPr lang="ja-JP" altLang="en-US">
              <a:solidFill>
                <a:prstClr val="black">
                  <a:tint val="75000"/>
                </a:prstClr>
              </a:solidFill>
            </a:endParaRPr>
          </a:p>
        </p:txBody>
      </p:sp>
      <p:sp>
        <p:nvSpPr>
          <p:cNvPr id="5" name="スライド番号プレースホルダー 4"/>
          <p:cNvSpPr>
            <a:spLocks noGrp="1"/>
          </p:cNvSpPr>
          <p:nvPr>
            <p:ph type="sldNum" sz="quarter" idx="12"/>
          </p:nvPr>
        </p:nvSpPr>
        <p:spPr/>
        <p:txBody>
          <a:bodyPr/>
          <a:lstStyle>
            <a:lvl1pPr>
              <a:defRPr>
                <a:latin typeface="ＭＳ Ｐゴシック" panose="020B0600070205080204" pitchFamily="50" charset="-128"/>
                <a:ea typeface="ＭＳ Ｐゴシック" panose="020B0600070205080204" pitchFamily="50" charset="-128"/>
              </a:defRPr>
            </a:lvl1pPr>
          </a:lstStyle>
          <a:p>
            <a:fld id="{AF80CAFD-946F-4EEE-A29E-6B23E0DFF986}"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837098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B587FBAA-80CA-454C-B1BE-1CD88964902E}" type="datetimeFigureOut">
              <a:rPr lang="ja-JP" altLang="en-US" smtClean="0">
                <a:solidFill>
                  <a:prstClr val="black">
                    <a:tint val="75000"/>
                  </a:prstClr>
                </a:solidFill>
              </a:rPr>
              <a:pPr/>
              <a:t>2019/2/22</a:t>
            </a:fld>
            <a:endParaRPr lang="ja-JP" altLang="en-US">
              <a:solidFill>
                <a:prstClr val="black">
                  <a:tint val="75000"/>
                </a:prstClr>
              </a:solidFill>
            </a:endParaRPr>
          </a:p>
        </p:txBody>
      </p:sp>
      <p:sp>
        <p:nvSpPr>
          <p:cNvPr id="3" name="フッター プレースホルダー 2"/>
          <p:cNvSpPr>
            <a:spLocks noGrp="1"/>
          </p:cNvSpPr>
          <p:nvPr>
            <p:ph type="ftr" sz="quarter" idx="11"/>
          </p:nvPr>
        </p:nvSpPr>
        <p:spPr/>
        <p:txBody>
          <a:bodyPr/>
          <a:lstStyle/>
          <a:p>
            <a:endParaRPr lang="ja-JP" altLang="en-US">
              <a:solidFill>
                <a:prstClr val="black">
                  <a:tint val="75000"/>
                </a:prstClr>
              </a:solidFill>
            </a:endParaRPr>
          </a:p>
        </p:txBody>
      </p:sp>
      <p:sp>
        <p:nvSpPr>
          <p:cNvPr id="4" name="スライド番号プレースホルダー 3"/>
          <p:cNvSpPr>
            <a:spLocks noGrp="1"/>
          </p:cNvSpPr>
          <p:nvPr>
            <p:ph type="sldNum" sz="quarter" idx="12"/>
          </p:nvPr>
        </p:nvSpPr>
        <p:spPr/>
        <p:txBody>
          <a:bodyPr/>
          <a:lstStyle/>
          <a:p>
            <a:fld id="{AF80CAFD-946F-4EEE-A29E-6B23E0DFF986}"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0386371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atin typeface="ＭＳ Ｐゴシック" panose="020B0600070205080204" pitchFamily="50" charset="-128"/>
                <a:ea typeface="ＭＳ Ｐゴシック" panose="020B0600070205080204" pitchFamily="50" charset="-128"/>
              </a:defRPr>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atin typeface="ＭＳ Ｐゴシック" panose="020B0600070205080204" pitchFamily="50" charset="-128"/>
                <a:ea typeface="ＭＳ Ｐゴシック" panose="020B0600070205080204" pitchFamily="50" charset="-128"/>
              </a:defRPr>
            </a:lvl1pPr>
            <a:lvl2pPr>
              <a:defRPr sz="2800">
                <a:latin typeface="ＭＳ Ｐゴシック" panose="020B0600070205080204" pitchFamily="50" charset="-128"/>
                <a:ea typeface="ＭＳ Ｐゴシック" panose="020B0600070205080204" pitchFamily="50" charset="-128"/>
              </a:defRPr>
            </a:lvl2pPr>
            <a:lvl3pPr>
              <a:defRPr sz="2400">
                <a:latin typeface="ＭＳ Ｐゴシック" panose="020B0600070205080204" pitchFamily="50" charset="-128"/>
                <a:ea typeface="ＭＳ Ｐゴシック" panose="020B0600070205080204" pitchFamily="50" charset="-128"/>
              </a:defRPr>
            </a:lvl3pPr>
            <a:lvl4pPr>
              <a:defRPr sz="2000">
                <a:latin typeface="ＭＳ Ｐゴシック" panose="020B0600070205080204" pitchFamily="50" charset="-128"/>
                <a:ea typeface="ＭＳ Ｐゴシック" panose="020B0600070205080204" pitchFamily="50" charset="-128"/>
              </a:defRPr>
            </a:lvl4pPr>
            <a:lvl5pPr>
              <a:defRPr sz="2000">
                <a:latin typeface="ＭＳ Ｐゴシック" panose="020B0600070205080204" pitchFamily="50" charset="-128"/>
                <a:ea typeface="ＭＳ Ｐゴシック" panose="020B0600070205080204" pitchFamily="50" charset="-128"/>
              </a:defRPr>
            </a:lvl5pPr>
            <a:lvl6pPr>
              <a:defRPr sz="2000"/>
            </a:lvl6pPr>
            <a:lvl7pPr>
              <a:defRPr sz="2000"/>
            </a:lvl7pPr>
            <a:lvl8pPr>
              <a:defRPr sz="2000"/>
            </a:lvl8pPr>
            <a:lvl9pPr>
              <a:defRPr sz="2000"/>
            </a:lvl9p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atin typeface="ＭＳ Ｐゴシック" panose="020B0600070205080204" pitchFamily="50" charset="-128"/>
                <a:ea typeface="ＭＳ Ｐゴシック" panose="020B0600070205080204" pitchFamily="50" charset="-128"/>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lvl1pPr>
              <a:defRPr>
                <a:latin typeface="ＭＳ Ｐゴシック" panose="020B0600070205080204" pitchFamily="50" charset="-128"/>
                <a:ea typeface="ＭＳ Ｐゴシック" panose="020B0600070205080204" pitchFamily="50" charset="-128"/>
              </a:defRPr>
            </a:lvl1pPr>
          </a:lstStyle>
          <a:p>
            <a:fld id="{B587FBAA-80CA-454C-B1BE-1CD88964902E}" type="datetimeFigureOut">
              <a:rPr lang="ja-JP" altLang="en-US" smtClean="0">
                <a:solidFill>
                  <a:prstClr val="black">
                    <a:tint val="75000"/>
                  </a:prstClr>
                </a:solidFill>
              </a:rPr>
              <a:pPr/>
              <a:t>2019/2/22</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lvl1pPr>
              <a:defRPr>
                <a:latin typeface="ＭＳ Ｐゴシック" panose="020B0600070205080204" pitchFamily="50" charset="-128"/>
                <a:ea typeface="ＭＳ Ｐゴシック" panose="020B0600070205080204" pitchFamily="50" charset="-128"/>
              </a:defRPr>
            </a:lvl1p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lvl1pPr>
              <a:defRPr>
                <a:latin typeface="ＭＳ Ｐゴシック" panose="020B0600070205080204" pitchFamily="50" charset="-128"/>
                <a:ea typeface="ＭＳ Ｐゴシック" panose="020B0600070205080204" pitchFamily="50" charset="-128"/>
              </a:defRPr>
            </a:lvl1pPr>
          </a:lstStyle>
          <a:p>
            <a:fld id="{AF80CAFD-946F-4EEE-A29E-6B23E0DFF986}"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8648539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E9A1AF5C-1BD2-46C7-B7B3-190662393CE0}" type="datetimeFigureOut">
              <a:rPr kumimoji="1" lang="ja-JP" altLang="en-US" smtClean="0"/>
              <a:t>2019/2/22</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F7C09915-7B3D-422B-8F5A-D3EB66D757B2}" type="slidenum">
              <a:rPr kumimoji="1" lang="ja-JP" altLang="en-US" smtClean="0"/>
              <a:t>‹#›</a:t>
            </a:fld>
            <a:endParaRPr kumimoji="1" lang="ja-JP" altLang="en-US"/>
          </a:p>
        </p:txBody>
      </p:sp>
    </p:spTree>
    <p:extLst>
      <p:ext uri="{BB962C8B-B14F-4D97-AF65-F5344CB8AC3E}">
        <p14:creationId xmlns:p14="http://schemas.microsoft.com/office/powerpoint/2010/main" val="33016334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atin typeface="ＭＳ Ｐゴシック" panose="020B0600070205080204" pitchFamily="50" charset="-128"/>
                <a:ea typeface="ＭＳ Ｐゴシック" panose="020B0600070205080204" pitchFamily="50" charset="-128"/>
              </a:defRPr>
            </a:lvl1pPr>
          </a:lstStyle>
          <a:p>
            <a:r>
              <a:rPr kumimoji="1"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atin typeface="ＭＳ Ｐゴシック" panose="020B0600070205080204" pitchFamily="50" charset="-128"/>
                <a:ea typeface="ＭＳ Ｐゴシック" panose="020B0600070205080204" pitchFamily="50" charset="-128"/>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atin typeface="ＭＳ Ｐゴシック" panose="020B0600070205080204" pitchFamily="50" charset="-128"/>
                <a:ea typeface="ＭＳ Ｐゴシック" panose="020B0600070205080204" pitchFamily="50" charset="-128"/>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lvl1pPr>
              <a:defRPr>
                <a:latin typeface="ＭＳ Ｐゴシック" panose="020B0600070205080204" pitchFamily="50" charset="-128"/>
                <a:ea typeface="ＭＳ Ｐゴシック" panose="020B0600070205080204" pitchFamily="50" charset="-128"/>
              </a:defRPr>
            </a:lvl1pPr>
          </a:lstStyle>
          <a:p>
            <a:fld id="{B587FBAA-80CA-454C-B1BE-1CD88964902E}" type="datetimeFigureOut">
              <a:rPr lang="ja-JP" altLang="en-US" smtClean="0">
                <a:solidFill>
                  <a:prstClr val="black">
                    <a:tint val="75000"/>
                  </a:prstClr>
                </a:solidFill>
              </a:rPr>
              <a:pPr/>
              <a:t>2019/2/22</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lvl1pPr>
              <a:defRPr>
                <a:latin typeface="ＭＳ Ｐゴシック" panose="020B0600070205080204" pitchFamily="50" charset="-128"/>
                <a:ea typeface="ＭＳ Ｐゴシック" panose="020B0600070205080204" pitchFamily="50" charset="-128"/>
              </a:defRPr>
            </a:lvl1p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lvl1pPr>
              <a:defRPr>
                <a:latin typeface="ＭＳ Ｐゴシック" panose="020B0600070205080204" pitchFamily="50" charset="-128"/>
                <a:ea typeface="ＭＳ Ｐゴシック" panose="020B0600070205080204" pitchFamily="50" charset="-128"/>
              </a:defRPr>
            </a:lvl1pPr>
          </a:lstStyle>
          <a:p>
            <a:fld id="{AF80CAFD-946F-4EEE-A29E-6B23E0DFF986}"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8553864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lvl1pPr>
              <a:defRPr sz="3600">
                <a:latin typeface="ＭＳ Ｐゴシック" panose="020B0600070205080204" pitchFamily="50" charset="-128"/>
                <a:ea typeface="ＭＳ Ｐゴシック" panose="020B0600070205080204" pitchFamily="50" charset="-128"/>
              </a:defRPr>
            </a:lvl1pPr>
          </a:lstStyle>
          <a:p>
            <a:r>
              <a:rPr kumimoji="1" lang="ja-JP" altLang="en-US" dirty="0"/>
              <a:t>マスター タイトルの書式設定</a:t>
            </a:r>
          </a:p>
        </p:txBody>
      </p:sp>
      <p:sp>
        <p:nvSpPr>
          <p:cNvPr id="3" name="縦書きテキスト プレースホルダー 2"/>
          <p:cNvSpPr>
            <a:spLocks noGrp="1"/>
          </p:cNvSpPr>
          <p:nvPr>
            <p:ph type="body" orient="vert" idx="1"/>
          </p:nvPr>
        </p:nvSpPr>
        <p:spPr/>
        <p:txBody>
          <a:bodyPr vert="eaVert"/>
          <a:lstStyle>
            <a:lvl1pPr>
              <a:defRPr>
                <a:latin typeface="ＭＳ Ｐゴシック" panose="020B0600070205080204" pitchFamily="50" charset="-128"/>
                <a:ea typeface="ＭＳ Ｐゴシック" panose="020B0600070205080204" pitchFamily="50" charset="-128"/>
              </a:defRPr>
            </a:lvl1pPr>
            <a:lvl2pPr>
              <a:defRPr>
                <a:latin typeface="ＭＳ Ｐゴシック" panose="020B0600070205080204" pitchFamily="50" charset="-128"/>
                <a:ea typeface="ＭＳ Ｐゴシック" panose="020B0600070205080204" pitchFamily="50" charset="-128"/>
              </a:defRPr>
            </a:lvl2pPr>
            <a:lvl3pPr>
              <a:defRPr>
                <a:latin typeface="ＭＳ Ｐゴシック" panose="020B0600070205080204" pitchFamily="50" charset="-128"/>
                <a:ea typeface="ＭＳ Ｐゴシック" panose="020B0600070205080204" pitchFamily="50" charset="-128"/>
              </a:defRPr>
            </a:lvl3pPr>
            <a:lvl4pPr>
              <a:defRPr>
                <a:latin typeface="ＭＳ Ｐゴシック" panose="020B0600070205080204" pitchFamily="50" charset="-128"/>
                <a:ea typeface="ＭＳ Ｐゴシック" panose="020B0600070205080204" pitchFamily="50" charset="-128"/>
              </a:defRPr>
            </a:lvl4pPr>
            <a:lvl5pPr>
              <a:defRPr>
                <a:latin typeface="ＭＳ Ｐゴシック" panose="020B0600070205080204" pitchFamily="50" charset="-128"/>
                <a:ea typeface="ＭＳ Ｐゴシック" panose="020B0600070205080204" pitchFamily="50" charset="-128"/>
              </a:defRPr>
            </a:lvl5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lvl1pPr>
              <a:defRPr>
                <a:latin typeface="ＭＳ Ｐゴシック" panose="020B0600070205080204" pitchFamily="50" charset="-128"/>
                <a:ea typeface="ＭＳ Ｐゴシック" panose="020B0600070205080204" pitchFamily="50" charset="-128"/>
              </a:defRPr>
            </a:lvl1pPr>
          </a:lstStyle>
          <a:p>
            <a:fld id="{B587FBAA-80CA-454C-B1BE-1CD88964902E}" type="datetimeFigureOut">
              <a:rPr lang="ja-JP" altLang="en-US" smtClean="0">
                <a:solidFill>
                  <a:prstClr val="black">
                    <a:tint val="75000"/>
                  </a:prstClr>
                </a:solidFill>
              </a:rPr>
              <a:pPr/>
              <a:t>2019/2/22</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lvl1pPr>
              <a:defRPr>
                <a:latin typeface="ＭＳ Ｐゴシック" panose="020B0600070205080204" pitchFamily="50" charset="-128"/>
                <a:ea typeface="ＭＳ Ｐゴシック" panose="020B0600070205080204" pitchFamily="50" charset="-128"/>
              </a:defRPr>
            </a:lvl1p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lvl1pPr>
              <a:defRPr>
                <a:latin typeface="ＭＳ Ｐゴシック" panose="020B0600070205080204" pitchFamily="50" charset="-128"/>
                <a:ea typeface="ＭＳ Ｐゴシック" panose="020B0600070205080204" pitchFamily="50" charset="-128"/>
              </a:defRPr>
            </a:lvl1pPr>
          </a:lstStyle>
          <a:p>
            <a:fld id="{AF80CAFD-946F-4EEE-A29E-6B23E0DFF986}"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3615101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lvl1pPr>
              <a:defRPr>
                <a:latin typeface="ＭＳ Ｐゴシック" panose="020B0600070205080204" pitchFamily="50" charset="-128"/>
                <a:ea typeface="ＭＳ Ｐゴシック" panose="020B0600070205080204" pitchFamily="50" charset="-128"/>
              </a:defRPr>
            </a:lvl1p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lvl1pPr>
              <a:defRPr>
                <a:latin typeface="ＭＳ Ｐゴシック" panose="020B0600070205080204" pitchFamily="50" charset="-128"/>
                <a:ea typeface="ＭＳ Ｐゴシック" panose="020B0600070205080204" pitchFamily="50" charset="-128"/>
              </a:defRPr>
            </a:lvl1pPr>
            <a:lvl2pPr>
              <a:defRPr>
                <a:latin typeface="ＭＳ Ｐゴシック" panose="020B0600070205080204" pitchFamily="50" charset="-128"/>
                <a:ea typeface="ＭＳ Ｐゴシック" panose="020B0600070205080204" pitchFamily="50" charset="-128"/>
              </a:defRPr>
            </a:lvl2pPr>
            <a:lvl3pPr>
              <a:defRPr>
                <a:latin typeface="ＭＳ Ｐゴシック" panose="020B0600070205080204" pitchFamily="50" charset="-128"/>
                <a:ea typeface="ＭＳ Ｐゴシック" panose="020B0600070205080204" pitchFamily="50" charset="-128"/>
              </a:defRPr>
            </a:lvl3pPr>
            <a:lvl4pPr>
              <a:defRPr>
                <a:latin typeface="ＭＳ Ｐゴシック" panose="020B0600070205080204" pitchFamily="50" charset="-128"/>
                <a:ea typeface="ＭＳ Ｐゴシック" panose="020B0600070205080204" pitchFamily="50" charset="-128"/>
              </a:defRPr>
            </a:lvl4pPr>
            <a:lvl5pPr>
              <a:defRPr>
                <a:latin typeface="ＭＳ Ｐゴシック" panose="020B0600070205080204" pitchFamily="50" charset="-128"/>
                <a:ea typeface="ＭＳ Ｐゴシック" panose="020B0600070205080204" pitchFamily="50" charset="-128"/>
              </a:defRPr>
            </a:lvl5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lvl1pPr>
              <a:defRPr>
                <a:latin typeface="ＭＳ Ｐゴシック" panose="020B0600070205080204" pitchFamily="50" charset="-128"/>
                <a:ea typeface="ＭＳ Ｐゴシック" panose="020B0600070205080204" pitchFamily="50" charset="-128"/>
              </a:defRPr>
            </a:lvl1pPr>
          </a:lstStyle>
          <a:p>
            <a:fld id="{B587FBAA-80CA-454C-B1BE-1CD88964902E}" type="datetimeFigureOut">
              <a:rPr lang="ja-JP" altLang="en-US" smtClean="0">
                <a:solidFill>
                  <a:prstClr val="black">
                    <a:tint val="75000"/>
                  </a:prstClr>
                </a:solidFill>
              </a:rPr>
              <a:pPr/>
              <a:t>2019/2/22</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lvl1pPr>
              <a:defRPr>
                <a:latin typeface="ＭＳ Ｐゴシック" panose="020B0600070205080204" pitchFamily="50" charset="-128"/>
                <a:ea typeface="ＭＳ Ｐゴシック" panose="020B0600070205080204" pitchFamily="50" charset="-128"/>
              </a:defRPr>
            </a:lvl1p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lvl1pPr>
              <a:defRPr>
                <a:latin typeface="ＭＳ Ｐゴシック" panose="020B0600070205080204" pitchFamily="50" charset="-128"/>
                <a:ea typeface="ＭＳ Ｐゴシック" panose="020B0600070205080204" pitchFamily="50" charset="-128"/>
              </a:defRPr>
            </a:lvl1pPr>
          </a:lstStyle>
          <a:p>
            <a:fld id="{AF80CAFD-946F-4EEE-A29E-6B23E0DFF986}"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1709805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grpSp>
        <p:nvGrpSpPr>
          <p:cNvPr id="4" name="Group 27"/>
          <p:cNvGrpSpPr>
            <a:grpSpLocks/>
          </p:cNvGrpSpPr>
          <p:nvPr userDrawn="1"/>
        </p:nvGrpSpPr>
        <p:grpSpPr bwMode="auto">
          <a:xfrm>
            <a:off x="0" y="3405188"/>
            <a:ext cx="9145588" cy="3452812"/>
            <a:chOff x="0" y="2145"/>
            <a:chExt cx="5761" cy="2175"/>
          </a:xfrm>
        </p:grpSpPr>
        <p:pic>
          <p:nvPicPr>
            <p:cNvPr id="5" name="Picture 25" descr="2表紙ライン"/>
            <p:cNvPicPr>
              <a:picLocks noChangeAspect="1" noChangeArrowheads="1"/>
            </p:cNvPicPr>
            <p:nvPr userDrawn="1"/>
          </p:nvPicPr>
          <p:blipFill>
            <a:blip r:embed="rId2" cstate="print"/>
            <a:srcRect/>
            <a:stretch>
              <a:fillRect/>
            </a:stretch>
          </p:blipFill>
          <p:spPr bwMode="auto">
            <a:xfrm>
              <a:off x="0" y="2145"/>
              <a:ext cx="5761" cy="261"/>
            </a:xfrm>
            <a:prstGeom prst="rect">
              <a:avLst/>
            </a:prstGeom>
            <a:noFill/>
            <a:ln w="9525">
              <a:noFill/>
              <a:miter lim="800000"/>
              <a:headEnd/>
              <a:tailEnd/>
            </a:ln>
          </p:spPr>
        </p:pic>
        <p:pic>
          <p:nvPicPr>
            <p:cNvPr id="6" name="Picture 26" descr="2表紙ロゴ"/>
            <p:cNvPicPr>
              <a:picLocks noChangeAspect="1" noChangeArrowheads="1"/>
            </p:cNvPicPr>
            <p:nvPr userDrawn="1"/>
          </p:nvPicPr>
          <p:blipFill>
            <a:blip r:embed="rId3" cstate="print"/>
            <a:srcRect/>
            <a:stretch>
              <a:fillRect/>
            </a:stretch>
          </p:blipFill>
          <p:spPr bwMode="auto">
            <a:xfrm>
              <a:off x="0" y="3604"/>
              <a:ext cx="5761" cy="716"/>
            </a:xfrm>
            <a:prstGeom prst="rect">
              <a:avLst/>
            </a:prstGeom>
            <a:noFill/>
            <a:ln w="9525">
              <a:noFill/>
              <a:miter lim="800000"/>
              <a:headEnd/>
              <a:tailEnd/>
            </a:ln>
          </p:spPr>
        </p:pic>
      </p:grpSp>
      <p:sp>
        <p:nvSpPr>
          <p:cNvPr id="3074" name="Rectangle 2"/>
          <p:cNvSpPr>
            <a:spLocks noGrp="1" noChangeArrowheads="1"/>
          </p:cNvSpPr>
          <p:nvPr>
            <p:ph type="ctrTitle"/>
          </p:nvPr>
        </p:nvSpPr>
        <p:spPr>
          <a:xfrm>
            <a:off x="685800" y="2079625"/>
            <a:ext cx="7772400" cy="1143000"/>
          </a:xfrm>
        </p:spPr>
        <p:txBody>
          <a:bodyPr/>
          <a:lstStyle>
            <a:lvl1pPr>
              <a:defRPr sz="3800">
                <a:solidFill>
                  <a:schemeClr val="tx1"/>
                </a:solidFill>
                <a:latin typeface="メイリオ" pitchFamily="50" charset="-128"/>
                <a:ea typeface="メイリオ" pitchFamily="50" charset="-128"/>
                <a:cs typeface="メイリオ" pitchFamily="50" charset="-128"/>
              </a:defRPr>
            </a:lvl1pPr>
          </a:lstStyle>
          <a:p>
            <a:r>
              <a:rPr lang="ja-JP" altLang="en-US"/>
              <a:t>マスタ タイトルの書式設定</a:t>
            </a:r>
          </a:p>
        </p:txBody>
      </p:sp>
      <p:sp>
        <p:nvSpPr>
          <p:cNvPr id="3075" name="Rectangle 3"/>
          <p:cNvSpPr>
            <a:spLocks noGrp="1" noChangeArrowheads="1"/>
          </p:cNvSpPr>
          <p:nvPr>
            <p:ph type="subTitle" idx="1"/>
          </p:nvPr>
        </p:nvSpPr>
        <p:spPr>
          <a:xfrm>
            <a:off x="1371600" y="1539875"/>
            <a:ext cx="6400800" cy="381000"/>
          </a:xfrm>
        </p:spPr>
        <p:txBody>
          <a:bodyPr/>
          <a:lstStyle>
            <a:lvl1pPr marL="0" indent="0" algn="ctr">
              <a:buFontTx/>
              <a:buNone/>
              <a:defRPr sz="2100">
                <a:latin typeface="メイリオ" pitchFamily="50" charset="-128"/>
                <a:ea typeface="メイリオ" pitchFamily="50" charset="-128"/>
                <a:cs typeface="メイリオ" pitchFamily="50" charset="-128"/>
              </a:defRPr>
            </a:lvl1pPr>
          </a:lstStyle>
          <a:p>
            <a:r>
              <a:rPr lang="ja-JP" altLang="en-US"/>
              <a:t>マスタ サブタイトルの書式設定</a:t>
            </a:r>
          </a:p>
        </p:txBody>
      </p:sp>
    </p:spTree>
    <p:extLst>
      <p:ext uri="{BB962C8B-B14F-4D97-AF65-F5344CB8AC3E}">
        <p14:creationId xmlns:p14="http://schemas.microsoft.com/office/powerpoint/2010/main" val="28508915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1057906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a:xfrm>
            <a:off x="457200" y="6356350"/>
            <a:ext cx="2133600" cy="365125"/>
          </a:xfrm>
          <a:prstGeom prst="rect">
            <a:avLst/>
          </a:prstGeom>
        </p:spPr>
        <p:txBody>
          <a:bodyPr/>
          <a:lstStyle/>
          <a:p>
            <a:fld id="{C460C85C-8BAB-407A-9419-063623C7E966}" type="datetimeFigureOut">
              <a:rPr lang="ja-JP" altLang="en-US" smtClean="0">
                <a:solidFill>
                  <a:prstClr val="black"/>
                </a:solidFill>
              </a:rPr>
              <a:pPr/>
              <a:t>2019/2/22</a:t>
            </a:fld>
            <a:endParaRPr lang="ja-JP" altLang="en-US">
              <a:solidFill>
                <a:prstClr val="black"/>
              </a:solidFill>
            </a:endParaRPr>
          </a:p>
        </p:txBody>
      </p:sp>
      <p:sp>
        <p:nvSpPr>
          <p:cNvPr id="3" name="フッター プレースホルダー 2"/>
          <p:cNvSpPr>
            <a:spLocks noGrp="1"/>
          </p:cNvSpPr>
          <p:nvPr>
            <p:ph type="ftr" sz="quarter" idx="11"/>
          </p:nvPr>
        </p:nvSpPr>
        <p:spPr>
          <a:xfrm>
            <a:off x="3124200" y="6356350"/>
            <a:ext cx="2895600" cy="365125"/>
          </a:xfrm>
          <a:prstGeom prst="rect">
            <a:avLst/>
          </a:prstGeom>
        </p:spPr>
        <p:txBody>
          <a:bodyPr/>
          <a:lstStyle/>
          <a:p>
            <a:endParaRPr lang="ja-JP" altLang="en-US">
              <a:solidFill>
                <a:prstClr val="black"/>
              </a:solidFill>
            </a:endParaRPr>
          </a:p>
        </p:txBody>
      </p:sp>
      <p:sp>
        <p:nvSpPr>
          <p:cNvPr id="4" name="スライド番号プレースホルダー 3"/>
          <p:cNvSpPr>
            <a:spLocks noGrp="1"/>
          </p:cNvSpPr>
          <p:nvPr>
            <p:ph type="sldNum" sz="quarter" idx="12"/>
          </p:nvPr>
        </p:nvSpPr>
        <p:spPr>
          <a:xfrm>
            <a:off x="6553200" y="6356350"/>
            <a:ext cx="2133600" cy="365125"/>
          </a:xfrm>
          <a:prstGeom prst="rect">
            <a:avLst/>
          </a:prstGeom>
        </p:spPr>
        <p:txBody>
          <a:bodyPr/>
          <a:lstStyle/>
          <a:p>
            <a:fld id="{DDA4A99B-A74F-48A1-992C-BDC400E688FF}" type="slidenum">
              <a:rPr lang="ja-JP" altLang="en-US" smtClean="0">
                <a:solidFill>
                  <a:prstClr val="black"/>
                </a:solidFill>
              </a:rPr>
              <a:pPr/>
              <a:t>‹#›</a:t>
            </a:fld>
            <a:endParaRPr lang="ja-JP" altLang="en-US">
              <a:solidFill>
                <a:prstClr val="black"/>
              </a:solidFill>
            </a:endParaRPr>
          </a:p>
        </p:txBody>
      </p:sp>
    </p:spTree>
    <p:extLst>
      <p:ext uri="{BB962C8B-B14F-4D97-AF65-F5344CB8AC3E}">
        <p14:creationId xmlns:p14="http://schemas.microsoft.com/office/powerpoint/2010/main" val="31015395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マスター サブタイトルの書式設定</a:t>
            </a:r>
            <a:endParaRPr lang="ja-JP" altLang="en-US"/>
          </a:p>
        </p:txBody>
      </p:sp>
      <p:sp>
        <p:nvSpPr>
          <p:cNvPr id="4" name="日付プレースホルダー 3"/>
          <p:cNvSpPr>
            <a:spLocks noGrp="1"/>
          </p:cNvSpPr>
          <p:nvPr>
            <p:ph type="dt" sz="half" idx="10"/>
          </p:nvPr>
        </p:nvSpPr>
        <p:spPr/>
        <p:txBody>
          <a:bodyPr/>
          <a:lstStyle>
            <a:lvl1pPr>
              <a:defRPr/>
            </a:lvl1pPr>
          </a:lstStyle>
          <a:p>
            <a:endParaRPr lang="en-US" altLang="ja-JP">
              <a:solidFill>
                <a:srgbClr val="000000"/>
              </a:solidFill>
            </a:endParaRPr>
          </a:p>
        </p:txBody>
      </p:sp>
      <p:sp>
        <p:nvSpPr>
          <p:cNvPr id="5" name="フッター プレースホルダー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ー 5"/>
          <p:cNvSpPr>
            <a:spLocks noGrp="1"/>
          </p:cNvSpPr>
          <p:nvPr>
            <p:ph type="sldNum" sz="quarter" idx="12"/>
          </p:nvPr>
        </p:nvSpPr>
        <p:spPr/>
        <p:txBody>
          <a:bodyPr/>
          <a:lstStyle>
            <a:lvl1pPr>
              <a:defRPr/>
            </a:lvl1pPr>
          </a:lstStyle>
          <a:p>
            <a:fld id="{C1CD10E2-3781-4244-B698-CA1A39D547FA}"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27469517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defRPr/>
            </a:lvl1pPr>
          </a:lstStyle>
          <a:p>
            <a:endParaRPr lang="en-US" altLang="ja-JP">
              <a:solidFill>
                <a:srgbClr val="000000"/>
              </a:solidFill>
            </a:endParaRPr>
          </a:p>
        </p:txBody>
      </p:sp>
      <p:sp>
        <p:nvSpPr>
          <p:cNvPr id="5" name="フッター プレースホルダー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ー 5"/>
          <p:cNvSpPr>
            <a:spLocks noGrp="1"/>
          </p:cNvSpPr>
          <p:nvPr>
            <p:ph type="sldNum" sz="quarter" idx="12"/>
          </p:nvPr>
        </p:nvSpPr>
        <p:spPr/>
        <p:txBody>
          <a:bodyPr/>
          <a:lstStyle>
            <a:lvl1pPr>
              <a:defRPr/>
            </a:lvl1pPr>
          </a:lstStyle>
          <a:p>
            <a:fld id="{F5A36F40-CB8F-4547-9945-46F38FC5978D}"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42947320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マスター テキストの書式設定</a:t>
            </a:r>
          </a:p>
        </p:txBody>
      </p:sp>
      <p:sp>
        <p:nvSpPr>
          <p:cNvPr id="4" name="日付プレースホルダー 3"/>
          <p:cNvSpPr>
            <a:spLocks noGrp="1"/>
          </p:cNvSpPr>
          <p:nvPr>
            <p:ph type="dt" sz="half" idx="10"/>
          </p:nvPr>
        </p:nvSpPr>
        <p:spPr/>
        <p:txBody>
          <a:bodyPr/>
          <a:lstStyle>
            <a:lvl1pPr>
              <a:defRPr/>
            </a:lvl1pPr>
          </a:lstStyle>
          <a:p>
            <a:endParaRPr lang="en-US" altLang="ja-JP">
              <a:solidFill>
                <a:srgbClr val="000000"/>
              </a:solidFill>
            </a:endParaRPr>
          </a:p>
        </p:txBody>
      </p:sp>
      <p:sp>
        <p:nvSpPr>
          <p:cNvPr id="5" name="フッター プレースホルダー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ー 5"/>
          <p:cNvSpPr>
            <a:spLocks noGrp="1"/>
          </p:cNvSpPr>
          <p:nvPr>
            <p:ph type="sldNum" sz="quarter" idx="12"/>
          </p:nvPr>
        </p:nvSpPr>
        <p:spPr/>
        <p:txBody>
          <a:bodyPr/>
          <a:lstStyle>
            <a:lvl1pPr>
              <a:defRPr/>
            </a:lvl1pPr>
          </a:lstStyle>
          <a:p>
            <a:fld id="{437D7702-2715-4686-B63D-701DF0CBA55E}"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29315558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ー 4"/>
          <p:cNvSpPr>
            <a:spLocks noGrp="1"/>
          </p:cNvSpPr>
          <p:nvPr>
            <p:ph type="dt" sz="half" idx="10"/>
          </p:nvPr>
        </p:nvSpPr>
        <p:spPr/>
        <p:txBody>
          <a:bodyPr/>
          <a:lstStyle>
            <a:lvl1pPr>
              <a:defRPr/>
            </a:lvl1pPr>
          </a:lstStyle>
          <a:p>
            <a:endParaRPr lang="en-US" altLang="ja-JP">
              <a:solidFill>
                <a:srgbClr val="000000"/>
              </a:solidFill>
            </a:endParaRPr>
          </a:p>
        </p:txBody>
      </p:sp>
      <p:sp>
        <p:nvSpPr>
          <p:cNvPr id="6" name="フッター プレースホルダー 5"/>
          <p:cNvSpPr>
            <a:spLocks noGrp="1"/>
          </p:cNvSpPr>
          <p:nvPr>
            <p:ph type="ftr" sz="quarter" idx="11"/>
          </p:nvPr>
        </p:nvSpPr>
        <p:spPr/>
        <p:txBody>
          <a:bodyPr/>
          <a:lstStyle>
            <a:lvl1pPr>
              <a:defRPr/>
            </a:lvl1pPr>
          </a:lstStyle>
          <a:p>
            <a:endParaRPr lang="en-US" altLang="ja-JP">
              <a:solidFill>
                <a:srgbClr val="000000"/>
              </a:solidFill>
            </a:endParaRPr>
          </a:p>
        </p:txBody>
      </p:sp>
      <p:sp>
        <p:nvSpPr>
          <p:cNvPr id="7" name="スライド番号プレースホルダー 6"/>
          <p:cNvSpPr>
            <a:spLocks noGrp="1"/>
          </p:cNvSpPr>
          <p:nvPr>
            <p:ph type="sldNum" sz="quarter" idx="12"/>
          </p:nvPr>
        </p:nvSpPr>
        <p:spPr/>
        <p:txBody>
          <a:bodyPr/>
          <a:lstStyle>
            <a:lvl1pPr>
              <a:defRPr/>
            </a:lvl1pPr>
          </a:lstStyle>
          <a:p>
            <a:fld id="{C95D4752-E60A-4D62-8B34-BD1936CC6AEB}"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16485948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E9A1AF5C-1BD2-46C7-B7B3-190662393CE0}" type="datetimeFigureOut">
              <a:rPr kumimoji="1" lang="ja-JP" altLang="en-US" smtClean="0"/>
              <a:t>2019/2/22</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F7C09915-7B3D-422B-8F5A-D3EB66D757B2}" type="slidenum">
              <a:rPr kumimoji="1" lang="ja-JP" altLang="en-US" smtClean="0"/>
              <a:t>‹#›</a:t>
            </a:fld>
            <a:endParaRPr kumimoji="1" lang="ja-JP" altLang="en-US"/>
          </a:p>
        </p:txBody>
      </p:sp>
    </p:spTree>
    <p:extLst>
      <p:ext uri="{BB962C8B-B14F-4D97-AF65-F5344CB8AC3E}">
        <p14:creationId xmlns:p14="http://schemas.microsoft.com/office/powerpoint/2010/main" val="297380408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ー 6"/>
          <p:cNvSpPr>
            <a:spLocks noGrp="1"/>
          </p:cNvSpPr>
          <p:nvPr>
            <p:ph type="dt" sz="half" idx="10"/>
          </p:nvPr>
        </p:nvSpPr>
        <p:spPr/>
        <p:txBody>
          <a:bodyPr/>
          <a:lstStyle>
            <a:lvl1pPr>
              <a:defRPr/>
            </a:lvl1pPr>
          </a:lstStyle>
          <a:p>
            <a:endParaRPr lang="en-US" altLang="ja-JP">
              <a:solidFill>
                <a:srgbClr val="000000"/>
              </a:solidFill>
            </a:endParaRPr>
          </a:p>
        </p:txBody>
      </p:sp>
      <p:sp>
        <p:nvSpPr>
          <p:cNvPr id="8" name="フッター プレースホルダー 7"/>
          <p:cNvSpPr>
            <a:spLocks noGrp="1"/>
          </p:cNvSpPr>
          <p:nvPr>
            <p:ph type="ftr" sz="quarter" idx="11"/>
          </p:nvPr>
        </p:nvSpPr>
        <p:spPr/>
        <p:txBody>
          <a:bodyPr/>
          <a:lstStyle>
            <a:lvl1pPr>
              <a:defRPr/>
            </a:lvl1pPr>
          </a:lstStyle>
          <a:p>
            <a:endParaRPr lang="en-US" altLang="ja-JP">
              <a:solidFill>
                <a:srgbClr val="000000"/>
              </a:solidFill>
            </a:endParaRPr>
          </a:p>
        </p:txBody>
      </p:sp>
      <p:sp>
        <p:nvSpPr>
          <p:cNvPr id="9" name="スライド番号プレースホルダー 8"/>
          <p:cNvSpPr>
            <a:spLocks noGrp="1"/>
          </p:cNvSpPr>
          <p:nvPr>
            <p:ph type="sldNum" sz="quarter" idx="12"/>
          </p:nvPr>
        </p:nvSpPr>
        <p:spPr/>
        <p:txBody>
          <a:bodyPr/>
          <a:lstStyle>
            <a:lvl1pPr>
              <a:defRPr/>
            </a:lvl1pPr>
          </a:lstStyle>
          <a:p>
            <a:fld id="{7A85B44F-3C11-44AD-A1E7-8ECFE9E1288A}"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45996444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日付プレースホルダー 2"/>
          <p:cNvSpPr>
            <a:spLocks noGrp="1"/>
          </p:cNvSpPr>
          <p:nvPr>
            <p:ph type="dt" sz="half" idx="10"/>
          </p:nvPr>
        </p:nvSpPr>
        <p:spPr/>
        <p:txBody>
          <a:bodyPr/>
          <a:lstStyle>
            <a:lvl1pPr>
              <a:defRPr/>
            </a:lvl1pPr>
          </a:lstStyle>
          <a:p>
            <a:endParaRPr lang="en-US" altLang="ja-JP">
              <a:solidFill>
                <a:srgbClr val="000000"/>
              </a:solidFill>
            </a:endParaRPr>
          </a:p>
        </p:txBody>
      </p:sp>
      <p:sp>
        <p:nvSpPr>
          <p:cNvPr id="4" name="フッター プレースホルダー 3"/>
          <p:cNvSpPr>
            <a:spLocks noGrp="1"/>
          </p:cNvSpPr>
          <p:nvPr>
            <p:ph type="ftr" sz="quarter" idx="11"/>
          </p:nvPr>
        </p:nvSpPr>
        <p:spPr/>
        <p:txBody>
          <a:bodyPr/>
          <a:lstStyle>
            <a:lvl1pPr>
              <a:defRPr/>
            </a:lvl1pPr>
          </a:lstStyle>
          <a:p>
            <a:endParaRPr lang="en-US" altLang="ja-JP">
              <a:solidFill>
                <a:srgbClr val="000000"/>
              </a:solidFill>
            </a:endParaRPr>
          </a:p>
        </p:txBody>
      </p:sp>
      <p:sp>
        <p:nvSpPr>
          <p:cNvPr id="5" name="スライド番号プレースホルダー 4"/>
          <p:cNvSpPr>
            <a:spLocks noGrp="1"/>
          </p:cNvSpPr>
          <p:nvPr>
            <p:ph type="sldNum" sz="quarter" idx="12"/>
          </p:nvPr>
        </p:nvSpPr>
        <p:spPr/>
        <p:txBody>
          <a:bodyPr/>
          <a:lstStyle>
            <a:lvl1pPr>
              <a:defRPr/>
            </a:lvl1pPr>
          </a:lstStyle>
          <a:p>
            <a:fld id="{6489EBCD-B884-4E61-B369-A6B1EF94F689}"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265177102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lvl1pPr>
              <a:defRPr/>
            </a:lvl1pPr>
          </a:lstStyle>
          <a:p>
            <a:endParaRPr lang="en-US" altLang="ja-JP">
              <a:solidFill>
                <a:srgbClr val="000000"/>
              </a:solidFill>
            </a:endParaRPr>
          </a:p>
        </p:txBody>
      </p:sp>
      <p:sp>
        <p:nvSpPr>
          <p:cNvPr id="3" name="フッター プレースホルダー 2"/>
          <p:cNvSpPr>
            <a:spLocks noGrp="1"/>
          </p:cNvSpPr>
          <p:nvPr>
            <p:ph type="ftr" sz="quarter" idx="11"/>
          </p:nvPr>
        </p:nvSpPr>
        <p:spPr/>
        <p:txBody>
          <a:bodyPr/>
          <a:lstStyle>
            <a:lvl1pPr>
              <a:defRPr/>
            </a:lvl1pPr>
          </a:lstStyle>
          <a:p>
            <a:endParaRPr lang="en-US" altLang="ja-JP">
              <a:solidFill>
                <a:srgbClr val="000000"/>
              </a:solidFill>
            </a:endParaRPr>
          </a:p>
        </p:txBody>
      </p:sp>
      <p:sp>
        <p:nvSpPr>
          <p:cNvPr id="4" name="スライド番号プレースホルダー 3"/>
          <p:cNvSpPr>
            <a:spLocks noGrp="1"/>
          </p:cNvSpPr>
          <p:nvPr>
            <p:ph type="sldNum" sz="quarter" idx="12"/>
          </p:nvPr>
        </p:nvSpPr>
        <p:spPr/>
        <p:txBody>
          <a:bodyPr/>
          <a:lstStyle>
            <a:lvl1pPr>
              <a:defRPr/>
            </a:lvl1pPr>
          </a:lstStyle>
          <a:p>
            <a:fld id="{DF51438A-EE11-4B90-9055-28B2932F6268}"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9636968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日付プレースホルダー 4"/>
          <p:cNvSpPr>
            <a:spLocks noGrp="1"/>
          </p:cNvSpPr>
          <p:nvPr>
            <p:ph type="dt" sz="half" idx="10"/>
          </p:nvPr>
        </p:nvSpPr>
        <p:spPr/>
        <p:txBody>
          <a:bodyPr/>
          <a:lstStyle>
            <a:lvl1pPr>
              <a:defRPr/>
            </a:lvl1pPr>
          </a:lstStyle>
          <a:p>
            <a:endParaRPr lang="en-US" altLang="ja-JP">
              <a:solidFill>
                <a:srgbClr val="000000"/>
              </a:solidFill>
            </a:endParaRPr>
          </a:p>
        </p:txBody>
      </p:sp>
      <p:sp>
        <p:nvSpPr>
          <p:cNvPr id="6" name="フッター プレースホルダー 5"/>
          <p:cNvSpPr>
            <a:spLocks noGrp="1"/>
          </p:cNvSpPr>
          <p:nvPr>
            <p:ph type="ftr" sz="quarter" idx="11"/>
          </p:nvPr>
        </p:nvSpPr>
        <p:spPr/>
        <p:txBody>
          <a:bodyPr/>
          <a:lstStyle>
            <a:lvl1pPr>
              <a:defRPr/>
            </a:lvl1pPr>
          </a:lstStyle>
          <a:p>
            <a:endParaRPr lang="en-US" altLang="ja-JP">
              <a:solidFill>
                <a:srgbClr val="000000"/>
              </a:solidFill>
            </a:endParaRPr>
          </a:p>
        </p:txBody>
      </p:sp>
      <p:sp>
        <p:nvSpPr>
          <p:cNvPr id="7" name="スライド番号プレースホルダー 6"/>
          <p:cNvSpPr>
            <a:spLocks noGrp="1"/>
          </p:cNvSpPr>
          <p:nvPr>
            <p:ph type="sldNum" sz="quarter" idx="12"/>
          </p:nvPr>
        </p:nvSpPr>
        <p:spPr/>
        <p:txBody>
          <a:bodyPr/>
          <a:lstStyle>
            <a:lvl1pPr>
              <a:defRPr/>
            </a:lvl1pPr>
          </a:lstStyle>
          <a:p>
            <a:fld id="{7ACD63E5-E32B-4814-A571-39ABA0DC800F}"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428811920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日付プレースホルダー 4"/>
          <p:cNvSpPr>
            <a:spLocks noGrp="1"/>
          </p:cNvSpPr>
          <p:nvPr>
            <p:ph type="dt" sz="half" idx="10"/>
          </p:nvPr>
        </p:nvSpPr>
        <p:spPr/>
        <p:txBody>
          <a:bodyPr/>
          <a:lstStyle>
            <a:lvl1pPr>
              <a:defRPr/>
            </a:lvl1pPr>
          </a:lstStyle>
          <a:p>
            <a:endParaRPr lang="en-US" altLang="ja-JP">
              <a:solidFill>
                <a:srgbClr val="000000"/>
              </a:solidFill>
            </a:endParaRPr>
          </a:p>
        </p:txBody>
      </p:sp>
      <p:sp>
        <p:nvSpPr>
          <p:cNvPr id="6" name="フッター プレースホルダー 5"/>
          <p:cNvSpPr>
            <a:spLocks noGrp="1"/>
          </p:cNvSpPr>
          <p:nvPr>
            <p:ph type="ftr" sz="quarter" idx="11"/>
          </p:nvPr>
        </p:nvSpPr>
        <p:spPr/>
        <p:txBody>
          <a:bodyPr/>
          <a:lstStyle>
            <a:lvl1pPr>
              <a:defRPr/>
            </a:lvl1pPr>
          </a:lstStyle>
          <a:p>
            <a:endParaRPr lang="en-US" altLang="ja-JP">
              <a:solidFill>
                <a:srgbClr val="000000"/>
              </a:solidFill>
            </a:endParaRPr>
          </a:p>
        </p:txBody>
      </p:sp>
      <p:sp>
        <p:nvSpPr>
          <p:cNvPr id="7" name="スライド番号プレースホルダー 6"/>
          <p:cNvSpPr>
            <a:spLocks noGrp="1"/>
          </p:cNvSpPr>
          <p:nvPr>
            <p:ph type="sldNum" sz="quarter" idx="12"/>
          </p:nvPr>
        </p:nvSpPr>
        <p:spPr/>
        <p:txBody>
          <a:bodyPr/>
          <a:lstStyle>
            <a:lvl1pPr>
              <a:defRPr/>
            </a:lvl1pPr>
          </a:lstStyle>
          <a:p>
            <a:fld id="{CECD9A09-A61B-443F-8A87-45A455E46673}"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321503427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defRPr/>
            </a:lvl1pPr>
          </a:lstStyle>
          <a:p>
            <a:endParaRPr lang="en-US" altLang="ja-JP">
              <a:solidFill>
                <a:srgbClr val="000000"/>
              </a:solidFill>
            </a:endParaRPr>
          </a:p>
        </p:txBody>
      </p:sp>
      <p:sp>
        <p:nvSpPr>
          <p:cNvPr id="5" name="フッター プレースホルダー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ー 5"/>
          <p:cNvSpPr>
            <a:spLocks noGrp="1"/>
          </p:cNvSpPr>
          <p:nvPr>
            <p:ph type="sldNum" sz="quarter" idx="12"/>
          </p:nvPr>
        </p:nvSpPr>
        <p:spPr/>
        <p:txBody>
          <a:bodyPr/>
          <a:lstStyle>
            <a:lvl1pPr>
              <a:defRPr/>
            </a:lvl1pPr>
          </a:lstStyle>
          <a:p>
            <a:fld id="{1BA6BA95-9221-449A-8A3B-96341D2B032E}"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160603970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15100" y="609600"/>
            <a:ext cx="1943100" cy="5486400"/>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685800" y="609600"/>
            <a:ext cx="5676900" cy="5486400"/>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defRPr/>
            </a:lvl1pPr>
          </a:lstStyle>
          <a:p>
            <a:endParaRPr lang="en-US" altLang="ja-JP">
              <a:solidFill>
                <a:srgbClr val="000000"/>
              </a:solidFill>
            </a:endParaRPr>
          </a:p>
        </p:txBody>
      </p:sp>
      <p:sp>
        <p:nvSpPr>
          <p:cNvPr id="5" name="フッター プレースホルダー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ー 5"/>
          <p:cNvSpPr>
            <a:spLocks noGrp="1"/>
          </p:cNvSpPr>
          <p:nvPr>
            <p:ph type="sldNum" sz="quarter" idx="12"/>
          </p:nvPr>
        </p:nvSpPr>
        <p:spPr/>
        <p:txBody>
          <a:bodyPr/>
          <a:lstStyle>
            <a:lvl1pPr>
              <a:defRPr/>
            </a:lvl1pPr>
          </a:lstStyle>
          <a:p>
            <a:fld id="{456331E6-7369-49F3-AA57-66E47B8E718E}"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167709539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マスター サブタイトルの書式設定</a:t>
            </a:r>
            <a:endParaRPr lang="ja-JP" altLang="en-US"/>
          </a:p>
        </p:txBody>
      </p:sp>
      <p:sp>
        <p:nvSpPr>
          <p:cNvPr id="4" name="日付プレースホルダー 3"/>
          <p:cNvSpPr>
            <a:spLocks noGrp="1"/>
          </p:cNvSpPr>
          <p:nvPr>
            <p:ph type="dt" sz="half" idx="10"/>
          </p:nvPr>
        </p:nvSpPr>
        <p:spPr/>
        <p:txBody>
          <a:bodyPr/>
          <a:lstStyle>
            <a:lvl1pPr>
              <a:defRPr/>
            </a:lvl1pPr>
          </a:lstStyle>
          <a:p>
            <a:endParaRPr lang="en-US" altLang="ja-JP">
              <a:solidFill>
                <a:srgbClr val="000000"/>
              </a:solidFill>
            </a:endParaRPr>
          </a:p>
        </p:txBody>
      </p:sp>
      <p:sp>
        <p:nvSpPr>
          <p:cNvPr id="5" name="フッター プレースホルダー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ー 5"/>
          <p:cNvSpPr>
            <a:spLocks noGrp="1"/>
          </p:cNvSpPr>
          <p:nvPr>
            <p:ph type="sldNum" sz="quarter" idx="12"/>
          </p:nvPr>
        </p:nvSpPr>
        <p:spPr/>
        <p:txBody>
          <a:bodyPr/>
          <a:lstStyle>
            <a:lvl1pPr>
              <a:defRPr/>
            </a:lvl1pPr>
          </a:lstStyle>
          <a:p>
            <a:fld id="{C1CD10E2-3781-4244-B698-CA1A39D547FA}"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389051385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defRPr/>
            </a:lvl1pPr>
          </a:lstStyle>
          <a:p>
            <a:endParaRPr lang="en-US" altLang="ja-JP">
              <a:solidFill>
                <a:srgbClr val="000000"/>
              </a:solidFill>
            </a:endParaRPr>
          </a:p>
        </p:txBody>
      </p:sp>
      <p:sp>
        <p:nvSpPr>
          <p:cNvPr id="5" name="フッター プレースホルダー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ー 5"/>
          <p:cNvSpPr>
            <a:spLocks noGrp="1"/>
          </p:cNvSpPr>
          <p:nvPr>
            <p:ph type="sldNum" sz="quarter" idx="12"/>
          </p:nvPr>
        </p:nvSpPr>
        <p:spPr/>
        <p:txBody>
          <a:bodyPr/>
          <a:lstStyle>
            <a:lvl1pPr>
              <a:defRPr/>
            </a:lvl1pPr>
          </a:lstStyle>
          <a:p>
            <a:fld id="{F5A36F40-CB8F-4547-9945-46F38FC5978D}"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116357385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マスター テキストの書式設定</a:t>
            </a:r>
          </a:p>
        </p:txBody>
      </p:sp>
      <p:sp>
        <p:nvSpPr>
          <p:cNvPr id="4" name="日付プレースホルダー 3"/>
          <p:cNvSpPr>
            <a:spLocks noGrp="1"/>
          </p:cNvSpPr>
          <p:nvPr>
            <p:ph type="dt" sz="half" idx="10"/>
          </p:nvPr>
        </p:nvSpPr>
        <p:spPr/>
        <p:txBody>
          <a:bodyPr/>
          <a:lstStyle>
            <a:lvl1pPr>
              <a:defRPr/>
            </a:lvl1pPr>
          </a:lstStyle>
          <a:p>
            <a:endParaRPr lang="en-US" altLang="ja-JP">
              <a:solidFill>
                <a:srgbClr val="000000"/>
              </a:solidFill>
            </a:endParaRPr>
          </a:p>
        </p:txBody>
      </p:sp>
      <p:sp>
        <p:nvSpPr>
          <p:cNvPr id="5" name="フッター プレースホルダー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ー 5"/>
          <p:cNvSpPr>
            <a:spLocks noGrp="1"/>
          </p:cNvSpPr>
          <p:nvPr>
            <p:ph type="sldNum" sz="quarter" idx="12"/>
          </p:nvPr>
        </p:nvSpPr>
        <p:spPr/>
        <p:txBody>
          <a:bodyPr/>
          <a:lstStyle>
            <a:lvl1pPr>
              <a:defRPr/>
            </a:lvl1pPr>
          </a:lstStyle>
          <a:p>
            <a:fld id="{437D7702-2715-4686-B63D-701DF0CBA55E}"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3299906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E9A1AF5C-1BD2-46C7-B7B3-190662393CE0}" type="datetimeFigureOut">
              <a:rPr kumimoji="1" lang="ja-JP" altLang="en-US" smtClean="0"/>
              <a:t>2019/2/22</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F7C09915-7B3D-422B-8F5A-D3EB66D757B2}" type="slidenum">
              <a:rPr kumimoji="1" lang="ja-JP" altLang="en-US" smtClean="0"/>
              <a:t>‹#›</a:t>
            </a:fld>
            <a:endParaRPr kumimoji="1" lang="ja-JP" altLang="en-US"/>
          </a:p>
        </p:txBody>
      </p:sp>
    </p:spTree>
    <p:extLst>
      <p:ext uri="{BB962C8B-B14F-4D97-AF65-F5344CB8AC3E}">
        <p14:creationId xmlns:p14="http://schemas.microsoft.com/office/powerpoint/2010/main" val="109373728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ー 4"/>
          <p:cNvSpPr>
            <a:spLocks noGrp="1"/>
          </p:cNvSpPr>
          <p:nvPr>
            <p:ph type="dt" sz="half" idx="10"/>
          </p:nvPr>
        </p:nvSpPr>
        <p:spPr/>
        <p:txBody>
          <a:bodyPr/>
          <a:lstStyle>
            <a:lvl1pPr>
              <a:defRPr/>
            </a:lvl1pPr>
          </a:lstStyle>
          <a:p>
            <a:endParaRPr lang="en-US" altLang="ja-JP">
              <a:solidFill>
                <a:srgbClr val="000000"/>
              </a:solidFill>
            </a:endParaRPr>
          </a:p>
        </p:txBody>
      </p:sp>
      <p:sp>
        <p:nvSpPr>
          <p:cNvPr id="6" name="フッター プレースホルダー 5"/>
          <p:cNvSpPr>
            <a:spLocks noGrp="1"/>
          </p:cNvSpPr>
          <p:nvPr>
            <p:ph type="ftr" sz="quarter" idx="11"/>
          </p:nvPr>
        </p:nvSpPr>
        <p:spPr/>
        <p:txBody>
          <a:bodyPr/>
          <a:lstStyle>
            <a:lvl1pPr>
              <a:defRPr/>
            </a:lvl1pPr>
          </a:lstStyle>
          <a:p>
            <a:endParaRPr lang="en-US" altLang="ja-JP">
              <a:solidFill>
                <a:srgbClr val="000000"/>
              </a:solidFill>
            </a:endParaRPr>
          </a:p>
        </p:txBody>
      </p:sp>
      <p:sp>
        <p:nvSpPr>
          <p:cNvPr id="7" name="スライド番号プレースホルダー 6"/>
          <p:cNvSpPr>
            <a:spLocks noGrp="1"/>
          </p:cNvSpPr>
          <p:nvPr>
            <p:ph type="sldNum" sz="quarter" idx="12"/>
          </p:nvPr>
        </p:nvSpPr>
        <p:spPr/>
        <p:txBody>
          <a:bodyPr/>
          <a:lstStyle>
            <a:lvl1pPr>
              <a:defRPr/>
            </a:lvl1pPr>
          </a:lstStyle>
          <a:p>
            <a:fld id="{C95D4752-E60A-4D62-8B34-BD1936CC6AEB}"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118192337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ー 6"/>
          <p:cNvSpPr>
            <a:spLocks noGrp="1"/>
          </p:cNvSpPr>
          <p:nvPr>
            <p:ph type="dt" sz="half" idx="10"/>
          </p:nvPr>
        </p:nvSpPr>
        <p:spPr/>
        <p:txBody>
          <a:bodyPr/>
          <a:lstStyle>
            <a:lvl1pPr>
              <a:defRPr/>
            </a:lvl1pPr>
          </a:lstStyle>
          <a:p>
            <a:endParaRPr lang="en-US" altLang="ja-JP">
              <a:solidFill>
                <a:srgbClr val="000000"/>
              </a:solidFill>
            </a:endParaRPr>
          </a:p>
        </p:txBody>
      </p:sp>
      <p:sp>
        <p:nvSpPr>
          <p:cNvPr id="8" name="フッター プレースホルダー 7"/>
          <p:cNvSpPr>
            <a:spLocks noGrp="1"/>
          </p:cNvSpPr>
          <p:nvPr>
            <p:ph type="ftr" sz="quarter" idx="11"/>
          </p:nvPr>
        </p:nvSpPr>
        <p:spPr/>
        <p:txBody>
          <a:bodyPr/>
          <a:lstStyle>
            <a:lvl1pPr>
              <a:defRPr/>
            </a:lvl1pPr>
          </a:lstStyle>
          <a:p>
            <a:endParaRPr lang="en-US" altLang="ja-JP">
              <a:solidFill>
                <a:srgbClr val="000000"/>
              </a:solidFill>
            </a:endParaRPr>
          </a:p>
        </p:txBody>
      </p:sp>
      <p:sp>
        <p:nvSpPr>
          <p:cNvPr id="9" name="スライド番号プレースホルダー 8"/>
          <p:cNvSpPr>
            <a:spLocks noGrp="1"/>
          </p:cNvSpPr>
          <p:nvPr>
            <p:ph type="sldNum" sz="quarter" idx="12"/>
          </p:nvPr>
        </p:nvSpPr>
        <p:spPr/>
        <p:txBody>
          <a:bodyPr/>
          <a:lstStyle>
            <a:lvl1pPr>
              <a:defRPr/>
            </a:lvl1pPr>
          </a:lstStyle>
          <a:p>
            <a:fld id="{7A85B44F-3C11-44AD-A1E7-8ECFE9E1288A}"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325527804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日付プレースホルダー 2"/>
          <p:cNvSpPr>
            <a:spLocks noGrp="1"/>
          </p:cNvSpPr>
          <p:nvPr>
            <p:ph type="dt" sz="half" idx="10"/>
          </p:nvPr>
        </p:nvSpPr>
        <p:spPr/>
        <p:txBody>
          <a:bodyPr/>
          <a:lstStyle>
            <a:lvl1pPr>
              <a:defRPr/>
            </a:lvl1pPr>
          </a:lstStyle>
          <a:p>
            <a:endParaRPr lang="en-US" altLang="ja-JP">
              <a:solidFill>
                <a:srgbClr val="000000"/>
              </a:solidFill>
            </a:endParaRPr>
          </a:p>
        </p:txBody>
      </p:sp>
      <p:sp>
        <p:nvSpPr>
          <p:cNvPr id="4" name="フッター プレースホルダー 3"/>
          <p:cNvSpPr>
            <a:spLocks noGrp="1"/>
          </p:cNvSpPr>
          <p:nvPr>
            <p:ph type="ftr" sz="quarter" idx="11"/>
          </p:nvPr>
        </p:nvSpPr>
        <p:spPr/>
        <p:txBody>
          <a:bodyPr/>
          <a:lstStyle>
            <a:lvl1pPr>
              <a:defRPr/>
            </a:lvl1pPr>
          </a:lstStyle>
          <a:p>
            <a:endParaRPr lang="en-US" altLang="ja-JP">
              <a:solidFill>
                <a:srgbClr val="000000"/>
              </a:solidFill>
            </a:endParaRPr>
          </a:p>
        </p:txBody>
      </p:sp>
      <p:sp>
        <p:nvSpPr>
          <p:cNvPr id="5" name="スライド番号プレースホルダー 4"/>
          <p:cNvSpPr>
            <a:spLocks noGrp="1"/>
          </p:cNvSpPr>
          <p:nvPr>
            <p:ph type="sldNum" sz="quarter" idx="12"/>
          </p:nvPr>
        </p:nvSpPr>
        <p:spPr/>
        <p:txBody>
          <a:bodyPr/>
          <a:lstStyle>
            <a:lvl1pPr>
              <a:defRPr/>
            </a:lvl1pPr>
          </a:lstStyle>
          <a:p>
            <a:fld id="{6489EBCD-B884-4E61-B369-A6B1EF94F689}"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76391596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lvl1pPr>
              <a:defRPr/>
            </a:lvl1pPr>
          </a:lstStyle>
          <a:p>
            <a:endParaRPr lang="en-US" altLang="ja-JP">
              <a:solidFill>
                <a:srgbClr val="000000"/>
              </a:solidFill>
            </a:endParaRPr>
          </a:p>
        </p:txBody>
      </p:sp>
      <p:sp>
        <p:nvSpPr>
          <p:cNvPr id="3" name="フッター プレースホルダー 2"/>
          <p:cNvSpPr>
            <a:spLocks noGrp="1"/>
          </p:cNvSpPr>
          <p:nvPr>
            <p:ph type="ftr" sz="quarter" idx="11"/>
          </p:nvPr>
        </p:nvSpPr>
        <p:spPr/>
        <p:txBody>
          <a:bodyPr/>
          <a:lstStyle>
            <a:lvl1pPr>
              <a:defRPr/>
            </a:lvl1pPr>
          </a:lstStyle>
          <a:p>
            <a:endParaRPr lang="en-US" altLang="ja-JP">
              <a:solidFill>
                <a:srgbClr val="000000"/>
              </a:solidFill>
            </a:endParaRPr>
          </a:p>
        </p:txBody>
      </p:sp>
      <p:sp>
        <p:nvSpPr>
          <p:cNvPr id="4" name="スライド番号プレースホルダー 3"/>
          <p:cNvSpPr>
            <a:spLocks noGrp="1"/>
          </p:cNvSpPr>
          <p:nvPr>
            <p:ph type="sldNum" sz="quarter" idx="12"/>
          </p:nvPr>
        </p:nvSpPr>
        <p:spPr/>
        <p:txBody>
          <a:bodyPr/>
          <a:lstStyle>
            <a:lvl1pPr>
              <a:defRPr/>
            </a:lvl1pPr>
          </a:lstStyle>
          <a:p>
            <a:fld id="{DF51438A-EE11-4B90-9055-28B2932F6268}"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145780376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日付プレースホルダー 4"/>
          <p:cNvSpPr>
            <a:spLocks noGrp="1"/>
          </p:cNvSpPr>
          <p:nvPr>
            <p:ph type="dt" sz="half" idx="10"/>
          </p:nvPr>
        </p:nvSpPr>
        <p:spPr/>
        <p:txBody>
          <a:bodyPr/>
          <a:lstStyle>
            <a:lvl1pPr>
              <a:defRPr/>
            </a:lvl1pPr>
          </a:lstStyle>
          <a:p>
            <a:endParaRPr lang="en-US" altLang="ja-JP">
              <a:solidFill>
                <a:srgbClr val="000000"/>
              </a:solidFill>
            </a:endParaRPr>
          </a:p>
        </p:txBody>
      </p:sp>
      <p:sp>
        <p:nvSpPr>
          <p:cNvPr id="6" name="フッター プレースホルダー 5"/>
          <p:cNvSpPr>
            <a:spLocks noGrp="1"/>
          </p:cNvSpPr>
          <p:nvPr>
            <p:ph type="ftr" sz="quarter" idx="11"/>
          </p:nvPr>
        </p:nvSpPr>
        <p:spPr/>
        <p:txBody>
          <a:bodyPr/>
          <a:lstStyle>
            <a:lvl1pPr>
              <a:defRPr/>
            </a:lvl1pPr>
          </a:lstStyle>
          <a:p>
            <a:endParaRPr lang="en-US" altLang="ja-JP">
              <a:solidFill>
                <a:srgbClr val="000000"/>
              </a:solidFill>
            </a:endParaRPr>
          </a:p>
        </p:txBody>
      </p:sp>
      <p:sp>
        <p:nvSpPr>
          <p:cNvPr id="7" name="スライド番号プレースホルダー 6"/>
          <p:cNvSpPr>
            <a:spLocks noGrp="1"/>
          </p:cNvSpPr>
          <p:nvPr>
            <p:ph type="sldNum" sz="quarter" idx="12"/>
          </p:nvPr>
        </p:nvSpPr>
        <p:spPr/>
        <p:txBody>
          <a:bodyPr/>
          <a:lstStyle>
            <a:lvl1pPr>
              <a:defRPr/>
            </a:lvl1pPr>
          </a:lstStyle>
          <a:p>
            <a:fld id="{7ACD63E5-E32B-4814-A571-39ABA0DC800F}"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117547831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日付プレースホルダー 4"/>
          <p:cNvSpPr>
            <a:spLocks noGrp="1"/>
          </p:cNvSpPr>
          <p:nvPr>
            <p:ph type="dt" sz="half" idx="10"/>
          </p:nvPr>
        </p:nvSpPr>
        <p:spPr/>
        <p:txBody>
          <a:bodyPr/>
          <a:lstStyle>
            <a:lvl1pPr>
              <a:defRPr/>
            </a:lvl1pPr>
          </a:lstStyle>
          <a:p>
            <a:endParaRPr lang="en-US" altLang="ja-JP">
              <a:solidFill>
                <a:srgbClr val="000000"/>
              </a:solidFill>
            </a:endParaRPr>
          </a:p>
        </p:txBody>
      </p:sp>
      <p:sp>
        <p:nvSpPr>
          <p:cNvPr id="6" name="フッター プレースホルダー 5"/>
          <p:cNvSpPr>
            <a:spLocks noGrp="1"/>
          </p:cNvSpPr>
          <p:nvPr>
            <p:ph type="ftr" sz="quarter" idx="11"/>
          </p:nvPr>
        </p:nvSpPr>
        <p:spPr/>
        <p:txBody>
          <a:bodyPr/>
          <a:lstStyle>
            <a:lvl1pPr>
              <a:defRPr/>
            </a:lvl1pPr>
          </a:lstStyle>
          <a:p>
            <a:endParaRPr lang="en-US" altLang="ja-JP">
              <a:solidFill>
                <a:srgbClr val="000000"/>
              </a:solidFill>
            </a:endParaRPr>
          </a:p>
        </p:txBody>
      </p:sp>
      <p:sp>
        <p:nvSpPr>
          <p:cNvPr id="7" name="スライド番号プレースホルダー 6"/>
          <p:cNvSpPr>
            <a:spLocks noGrp="1"/>
          </p:cNvSpPr>
          <p:nvPr>
            <p:ph type="sldNum" sz="quarter" idx="12"/>
          </p:nvPr>
        </p:nvSpPr>
        <p:spPr/>
        <p:txBody>
          <a:bodyPr/>
          <a:lstStyle>
            <a:lvl1pPr>
              <a:defRPr/>
            </a:lvl1pPr>
          </a:lstStyle>
          <a:p>
            <a:fld id="{CECD9A09-A61B-443F-8A87-45A455E46673}"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424130837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defRPr/>
            </a:lvl1pPr>
          </a:lstStyle>
          <a:p>
            <a:endParaRPr lang="en-US" altLang="ja-JP">
              <a:solidFill>
                <a:srgbClr val="000000"/>
              </a:solidFill>
            </a:endParaRPr>
          </a:p>
        </p:txBody>
      </p:sp>
      <p:sp>
        <p:nvSpPr>
          <p:cNvPr id="5" name="フッター プレースホルダー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ー 5"/>
          <p:cNvSpPr>
            <a:spLocks noGrp="1"/>
          </p:cNvSpPr>
          <p:nvPr>
            <p:ph type="sldNum" sz="quarter" idx="12"/>
          </p:nvPr>
        </p:nvSpPr>
        <p:spPr/>
        <p:txBody>
          <a:bodyPr/>
          <a:lstStyle>
            <a:lvl1pPr>
              <a:defRPr/>
            </a:lvl1pPr>
          </a:lstStyle>
          <a:p>
            <a:fld id="{1BA6BA95-9221-449A-8A3B-96341D2B032E}"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41060524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15100" y="609600"/>
            <a:ext cx="1943100" cy="5486400"/>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685800" y="609600"/>
            <a:ext cx="5676900" cy="5486400"/>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defRPr/>
            </a:lvl1pPr>
          </a:lstStyle>
          <a:p>
            <a:endParaRPr lang="en-US" altLang="ja-JP">
              <a:solidFill>
                <a:srgbClr val="000000"/>
              </a:solidFill>
            </a:endParaRPr>
          </a:p>
        </p:txBody>
      </p:sp>
      <p:sp>
        <p:nvSpPr>
          <p:cNvPr id="5" name="フッター プレースホルダー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ー 5"/>
          <p:cNvSpPr>
            <a:spLocks noGrp="1"/>
          </p:cNvSpPr>
          <p:nvPr>
            <p:ph type="sldNum" sz="quarter" idx="12"/>
          </p:nvPr>
        </p:nvSpPr>
        <p:spPr/>
        <p:txBody>
          <a:bodyPr/>
          <a:lstStyle>
            <a:lvl1pPr>
              <a:defRPr/>
            </a:lvl1pPr>
          </a:lstStyle>
          <a:p>
            <a:fld id="{456331E6-7369-49F3-AA57-66E47B8E718E}"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33989517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grpSp>
        <p:nvGrpSpPr>
          <p:cNvPr id="4" name="Group 27"/>
          <p:cNvGrpSpPr>
            <a:grpSpLocks/>
          </p:cNvGrpSpPr>
          <p:nvPr userDrawn="1"/>
        </p:nvGrpSpPr>
        <p:grpSpPr bwMode="auto">
          <a:xfrm>
            <a:off x="0" y="3405188"/>
            <a:ext cx="9145588" cy="3452812"/>
            <a:chOff x="0" y="2145"/>
            <a:chExt cx="5761" cy="2175"/>
          </a:xfrm>
        </p:grpSpPr>
        <p:pic>
          <p:nvPicPr>
            <p:cNvPr id="5" name="Picture 25" descr="2表紙ライン"/>
            <p:cNvPicPr>
              <a:picLocks noChangeAspect="1" noChangeArrowheads="1"/>
            </p:cNvPicPr>
            <p:nvPr userDrawn="1"/>
          </p:nvPicPr>
          <p:blipFill>
            <a:blip r:embed="rId2" cstate="print"/>
            <a:srcRect/>
            <a:stretch>
              <a:fillRect/>
            </a:stretch>
          </p:blipFill>
          <p:spPr bwMode="auto">
            <a:xfrm>
              <a:off x="0" y="2145"/>
              <a:ext cx="5761" cy="261"/>
            </a:xfrm>
            <a:prstGeom prst="rect">
              <a:avLst/>
            </a:prstGeom>
            <a:noFill/>
            <a:ln w="9525">
              <a:noFill/>
              <a:miter lim="800000"/>
              <a:headEnd/>
              <a:tailEnd/>
            </a:ln>
          </p:spPr>
        </p:pic>
        <p:pic>
          <p:nvPicPr>
            <p:cNvPr id="6" name="Picture 26" descr="2表紙ロゴ"/>
            <p:cNvPicPr>
              <a:picLocks noChangeAspect="1" noChangeArrowheads="1"/>
            </p:cNvPicPr>
            <p:nvPr userDrawn="1"/>
          </p:nvPicPr>
          <p:blipFill>
            <a:blip r:embed="rId3" cstate="print"/>
            <a:srcRect/>
            <a:stretch>
              <a:fillRect/>
            </a:stretch>
          </p:blipFill>
          <p:spPr bwMode="auto">
            <a:xfrm>
              <a:off x="0" y="3604"/>
              <a:ext cx="5761" cy="716"/>
            </a:xfrm>
            <a:prstGeom prst="rect">
              <a:avLst/>
            </a:prstGeom>
            <a:noFill/>
            <a:ln w="9525">
              <a:noFill/>
              <a:miter lim="800000"/>
              <a:headEnd/>
              <a:tailEnd/>
            </a:ln>
          </p:spPr>
        </p:pic>
      </p:grpSp>
      <p:sp>
        <p:nvSpPr>
          <p:cNvPr id="3074" name="Rectangle 2"/>
          <p:cNvSpPr>
            <a:spLocks noGrp="1" noChangeArrowheads="1"/>
          </p:cNvSpPr>
          <p:nvPr>
            <p:ph type="ctrTitle"/>
          </p:nvPr>
        </p:nvSpPr>
        <p:spPr>
          <a:xfrm>
            <a:off x="685800" y="2079625"/>
            <a:ext cx="7772400" cy="1143000"/>
          </a:xfrm>
        </p:spPr>
        <p:txBody>
          <a:bodyPr/>
          <a:lstStyle>
            <a:lvl1pPr>
              <a:defRPr sz="3800">
                <a:solidFill>
                  <a:schemeClr val="tx1"/>
                </a:solidFill>
                <a:latin typeface="メイリオ" pitchFamily="50" charset="-128"/>
                <a:ea typeface="メイリオ" pitchFamily="50" charset="-128"/>
                <a:cs typeface="メイリオ" pitchFamily="50" charset="-128"/>
              </a:defRPr>
            </a:lvl1pPr>
          </a:lstStyle>
          <a:p>
            <a:r>
              <a:rPr lang="ja-JP" altLang="en-US"/>
              <a:t>マスタ タイトルの書式設定</a:t>
            </a:r>
          </a:p>
        </p:txBody>
      </p:sp>
      <p:sp>
        <p:nvSpPr>
          <p:cNvPr id="3075" name="Rectangle 3"/>
          <p:cNvSpPr>
            <a:spLocks noGrp="1" noChangeArrowheads="1"/>
          </p:cNvSpPr>
          <p:nvPr>
            <p:ph type="subTitle" idx="1"/>
          </p:nvPr>
        </p:nvSpPr>
        <p:spPr>
          <a:xfrm>
            <a:off x="1371600" y="1539875"/>
            <a:ext cx="6400800" cy="381000"/>
          </a:xfrm>
        </p:spPr>
        <p:txBody>
          <a:bodyPr/>
          <a:lstStyle>
            <a:lvl1pPr marL="0" indent="0" algn="ctr">
              <a:buFontTx/>
              <a:buNone/>
              <a:defRPr sz="2100">
                <a:latin typeface="メイリオ" pitchFamily="50" charset="-128"/>
                <a:ea typeface="メイリオ" pitchFamily="50" charset="-128"/>
                <a:cs typeface="メイリオ" pitchFamily="50" charset="-128"/>
              </a:defRPr>
            </a:lvl1pPr>
          </a:lstStyle>
          <a:p>
            <a:r>
              <a:rPr lang="ja-JP" altLang="en-US"/>
              <a:t>マスタ サブタイトルの書式設定</a:t>
            </a:r>
          </a:p>
        </p:txBody>
      </p:sp>
    </p:spTree>
    <p:extLst>
      <p:ext uri="{BB962C8B-B14F-4D97-AF65-F5344CB8AC3E}">
        <p14:creationId xmlns:p14="http://schemas.microsoft.com/office/powerpoint/2010/main" val="257099998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18739574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E9A1AF5C-1BD2-46C7-B7B3-190662393CE0}" type="datetimeFigureOut">
              <a:rPr kumimoji="1" lang="ja-JP" altLang="en-US" smtClean="0"/>
              <a:t>2019/2/22</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F7C09915-7B3D-422B-8F5A-D3EB66D757B2}" type="slidenum">
              <a:rPr kumimoji="1" lang="ja-JP" altLang="en-US" smtClean="0"/>
              <a:t>‹#›</a:t>
            </a:fld>
            <a:endParaRPr kumimoji="1" lang="ja-JP" altLang="en-US"/>
          </a:p>
        </p:txBody>
      </p:sp>
    </p:spTree>
    <p:extLst>
      <p:ext uri="{BB962C8B-B14F-4D97-AF65-F5344CB8AC3E}">
        <p14:creationId xmlns:p14="http://schemas.microsoft.com/office/powerpoint/2010/main" val="241715577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ー 4"/>
          <p:cNvSpPr>
            <a:spLocks noGrp="1"/>
          </p:cNvSpPr>
          <p:nvPr>
            <p:ph type="dt" sz="half" idx="10"/>
          </p:nvPr>
        </p:nvSpPr>
        <p:spPr>
          <a:xfrm>
            <a:off x="685800" y="6248400"/>
            <a:ext cx="1905000" cy="457200"/>
          </a:xfrm>
          <a:prstGeom prst="rect">
            <a:avLst/>
          </a:prstGeom>
        </p:spPr>
        <p:txBody>
          <a:bodyPr/>
          <a:lstStyle>
            <a:lvl1pPr>
              <a:defRPr/>
            </a:lvl1pPr>
          </a:lstStyle>
          <a:p>
            <a:pPr fontAlgn="base">
              <a:spcBef>
                <a:spcPct val="0"/>
              </a:spcBef>
              <a:spcAft>
                <a:spcPct val="0"/>
              </a:spcAft>
            </a:pPr>
            <a:endParaRPr lang="en-US" altLang="ja-JP" sz="2400">
              <a:solidFill>
                <a:prstClr val="black"/>
              </a:solidFill>
            </a:endParaRPr>
          </a:p>
        </p:txBody>
      </p:sp>
      <p:sp>
        <p:nvSpPr>
          <p:cNvPr id="6" name="フッター プレースホルダー 5"/>
          <p:cNvSpPr>
            <a:spLocks noGrp="1"/>
          </p:cNvSpPr>
          <p:nvPr>
            <p:ph type="ftr" sz="quarter" idx="11"/>
          </p:nvPr>
        </p:nvSpPr>
        <p:spPr>
          <a:xfrm>
            <a:off x="593725" y="6324600"/>
            <a:ext cx="3487738" cy="228600"/>
          </a:xfrm>
          <a:prstGeom prst="rect">
            <a:avLst/>
          </a:prstGeom>
        </p:spPr>
        <p:txBody>
          <a:bodyPr/>
          <a:lstStyle>
            <a:lvl1pPr>
              <a:defRPr/>
            </a:lvl1pPr>
          </a:lstStyle>
          <a:p>
            <a:endParaRPr lang="en-US" altLang="ja-JP">
              <a:solidFill>
                <a:prstClr val="black"/>
              </a:solidFill>
            </a:endParaRPr>
          </a:p>
        </p:txBody>
      </p:sp>
      <p:sp>
        <p:nvSpPr>
          <p:cNvPr id="7" name="スライド番号プレースホルダー 6"/>
          <p:cNvSpPr>
            <a:spLocks noGrp="1"/>
          </p:cNvSpPr>
          <p:nvPr>
            <p:ph type="sldNum" sz="quarter" idx="12"/>
          </p:nvPr>
        </p:nvSpPr>
        <p:spPr>
          <a:xfrm>
            <a:off x="6553200" y="6248400"/>
            <a:ext cx="1905000" cy="457200"/>
          </a:xfrm>
          <a:prstGeom prst="rect">
            <a:avLst/>
          </a:prstGeom>
        </p:spPr>
        <p:txBody>
          <a:bodyPr/>
          <a:lstStyle>
            <a:lvl1pPr>
              <a:defRPr/>
            </a:lvl1pPr>
          </a:lstStyle>
          <a:p>
            <a:pPr fontAlgn="base">
              <a:spcBef>
                <a:spcPct val="0"/>
              </a:spcBef>
              <a:spcAft>
                <a:spcPct val="0"/>
              </a:spcAft>
            </a:pPr>
            <a:fld id="{17ECC3E4-438B-4D95-B87A-37D7DB22D461}" type="slidenum">
              <a:rPr lang="en-US" altLang="ja-JP" sz="2400">
                <a:solidFill>
                  <a:prstClr val="black"/>
                </a:solidFill>
              </a:rPr>
              <a:pPr fontAlgn="base">
                <a:spcBef>
                  <a:spcPct val="0"/>
                </a:spcBef>
                <a:spcAft>
                  <a:spcPct val="0"/>
                </a:spcAft>
              </a:pPr>
              <a:t>‹#›</a:t>
            </a:fld>
            <a:endParaRPr lang="en-US" altLang="ja-JP" sz="2400">
              <a:solidFill>
                <a:prstClr val="black"/>
              </a:solidFill>
            </a:endParaRPr>
          </a:p>
        </p:txBody>
      </p:sp>
    </p:spTree>
    <p:extLst>
      <p:ext uri="{BB962C8B-B14F-4D97-AF65-F5344CB8AC3E}">
        <p14:creationId xmlns:p14="http://schemas.microsoft.com/office/powerpoint/2010/main" val="404508721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a:xfrm>
            <a:off x="457200" y="6356350"/>
            <a:ext cx="2133600" cy="365125"/>
          </a:xfrm>
          <a:prstGeom prst="rect">
            <a:avLst/>
          </a:prstGeom>
        </p:spPr>
        <p:txBody>
          <a:bodyPr/>
          <a:lstStyle/>
          <a:p>
            <a:fld id="{C460C85C-8BAB-407A-9419-063623C7E966}" type="datetimeFigureOut">
              <a:rPr lang="ja-JP" altLang="en-US" smtClean="0">
                <a:solidFill>
                  <a:prstClr val="black"/>
                </a:solidFill>
              </a:rPr>
              <a:pPr/>
              <a:t>2019/2/22</a:t>
            </a:fld>
            <a:endParaRPr lang="ja-JP" altLang="en-US">
              <a:solidFill>
                <a:prstClr val="black"/>
              </a:solidFill>
            </a:endParaRPr>
          </a:p>
        </p:txBody>
      </p:sp>
      <p:sp>
        <p:nvSpPr>
          <p:cNvPr id="3" name="フッター プレースホルダー 2"/>
          <p:cNvSpPr>
            <a:spLocks noGrp="1"/>
          </p:cNvSpPr>
          <p:nvPr>
            <p:ph type="ftr" sz="quarter" idx="11"/>
          </p:nvPr>
        </p:nvSpPr>
        <p:spPr>
          <a:xfrm>
            <a:off x="3124200" y="6356350"/>
            <a:ext cx="2895600" cy="365125"/>
          </a:xfrm>
          <a:prstGeom prst="rect">
            <a:avLst/>
          </a:prstGeom>
        </p:spPr>
        <p:txBody>
          <a:bodyPr/>
          <a:lstStyle/>
          <a:p>
            <a:endParaRPr lang="ja-JP" altLang="en-US">
              <a:solidFill>
                <a:prstClr val="black"/>
              </a:solidFill>
            </a:endParaRPr>
          </a:p>
        </p:txBody>
      </p:sp>
      <p:sp>
        <p:nvSpPr>
          <p:cNvPr id="4" name="スライド番号プレースホルダー 3"/>
          <p:cNvSpPr>
            <a:spLocks noGrp="1"/>
          </p:cNvSpPr>
          <p:nvPr>
            <p:ph type="sldNum" sz="quarter" idx="12"/>
          </p:nvPr>
        </p:nvSpPr>
        <p:spPr>
          <a:xfrm>
            <a:off x="6553200" y="6356350"/>
            <a:ext cx="2133600" cy="365125"/>
          </a:xfrm>
          <a:prstGeom prst="rect">
            <a:avLst/>
          </a:prstGeom>
        </p:spPr>
        <p:txBody>
          <a:bodyPr/>
          <a:lstStyle/>
          <a:p>
            <a:fld id="{DDA4A99B-A74F-48A1-992C-BDC400E688FF}" type="slidenum">
              <a:rPr lang="ja-JP" altLang="en-US" smtClean="0">
                <a:solidFill>
                  <a:prstClr val="black"/>
                </a:solidFill>
              </a:rPr>
              <a:pPr/>
              <a:t>‹#›</a:t>
            </a:fld>
            <a:endParaRPr lang="ja-JP" altLang="en-US">
              <a:solidFill>
                <a:prstClr val="black"/>
              </a:solidFill>
            </a:endParaRPr>
          </a:p>
        </p:txBody>
      </p:sp>
    </p:spTree>
    <p:extLst>
      <p:ext uri="{BB962C8B-B14F-4D97-AF65-F5344CB8AC3E}">
        <p14:creationId xmlns:p14="http://schemas.microsoft.com/office/powerpoint/2010/main" val="7834268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E9A1AF5C-1BD2-46C7-B7B3-190662393CE0}" type="datetimeFigureOut">
              <a:rPr kumimoji="1" lang="ja-JP" altLang="en-US" smtClean="0"/>
              <a:t>2019/2/22</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F7C09915-7B3D-422B-8F5A-D3EB66D757B2}" type="slidenum">
              <a:rPr kumimoji="1" lang="ja-JP" altLang="en-US" smtClean="0"/>
              <a:t>‹#›</a:t>
            </a:fld>
            <a:endParaRPr kumimoji="1" lang="ja-JP" altLang="en-US"/>
          </a:p>
        </p:txBody>
      </p:sp>
    </p:spTree>
    <p:extLst>
      <p:ext uri="{BB962C8B-B14F-4D97-AF65-F5344CB8AC3E}">
        <p14:creationId xmlns:p14="http://schemas.microsoft.com/office/powerpoint/2010/main" val="25206950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E9A1AF5C-1BD2-46C7-B7B3-190662393CE0}" type="datetimeFigureOut">
              <a:rPr kumimoji="1" lang="ja-JP" altLang="en-US" smtClean="0"/>
              <a:t>2019/2/22</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F7C09915-7B3D-422B-8F5A-D3EB66D757B2}" type="slidenum">
              <a:rPr kumimoji="1" lang="ja-JP" altLang="en-US" smtClean="0"/>
              <a:t>‹#›</a:t>
            </a:fld>
            <a:endParaRPr kumimoji="1" lang="ja-JP" altLang="en-US"/>
          </a:p>
        </p:txBody>
      </p:sp>
    </p:spTree>
    <p:extLst>
      <p:ext uri="{BB962C8B-B14F-4D97-AF65-F5344CB8AC3E}">
        <p14:creationId xmlns:p14="http://schemas.microsoft.com/office/powerpoint/2010/main" val="39726640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E9A1AF5C-1BD2-46C7-B7B3-190662393CE0}" type="datetimeFigureOut">
              <a:rPr kumimoji="1" lang="ja-JP" altLang="en-US" smtClean="0"/>
              <a:t>2019/2/22</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F7C09915-7B3D-422B-8F5A-D3EB66D757B2}" type="slidenum">
              <a:rPr kumimoji="1" lang="ja-JP" altLang="en-US" smtClean="0"/>
              <a:t>‹#›</a:t>
            </a:fld>
            <a:endParaRPr kumimoji="1" lang="ja-JP" altLang="en-US"/>
          </a:p>
        </p:txBody>
      </p:sp>
    </p:spTree>
    <p:extLst>
      <p:ext uri="{BB962C8B-B14F-4D97-AF65-F5344CB8AC3E}">
        <p14:creationId xmlns:p14="http://schemas.microsoft.com/office/powerpoint/2010/main" val="9244208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E9A1AF5C-1BD2-46C7-B7B3-190662393CE0}" type="datetimeFigureOut">
              <a:rPr kumimoji="1" lang="ja-JP" altLang="en-US" smtClean="0"/>
              <a:t>2019/2/22</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F7C09915-7B3D-422B-8F5A-D3EB66D757B2}" type="slidenum">
              <a:rPr kumimoji="1" lang="ja-JP" altLang="en-US" smtClean="0"/>
              <a:t>‹#›</a:t>
            </a:fld>
            <a:endParaRPr kumimoji="1" lang="ja-JP" altLang="en-US"/>
          </a:p>
        </p:txBody>
      </p:sp>
    </p:spTree>
    <p:extLst>
      <p:ext uri="{BB962C8B-B14F-4D97-AF65-F5344CB8AC3E}">
        <p14:creationId xmlns:p14="http://schemas.microsoft.com/office/powerpoint/2010/main" val="25672963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oleObject" Target="../embeddings/oleObject1.bin"/><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image" Target="../media/image2.jpeg"/><Relationship Id="rId5" Type="http://schemas.openxmlformats.org/officeDocument/2006/relationships/vmlDrawing" Target="../drawings/vmlDrawing1.vml"/><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4.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5.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6.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slideLayout" Target="../slideLayouts/slideLayout50.xml"/><Relationship Id="rId7" Type="http://schemas.openxmlformats.org/officeDocument/2006/relationships/image" Target="../media/image2.jpeg"/><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vmlDrawing" Target="../drawings/vmlDrawing2.vml"/><Relationship Id="rId5" Type="http://schemas.openxmlformats.org/officeDocument/2006/relationships/theme" Target="../theme/theme6.xml"/><Relationship Id="rId4" Type="http://schemas.openxmlformats.org/officeDocument/2006/relationships/slideLayout" Target="../slideLayouts/slideLayout51.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A1AF5C-1BD2-46C7-B7B3-190662393CE0}" type="datetimeFigureOut">
              <a:rPr kumimoji="1" lang="ja-JP" altLang="en-US" smtClean="0"/>
              <a:t>2019/2/22</a:t>
            </a:fld>
            <a:endParaRPr kumimoji="1" lang="ja-JP" altLang="en-US"/>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C09915-7B3D-422B-8F5A-D3EB66D757B2}" type="slidenum">
              <a:rPr kumimoji="1" lang="ja-JP" altLang="en-US" smtClean="0"/>
              <a:t>‹#›</a:t>
            </a:fld>
            <a:endParaRPr kumimoji="1" lang="ja-JP" altLang="en-US"/>
          </a:p>
        </p:txBody>
      </p:sp>
    </p:spTree>
    <p:extLst>
      <p:ext uri="{BB962C8B-B14F-4D97-AF65-F5344CB8AC3E}">
        <p14:creationId xmlns:p14="http://schemas.microsoft.com/office/powerpoint/2010/main" val="1519333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87FBAA-80CA-454C-B1BE-1CD88964902E}" type="datetimeFigureOut">
              <a:rPr lang="ja-JP" altLang="en-US" smtClean="0">
                <a:solidFill>
                  <a:prstClr val="black">
                    <a:tint val="75000"/>
                  </a:prstClr>
                </a:solidFill>
              </a:rPr>
              <a:pPr/>
              <a:t>2019/2/22</a:t>
            </a:fld>
            <a:endParaRPr lang="ja-JP" altLang="en-US">
              <a:solidFill>
                <a:prstClr val="black">
                  <a:tint val="75000"/>
                </a:prstClr>
              </a:solidFill>
            </a:endParaRPr>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80CAFD-946F-4EEE-A29E-6B23E0DFF986}"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10583951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85800"/>
            <a:ext cx="7772400"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1027" name="Rectangle 3"/>
          <p:cNvSpPr>
            <a:spLocks noGrp="1" noChangeArrowheads="1"/>
          </p:cNvSpPr>
          <p:nvPr>
            <p:ph type="body" idx="1"/>
          </p:nvPr>
        </p:nvSpPr>
        <p:spPr bwMode="auto">
          <a:xfrm>
            <a:off x="685800" y="1384300"/>
            <a:ext cx="7772400" cy="48641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pic>
        <p:nvPicPr>
          <p:cNvPr id="2" name="Picture 12" descr="2中面H"/>
          <p:cNvPicPr>
            <a:picLocks noChangeAspect="1" noChangeArrowheads="1"/>
          </p:cNvPicPr>
          <p:nvPr userDrawn="1"/>
        </p:nvPicPr>
        <p:blipFill>
          <a:blip r:embed="rId6" cstate="print"/>
          <a:srcRect/>
          <a:stretch>
            <a:fillRect/>
          </a:stretch>
        </p:blipFill>
        <p:spPr bwMode="auto">
          <a:xfrm>
            <a:off x="0" y="0"/>
            <a:ext cx="9145588" cy="660400"/>
          </a:xfrm>
          <a:prstGeom prst="rect">
            <a:avLst/>
          </a:prstGeom>
          <a:noFill/>
          <a:ln w="9525">
            <a:noFill/>
            <a:miter lim="800000"/>
            <a:headEnd/>
            <a:tailEnd/>
          </a:ln>
        </p:spPr>
      </p:pic>
      <p:sp>
        <p:nvSpPr>
          <p:cNvPr id="9" name="Rectangle 6"/>
          <p:cNvSpPr txBox="1">
            <a:spLocks noChangeArrowheads="1"/>
          </p:cNvSpPr>
          <p:nvPr userDrawn="1"/>
        </p:nvSpPr>
        <p:spPr bwMode="auto">
          <a:xfrm>
            <a:off x="3952875" y="6315075"/>
            <a:ext cx="1219200" cy="228600"/>
          </a:xfrm>
          <a:prstGeom prst="rect">
            <a:avLst/>
          </a:prstGeom>
          <a:noFill/>
          <a:ln w="9525">
            <a:noFill/>
            <a:miter lim="800000"/>
            <a:headEnd/>
            <a:tailEnd/>
          </a:ln>
        </p:spPr>
        <p:txBody>
          <a:bodyPr/>
          <a:lstStyle>
            <a:lvl1pPr>
              <a:defRPr/>
            </a:lvl1pPr>
          </a:lstStyle>
          <a:p>
            <a:pPr algn="ctr" fontAlgn="base">
              <a:spcBef>
                <a:spcPct val="0"/>
              </a:spcBef>
              <a:spcAft>
                <a:spcPct val="0"/>
              </a:spcAft>
              <a:defRPr/>
            </a:pPr>
            <a:fld id="{6CFB87B9-345F-4717-9897-14DFF2ADFAC4}" type="slidenum">
              <a:rPr lang="en-US" altLang="ja-JP" sz="800" smtClean="0">
                <a:solidFill>
                  <a:prstClr val="black"/>
                </a:solidFill>
                <a:latin typeface="メイリオ" pitchFamily="50" charset="-128"/>
                <a:ea typeface="メイリオ" pitchFamily="50" charset="-128"/>
                <a:cs typeface="メイリオ" pitchFamily="50" charset="-128"/>
              </a:rPr>
              <a:pPr algn="ctr" fontAlgn="base">
                <a:spcBef>
                  <a:spcPct val="0"/>
                </a:spcBef>
                <a:spcAft>
                  <a:spcPct val="0"/>
                </a:spcAft>
                <a:defRPr/>
              </a:pPr>
              <a:t>‹#›</a:t>
            </a:fld>
            <a:endParaRPr lang="en-US" altLang="ja-JP" sz="800" dirty="0">
              <a:solidFill>
                <a:prstClr val="black"/>
              </a:solidFill>
              <a:latin typeface="メイリオ" pitchFamily="50" charset="-128"/>
              <a:ea typeface="メイリオ" pitchFamily="50" charset="-128"/>
              <a:cs typeface="メイリオ" pitchFamily="50" charset="-128"/>
            </a:endParaRPr>
          </a:p>
        </p:txBody>
      </p:sp>
      <p:sp>
        <p:nvSpPr>
          <p:cNvPr id="10" name="Rectangle 5"/>
          <p:cNvSpPr txBox="1">
            <a:spLocks noChangeArrowheads="1"/>
          </p:cNvSpPr>
          <p:nvPr userDrawn="1"/>
        </p:nvSpPr>
        <p:spPr bwMode="auto">
          <a:xfrm>
            <a:off x="588963" y="6319838"/>
            <a:ext cx="3487737" cy="228600"/>
          </a:xfrm>
          <a:prstGeom prst="rect">
            <a:avLst/>
          </a:prstGeom>
          <a:noFill/>
          <a:ln w="9525">
            <a:noFill/>
            <a:miter lim="800000"/>
            <a:headEnd/>
            <a:tailEnd/>
          </a:ln>
        </p:spPr>
        <p:txBody>
          <a:bodyPr/>
          <a:lstStyle>
            <a:lvl1pPr>
              <a:defRPr>
                <a:latin typeface="メイリオ" pitchFamily="50" charset="-128"/>
                <a:ea typeface="メイリオ" pitchFamily="50" charset="-128"/>
                <a:cs typeface="メイリオ" pitchFamily="50" charset="-128"/>
              </a:defRPr>
            </a:lvl1pPr>
          </a:lstStyle>
          <a:p>
            <a:pPr fontAlgn="base">
              <a:spcBef>
                <a:spcPct val="0"/>
              </a:spcBef>
              <a:spcAft>
                <a:spcPct val="0"/>
              </a:spcAft>
              <a:defRPr/>
            </a:pPr>
            <a:r>
              <a:rPr lang="en-US" altLang="ja-JP" sz="800" dirty="0" smtClean="0">
                <a:solidFill>
                  <a:prstClr val="black"/>
                </a:solidFill>
              </a:rPr>
              <a:t>© 2017 CYBERNET SYSTEMS CO., LTD. All Rights Reserved.</a:t>
            </a:r>
            <a:endParaRPr lang="en-US" altLang="ja-JP" sz="800" dirty="0">
              <a:solidFill>
                <a:prstClr val="black"/>
              </a:solidFill>
            </a:endParaRPr>
          </a:p>
        </p:txBody>
      </p:sp>
      <p:graphicFrame>
        <p:nvGraphicFramePr>
          <p:cNvPr id="3" name="Object 2"/>
          <p:cNvGraphicFramePr>
            <a:graphicFrameLocks noChangeAspect="1"/>
          </p:cNvGraphicFramePr>
          <p:nvPr/>
        </p:nvGraphicFramePr>
        <p:xfrm>
          <a:off x="7316788" y="6237288"/>
          <a:ext cx="1143000" cy="400050"/>
        </p:xfrm>
        <a:graphic>
          <a:graphicData uri="http://schemas.openxmlformats.org/presentationml/2006/ole">
            <mc:AlternateContent xmlns:mc="http://schemas.openxmlformats.org/markup-compatibility/2006">
              <mc:Choice xmlns:v="urn:schemas-microsoft-com:vml" Requires="v">
                <p:oleObj spid="_x0000_s5160" name="Photo Editor 写真" r:id="rId7" imgW="1142857" imgH="400000" progId="">
                  <p:embed/>
                </p:oleObj>
              </mc:Choice>
              <mc:Fallback>
                <p:oleObj name="Photo Editor 写真" r:id="rId7" imgW="1142857" imgH="400000" progId="">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16788" y="6237288"/>
                        <a:ext cx="1143000" cy="400050"/>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69283215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6" r:id="rId3"/>
  </p:sldLayoutIdLst>
  <p:hf hdr="0" dt="0"/>
  <p:txStyles>
    <p:titleStyle>
      <a:lvl1pPr algn="ctr" rtl="0" eaLnBrk="0" fontAlgn="base" hangingPunct="0">
        <a:spcBef>
          <a:spcPct val="0"/>
        </a:spcBef>
        <a:spcAft>
          <a:spcPct val="0"/>
        </a:spcAft>
        <a:defRPr kumimoji="1" sz="2700">
          <a:solidFill>
            <a:schemeClr val="tx1"/>
          </a:solidFill>
          <a:latin typeface="メイリオ" pitchFamily="50" charset="-128"/>
          <a:ea typeface="メイリオ" pitchFamily="50" charset="-128"/>
          <a:cs typeface="メイリオ" pitchFamily="50" charset="-128"/>
        </a:defRPr>
      </a:lvl1pPr>
      <a:lvl2pPr algn="ctr" rtl="0" eaLnBrk="0" fontAlgn="base" hangingPunct="0">
        <a:spcBef>
          <a:spcPct val="0"/>
        </a:spcBef>
        <a:spcAft>
          <a:spcPct val="0"/>
        </a:spcAft>
        <a:defRPr kumimoji="1" sz="27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27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27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2700">
          <a:solidFill>
            <a:schemeClr val="tx2"/>
          </a:solidFill>
          <a:latin typeface="Arial" charset="0"/>
          <a:ea typeface="ＭＳ Ｐゴシック" pitchFamily="50" charset="-128"/>
        </a:defRPr>
      </a:lvl5pPr>
      <a:lvl6pPr marL="457200" algn="ctr" rtl="0" fontAlgn="base">
        <a:spcBef>
          <a:spcPct val="0"/>
        </a:spcBef>
        <a:spcAft>
          <a:spcPct val="0"/>
        </a:spcAft>
        <a:defRPr kumimoji="1" sz="2700">
          <a:solidFill>
            <a:schemeClr val="tx2"/>
          </a:solidFill>
          <a:latin typeface="Arial" charset="0"/>
          <a:ea typeface="ＭＳ Ｐゴシック" pitchFamily="50" charset="-128"/>
        </a:defRPr>
      </a:lvl6pPr>
      <a:lvl7pPr marL="914400" algn="ctr" rtl="0" fontAlgn="base">
        <a:spcBef>
          <a:spcPct val="0"/>
        </a:spcBef>
        <a:spcAft>
          <a:spcPct val="0"/>
        </a:spcAft>
        <a:defRPr kumimoji="1" sz="2700">
          <a:solidFill>
            <a:schemeClr val="tx2"/>
          </a:solidFill>
          <a:latin typeface="Arial" charset="0"/>
          <a:ea typeface="ＭＳ Ｐゴシック" pitchFamily="50" charset="-128"/>
        </a:defRPr>
      </a:lvl7pPr>
      <a:lvl8pPr marL="1371600" algn="ctr" rtl="0" fontAlgn="base">
        <a:spcBef>
          <a:spcPct val="0"/>
        </a:spcBef>
        <a:spcAft>
          <a:spcPct val="0"/>
        </a:spcAft>
        <a:defRPr kumimoji="1" sz="2700">
          <a:solidFill>
            <a:schemeClr val="tx2"/>
          </a:solidFill>
          <a:latin typeface="Arial" charset="0"/>
          <a:ea typeface="ＭＳ Ｐゴシック" pitchFamily="50" charset="-128"/>
        </a:defRPr>
      </a:lvl8pPr>
      <a:lvl9pPr marL="1828800" algn="ctr" rtl="0" fontAlgn="base">
        <a:spcBef>
          <a:spcPct val="0"/>
        </a:spcBef>
        <a:spcAft>
          <a:spcPct val="0"/>
        </a:spcAft>
        <a:defRPr kumimoji="1" sz="2700">
          <a:solidFill>
            <a:schemeClr val="tx2"/>
          </a:solidFill>
          <a:latin typeface="Arial" charset="0"/>
          <a:ea typeface="ＭＳ Ｐゴシック" pitchFamily="50" charset="-128"/>
        </a:defRPr>
      </a:lvl9pPr>
    </p:titleStyle>
    <p:bodyStyle>
      <a:lvl1pPr marL="342900" indent="-342900" algn="l" rtl="0" eaLnBrk="0" fontAlgn="base" hangingPunct="0">
        <a:spcBef>
          <a:spcPct val="20000"/>
        </a:spcBef>
        <a:spcAft>
          <a:spcPct val="0"/>
        </a:spcAft>
        <a:buChar char="•"/>
        <a:defRPr sz="3200">
          <a:solidFill>
            <a:schemeClr val="tx1"/>
          </a:solidFill>
          <a:latin typeface="メイリオ" pitchFamily="50" charset="-128"/>
          <a:ea typeface="メイリオ" pitchFamily="50" charset="-128"/>
          <a:cs typeface="メイリオ" pitchFamily="50" charset="-128"/>
        </a:defRPr>
      </a:lvl1pPr>
      <a:lvl2pPr marL="742950" indent="-285750" algn="l" rtl="0" eaLnBrk="0" fontAlgn="base" hangingPunct="0">
        <a:spcBef>
          <a:spcPct val="20000"/>
        </a:spcBef>
        <a:spcAft>
          <a:spcPct val="0"/>
        </a:spcAft>
        <a:buChar char="–"/>
        <a:defRPr sz="2800">
          <a:solidFill>
            <a:schemeClr val="tx1"/>
          </a:solidFill>
          <a:latin typeface="メイリオ" pitchFamily="50" charset="-128"/>
          <a:ea typeface="メイリオ" pitchFamily="50" charset="-128"/>
          <a:cs typeface="メイリオ" pitchFamily="50" charset="-128"/>
        </a:defRPr>
      </a:lvl2pPr>
      <a:lvl3pPr marL="1143000" indent="-228600" algn="l" rtl="0" eaLnBrk="0" fontAlgn="base" hangingPunct="0">
        <a:spcBef>
          <a:spcPct val="20000"/>
        </a:spcBef>
        <a:spcAft>
          <a:spcPct val="0"/>
        </a:spcAft>
        <a:buChar char="•"/>
        <a:defRPr sz="2400">
          <a:solidFill>
            <a:schemeClr val="tx1"/>
          </a:solidFill>
          <a:latin typeface="メイリオ" pitchFamily="50" charset="-128"/>
          <a:ea typeface="メイリオ" pitchFamily="50" charset="-128"/>
          <a:cs typeface="メイリオ" pitchFamily="50" charset="-128"/>
        </a:defRPr>
      </a:lvl3pPr>
      <a:lvl4pPr marL="1600200" indent="-228600" algn="l" rtl="0" eaLnBrk="0" fontAlgn="base" hangingPunct="0">
        <a:spcBef>
          <a:spcPct val="20000"/>
        </a:spcBef>
        <a:spcAft>
          <a:spcPct val="0"/>
        </a:spcAft>
        <a:buChar char="–"/>
        <a:defRPr sz="2000">
          <a:solidFill>
            <a:schemeClr val="tx1"/>
          </a:solidFill>
          <a:latin typeface="メイリオ" pitchFamily="50" charset="-128"/>
          <a:ea typeface="メイリオ" pitchFamily="50" charset="-128"/>
          <a:cs typeface="メイリオ" pitchFamily="50" charset="-128"/>
        </a:defRPr>
      </a:lvl4pPr>
      <a:lvl5pPr marL="2057400" indent="-228600" algn="l" rtl="0" eaLnBrk="0" fontAlgn="base" hangingPunct="0">
        <a:spcBef>
          <a:spcPct val="20000"/>
        </a:spcBef>
        <a:spcAft>
          <a:spcPct val="0"/>
        </a:spcAft>
        <a:buChar char="»"/>
        <a:defRPr sz="2000">
          <a:solidFill>
            <a:schemeClr val="tx1"/>
          </a:solidFill>
          <a:latin typeface="メイリオ" pitchFamily="50" charset="-128"/>
          <a:ea typeface="メイリオ" pitchFamily="50" charset="-128"/>
          <a:cs typeface="メイリオ" pitchFamily="50"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ltLang="ja-JP" smtClean="0">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ltLang="ja-JP" smtClean="0">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8B80FB2A-5015-4A21-8664-A28B7B4E09FF}" type="slidenum">
              <a:rPr lang="en-US" altLang="ja-JP" smtClean="0">
                <a:solidFill>
                  <a:srgbClr val="000000"/>
                </a:solidFill>
              </a:rPr>
              <a:pPr fontAlgn="base">
                <a:spcBef>
                  <a:spcPct val="0"/>
                </a:spcBef>
                <a:spcAft>
                  <a:spcPct val="0"/>
                </a:spcAft>
              </a:pPr>
              <a:t>‹#›</a:t>
            </a:fld>
            <a:endParaRPr lang="en-US" altLang="ja-JP" smtClean="0">
              <a:solidFill>
                <a:srgbClr val="000000"/>
              </a:solidFill>
            </a:endParaRPr>
          </a:p>
        </p:txBody>
      </p:sp>
    </p:spTree>
    <p:extLst>
      <p:ext uri="{BB962C8B-B14F-4D97-AF65-F5344CB8AC3E}">
        <p14:creationId xmlns:p14="http://schemas.microsoft.com/office/powerpoint/2010/main" val="3028021126"/>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txStyles>
    <p:titleStyle>
      <a:lvl1pPr algn="ctr" rtl="0" fontAlgn="base">
        <a:spcBef>
          <a:spcPct val="0"/>
        </a:spcBef>
        <a:spcAft>
          <a:spcPct val="0"/>
        </a:spcAft>
        <a:defRPr kumimoji="1" sz="4400">
          <a:solidFill>
            <a:schemeClr val="tx2"/>
          </a:solidFill>
          <a:latin typeface="+mj-lt"/>
          <a:ea typeface="+mj-ea"/>
          <a:cs typeface="+mj-cs"/>
        </a:defRPr>
      </a:lvl1pPr>
      <a:lvl2pPr algn="ctr" rtl="0" fontAlgn="base">
        <a:spcBef>
          <a:spcPct val="0"/>
        </a:spcBef>
        <a:spcAft>
          <a:spcPct val="0"/>
        </a:spcAft>
        <a:defRPr kumimoji="1" sz="4400">
          <a:solidFill>
            <a:schemeClr val="tx2"/>
          </a:solidFill>
          <a:latin typeface="Times New Roman" pitchFamily="18" charset="0"/>
          <a:ea typeface="ＭＳ Ｐゴシック" charset="-128"/>
        </a:defRPr>
      </a:lvl2pPr>
      <a:lvl3pPr algn="ctr" rtl="0" fontAlgn="base">
        <a:spcBef>
          <a:spcPct val="0"/>
        </a:spcBef>
        <a:spcAft>
          <a:spcPct val="0"/>
        </a:spcAft>
        <a:defRPr kumimoji="1" sz="4400">
          <a:solidFill>
            <a:schemeClr val="tx2"/>
          </a:solidFill>
          <a:latin typeface="Times New Roman" pitchFamily="18" charset="0"/>
          <a:ea typeface="ＭＳ Ｐゴシック" charset="-128"/>
        </a:defRPr>
      </a:lvl3pPr>
      <a:lvl4pPr algn="ctr" rtl="0" fontAlgn="base">
        <a:spcBef>
          <a:spcPct val="0"/>
        </a:spcBef>
        <a:spcAft>
          <a:spcPct val="0"/>
        </a:spcAft>
        <a:defRPr kumimoji="1" sz="4400">
          <a:solidFill>
            <a:schemeClr val="tx2"/>
          </a:solidFill>
          <a:latin typeface="Times New Roman" pitchFamily="18" charset="0"/>
          <a:ea typeface="ＭＳ Ｐゴシック" charset="-128"/>
        </a:defRPr>
      </a:lvl4pPr>
      <a:lvl5pPr algn="ctr" rtl="0" fontAlgn="base">
        <a:spcBef>
          <a:spcPct val="0"/>
        </a:spcBef>
        <a:spcAft>
          <a:spcPct val="0"/>
        </a:spcAft>
        <a:defRPr kumimoji="1" sz="4400">
          <a:solidFill>
            <a:schemeClr val="tx2"/>
          </a:solidFill>
          <a:latin typeface="Times New Roman" pitchFamily="18" charset="0"/>
          <a:ea typeface="ＭＳ Ｐゴシック" charset="-128"/>
        </a:defRPr>
      </a:lvl5pPr>
      <a:lvl6pPr marL="457200" algn="ctr" rtl="0" fontAlgn="base">
        <a:spcBef>
          <a:spcPct val="0"/>
        </a:spcBef>
        <a:spcAft>
          <a:spcPct val="0"/>
        </a:spcAft>
        <a:defRPr kumimoji="1" sz="4400">
          <a:solidFill>
            <a:schemeClr val="tx2"/>
          </a:solidFill>
          <a:latin typeface="Times New Roman" pitchFamily="18" charset="0"/>
          <a:ea typeface="ＭＳ Ｐゴシック" charset="-128"/>
        </a:defRPr>
      </a:lvl6pPr>
      <a:lvl7pPr marL="914400" algn="ctr" rtl="0" fontAlgn="base">
        <a:spcBef>
          <a:spcPct val="0"/>
        </a:spcBef>
        <a:spcAft>
          <a:spcPct val="0"/>
        </a:spcAft>
        <a:defRPr kumimoji="1" sz="4400">
          <a:solidFill>
            <a:schemeClr val="tx2"/>
          </a:solidFill>
          <a:latin typeface="Times New Roman" pitchFamily="18" charset="0"/>
          <a:ea typeface="ＭＳ Ｐゴシック" charset="-128"/>
        </a:defRPr>
      </a:lvl7pPr>
      <a:lvl8pPr marL="1371600" algn="ctr" rtl="0" fontAlgn="base">
        <a:spcBef>
          <a:spcPct val="0"/>
        </a:spcBef>
        <a:spcAft>
          <a:spcPct val="0"/>
        </a:spcAft>
        <a:defRPr kumimoji="1" sz="4400">
          <a:solidFill>
            <a:schemeClr val="tx2"/>
          </a:solidFill>
          <a:latin typeface="Times New Roman" pitchFamily="18" charset="0"/>
          <a:ea typeface="ＭＳ Ｐゴシック" charset="-128"/>
        </a:defRPr>
      </a:lvl8pPr>
      <a:lvl9pPr marL="1828800" algn="ctr" rtl="0" fontAlgn="base">
        <a:spcBef>
          <a:spcPct val="0"/>
        </a:spcBef>
        <a:spcAft>
          <a:spcPct val="0"/>
        </a:spcAft>
        <a:defRPr kumimoji="1" sz="4400">
          <a:solidFill>
            <a:schemeClr val="tx2"/>
          </a:solidFill>
          <a:latin typeface="Times New Roman" pitchFamily="18" charset="0"/>
          <a:ea typeface="ＭＳ Ｐゴシック" charset="-128"/>
        </a:defRPr>
      </a:lvl9pPr>
    </p:titleStyle>
    <p:bodyStyle>
      <a:lvl1pPr marL="342900" indent="-342900" algn="l" rtl="0" fontAlgn="base">
        <a:spcBef>
          <a:spcPct val="20000"/>
        </a:spcBef>
        <a:spcAft>
          <a:spcPct val="0"/>
        </a:spcAft>
        <a:buChar char="•"/>
        <a:defRPr kumimoji="1" sz="3200">
          <a:solidFill>
            <a:schemeClr val="tx1"/>
          </a:solidFill>
          <a:latin typeface="+mn-lt"/>
          <a:ea typeface="+mn-ea"/>
          <a:cs typeface="+mn-cs"/>
        </a:defRPr>
      </a:lvl1pPr>
      <a:lvl2pPr marL="742950" indent="-285750" algn="l" rtl="0" fontAlgn="base">
        <a:spcBef>
          <a:spcPct val="20000"/>
        </a:spcBef>
        <a:spcAft>
          <a:spcPct val="0"/>
        </a:spcAft>
        <a:buChar char="–"/>
        <a:defRPr kumimoji="1" sz="2800">
          <a:solidFill>
            <a:schemeClr val="tx1"/>
          </a:solidFill>
          <a:latin typeface="+mn-lt"/>
          <a:ea typeface="+mn-ea"/>
        </a:defRPr>
      </a:lvl2pPr>
      <a:lvl3pPr marL="1143000" indent="-228600" algn="l" rtl="0" fontAlgn="base">
        <a:spcBef>
          <a:spcPct val="20000"/>
        </a:spcBef>
        <a:spcAft>
          <a:spcPct val="0"/>
        </a:spcAft>
        <a:buChar char="•"/>
        <a:defRPr kumimoji="1" sz="2400">
          <a:solidFill>
            <a:schemeClr val="tx1"/>
          </a:solidFill>
          <a:latin typeface="+mn-lt"/>
          <a:ea typeface="+mn-ea"/>
        </a:defRPr>
      </a:lvl3pPr>
      <a:lvl4pPr marL="1600200" indent="-228600" algn="l" rtl="0" fontAlgn="base">
        <a:spcBef>
          <a:spcPct val="20000"/>
        </a:spcBef>
        <a:spcAft>
          <a:spcPct val="0"/>
        </a:spcAft>
        <a:buChar char="–"/>
        <a:defRPr kumimoji="1" sz="2000">
          <a:solidFill>
            <a:schemeClr val="tx1"/>
          </a:solidFill>
          <a:latin typeface="+mn-lt"/>
          <a:ea typeface="+mn-ea"/>
        </a:defRPr>
      </a:lvl4pPr>
      <a:lvl5pPr marL="2057400" indent="-228600" algn="l" rtl="0" fontAlgn="base">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ltLang="ja-JP" smtClean="0">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ltLang="ja-JP" smtClean="0">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8B80FB2A-5015-4A21-8664-A28B7B4E09FF}" type="slidenum">
              <a:rPr lang="en-US" altLang="ja-JP" smtClean="0">
                <a:solidFill>
                  <a:srgbClr val="000000"/>
                </a:solidFill>
              </a:rPr>
              <a:pPr fontAlgn="base">
                <a:spcBef>
                  <a:spcPct val="0"/>
                </a:spcBef>
                <a:spcAft>
                  <a:spcPct val="0"/>
                </a:spcAft>
              </a:pPr>
              <a:t>‹#›</a:t>
            </a:fld>
            <a:endParaRPr lang="en-US" altLang="ja-JP" smtClean="0">
              <a:solidFill>
                <a:srgbClr val="000000"/>
              </a:solidFill>
            </a:endParaRPr>
          </a:p>
        </p:txBody>
      </p:sp>
    </p:spTree>
    <p:extLst>
      <p:ext uri="{BB962C8B-B14F-4D97-AF65-F5344CB8AC3E}">
        <p14:creationId xmlns:p14="http://schemas.microsoft.com/office/powerpoint/2010/main" val="3740519017"/>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p:txStyles>
    <p:titleStyle>
      <a:lvl1pPr algn="ctr" rtl="0" fontAlgn="base">
        <a:spcBef>
          <a:spcPct val="0"/>
        </a:spcBef>
        <a:spcAft>
          <a:spcPct val="0"/>
        </a:spcAft>
        <a:defRPr kumimoji="1" sz="4400">
          <a:solidFill>
            <a:schemeClr val="tx2"/>
          </a:solidFill>
          <a:latin typeface="+mj-lt"/>
          <a:ea typeface="+mj-ea"/>
          <a:cs typeface="+mj-cs"/>
        </a:defRPr>
      </a:lvl1pPr>
      <a:lvl2pPr algn="ctr" rtl="0" fontAlgn="base">
        <a:spcBef>
          <a:spcPct val="0"/>
        </a:spcBef>
        <a:spcAft>
          <a:spcPct val="0"/>
        </a:spcAft>
        <a:defRPr kumimoji="1" sz="4400">
          <a:solidFill>
            <a:schemeClr val="tx2"/>
          </a:solidFill>
          <a:latin typeface="Times New Roman" pitchFamily="18" charset="0"/>
          <a:ea typeface="ＭＳ Ｐゴシック" charset="-128"/>
        </a:defRPr>
      </a:lvl2pPr>
      <a:lvl3pPr algn="ctr" rtl="0" fontAlgn="base">
        <a:spcBef>
          <a:spcPct val="0"/>
        </a:spcBef>
        <a:spcAft>
          <a:spcPct val="0"/>
        </a:spcAft>
        <a:defRPr kumimoji="1" sz="4400">
          <a:solidFill>
            <a:schemeClr val="tx2"/>
          </a:solidFill>
          <a:latin typeface="Times New Roman" pitchFamily="18" charset="0"/>
          <a:ea typeface="ＭＳ Ｐゴシック" charset="-128"/>
        </a:defRPr>
      </a:lvl3pPr>
      <a:lvl4pPr algn="ctr" rtl="0" fontAlgn="base">
        <a:spcBef>
          <a:spcPct val="0"/>
        </a:spcBef>
        <a:spcAft>
          <a:spcPct val="0"/>
        </a:spcAft>
        <a:defRPr kumimoji="1" sz="4400">
          <a:solidFill>
            <a:schemeClr val="tx2"/>
          </a:solidFill>
          <a:latin typeface="Times New Roman" pitchFamily="18" charset="0"/>
          <a:ea typeface="ＭＳ Ｐゴシック" charset="-128"/>
        </a:defRPr>
      </a:lvl4pPr>
      <a:lvl5pPr algn="ctr" rtl="0" fontAlgn="base">
        <a:spcBef>
          <a:spcPct val="0"/>
        </a:spcBef>
        <a:spcAft>
          <a:spcPct val="0"/>
        </a:spcAft>
        <a:defRPr kumimoji="1" sz="4400">
          <a:solidFill>
            <a:schemeClr val="tx2"/>
          </a:solidFill>
          <a:latin typeface="Times New Roman" pitchFamily="18" charset="0"/>
          <a:ea typeface="ＭＳ Ｐゴシック" charset="-128"/>
        </a:defRPr>
      </a:lvl5pPr>
      <a:lvl6pPr marL="457200" algn="ctr" rtl="0" fontAlgn="base">
        <a:spcBef>
          <a:spcPct val="0"/>
        </a:spcBef>
        <a:spcAft>
          <a:spcPct val="0"/>
        </a:spcAft>
        <a:defRPr kumimoji="1" sz="4400">
          <a:solidFill>
            <a:schemeClr val="tx2"/>
          </a:solidFill>
          <a:latin typeface="Times New Roman" pitchFamily="18" charset="0"/>
          <a:ea typeface="ＭＳ Ｐゴシック" charset="-128"/>
        </a:defRPr>
      </a:lvl6pPr>
      <a:lvl7pPr marL="914400" algn="ctr" rtl="0" fontAlgn="base">
        <a:spcBef>
          <a:spcPct val="0"/>
        </a:spcBef>
        <a:spcAft>
          <a:spcPct val="0"/>
        </a:spcAft>
        <a:defRPr kumimoji="1" sz="4400">
          <a:solidFill>
            <a:schemeClr val="tx2"/>
          </a:solidFill>
          <a:latin typeface="Times New Roman" pitchFamily="18" charset="0"/>
          <a:ea typeface="ＭＳ Ｐゴシック" charset="-128"/>
        </a:defRPr>
      </a:lvl7pPr>
      <a:lvl8pPr marL="1371600" algn="ctr" rtl="0" fontAlgn="base">
        <a:spcBef>
          <a:spcPct val="0"/>
        </a:spcBef>
        <a:spcAft>
          <a:spcPct val="0"/>
        </a:spcAft>
        <a:defRPr kumimoji="1" sz="4400">
          <a:solidFill>
            <a:schemeClr val="tx2"/>
          </a:solidFill>
          <a:latin typeface="Times New Roman" pitchFamily="18" charset="0"/>
          <a:ea typeface="ＭＳ Ｐゴシック" charset="-128"/>
        </a:defRPr>
      </a:lvl8pPr>
      <a:lvl9pPr marL="1828800" algn="ctr" rtl="0" fontAlgn="base">
        <a:spcBef>
          <a:spcPct val="0"/>
        </a:spcBef>
        <a:spcAft>
          <a:spcPct val="0"/>
        </a:spcAft>
        <a:defRPr kumimoji="1" sz="4400">
          <a:solidFill>
            <a:schemeClr val="tx2"/>
          </a:solidFill>
          <a:latin typeface="Times New Roman" pitchFamily="18" charset="0"/>
          <a:ea typeface="ＭＳ Ｐゴシック" charset="-128"/>
        </a:defRPr>
      </a:lvl9pPr>
    </p:titleStyle>
    <p:bodyStyle>
      <a:lvl1pPr marL="342900" indent="-342900" algn="l" rtl="0" fontAlgn="base">
        <a:spcBef>
          <a:spcPct val="20000"/>
        </a:spcBef>
        <a:spcAft>
          <a:spcPct val="0"/>
        </a:spcAft>
        <a:buChar char="•"/>
        <a:defRPr kumimoji="1" sz="3200">
          <a:solidFill>
            <a:schemeClr val="tx1"/>
          </a:solidFill>
          <a:latin typeface="+mn-lt"/>
          <a:ea typeface="+mn-ea"/>
          <a:cs typeface="+mn-cs"/>
        </a:defRPr>
      </a:lvl1pPr>
      <a:lvl2pPr marL="742950" indent="-285750" algn="l" rtl="0" fontAlgn="base">
        <a:spcBef>
          <a:spcPct val="20000"/>
        </a:spcBef>
        <a:spcAft>
          <a:spcPct val="0"/>
        </a:spcAft>
        <a:buChar char="–"/>
        <a:defRPr kumimoji="1" sz="2800">
          <a:solidFill>
            <a:schemeClr val="tx1"/>
          </a:solidFill>
          <a:latin typeface="+mn-lt"/>
          <a:ea typeface="+mn-ea"/>
        </a:defRPr>
      </a:lvl2pPr>
      <a:lvl3pPr marL="1143000" indent="-228600" algn="l" rtl="0" fontAlgn="base">
        <a:spcBef>
          <a:spcPct val="20000"/>
        </a:spcBef>
        <a:spcAft>
          <a:spcPct val="0"/>
        </a:spcAft>
        <a:buChar char="•"/>
        <a:defRPr kumimoji="1" sz="2400">
          <a:solidFill>
            <a:schemeClr val="tx1"/>
          </a:solidFill>
          <a:latin typeface="+mn-lt"/>
          <a:ea typeface="+mn-ea"/>
        </a:defRPr>
      </a:lvl3pPr>
      <a:lvl4pPr marL="1600200" indent="-228600" algn="l" rtl="0" fontAlgn="base">
        <a:spcBef>
          <a:spcPct val="20000"/>
        </a:spcBef>
        <a:spcAft>
          <a:spcPct val="0"/>
        </a:spcAft>
        <a:buChar char="–"/>
        <a:defRPr kumimoji="1" sz="2000">
          <a:solidFill>
            <a:schemeClr val="tx1"/>
          </a:solidFill>
          <a:latin typeface="+mn-lt"/>
          <a:ea typeface="+mn-ea"/>
        </a:defRPr>
      </a:lvl4pPr>
      <a:lvl5pPr marL="2057400" indent="-228600" algn="l" rtl="0" fontAlgn="base">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85800"/>
            <a:ext cx="7772400"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1027" name="Rectangle 3"/>
          <p:cNvSpPr>
            <a:spLocks noGrp="1" noChangeArrowheads="1"/>
          </p:cNvSpPr>
          <p:nvPr>
            <p:ph type="body" idx="1"/>
          </p:nvPr>
        </p:nvSpPr>
        <p:spPr bwMode="auto">
          <a:xfrm>
            <a:off x="685800" y="1384300"/>
            <a:ext cx="7772400" cy="48641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pic>
        <p:nvPicPr>
          <p:cNvPr id="2" name="Picture 12" descr="2中面H"/>
          <p:cNvPicPr>
            <a:picLocks noChangeAspect="1" noChangeArrowheads="1"/>
          </p:cNvPicPr>
          <p:nvPr userDrawn="1"/>
        </p:nvPicPr>
        <p:blipFill>
          <a:blip r:embed="rId7" cstate="print"/>
          <a:srcRect/>
          <a:stretch>
            <a:fillRect/>
          </a:stretch>
        </p:blipFill>
        <p:spPr bwMode="auto">
          <a:xfrm>
            <a:off x="0" y="0"/>
            <a:ext cx="9145588" cy="660400"/>
          </a:xfrm>
          <a:prstGeom prst="rect">
            <a:avLst/>
          </a:prstGeom>
          <a:noFill/>
          <a:ln w="9525">
            <a:noFill/>
            <a:miter lim="800000"/>
            <a:headEnd/>
            <a:tailEnd/>
          </a:ln>
        </p:spPr>
      </p:pic>
      <p:sp>
        <p:nvSpPr>
          <p:cNvPr id="9" name="Rectangle 6"/>
          <p:cNvSpPr txBox="1">
            <a:spLocks noChangeArrowheads="1"/>
          </p:cNvSpPr>
          <p:nvPr userDrawn="1"/>
        </p:nvSpPr>
        <p:spPr bwMode="auto">
          <a:xfrm>
            <a:off x="3952875" y="6315075"/>
            <a:ext cx="1219200" cy="228600"/>
          </a:xfrm>
          <a:prstGeom prst="rect">
            <a:avLst/>
          </a:prstGeom>
          <a:noFill/>
          <a:ln w="9525">
            <a:noFill/>
            <a:miter lim="800000"/>
            <a:headEnd/>
            <a:tailEnd/>
          </a:ln>
        </p:spPr>
        <p:txBody>
          <a:bodyPr/>
          <a:lstStyle>
            <a:lvl1pPr>
              <a:defRPr/>
            </a:lvl1pPr>
          </a:lstStyle>
          <a:p>
            <a:pPr algn="ctr" fontAlgn="base">
              <a:spcBef>
                <a:spcPct val="0"/>
              </a:spcBef>
              <a:spcAft>
                <a:spcPct val="0"/>
              </a:spcAft>
              <a:defRPr/>
            </a:pPr>
            <a:fld id="{6CFB87B9-345F-4717-9897-14DFF2ADFAC4}" type="slidenum">
              <a:rPr lang="en-US" altLang="ja-JP" sz="800" smtClean="0">
                <a:solidFill>
                  <a:prstClr val="black"/>
                </a:solidFill>
                <a:latin typeface="メイリオ" pitchFamily="50" charset="-128"/>
                <a:ea typeface="メイリオ" pitchFamily="50" charset="-128"/>
                <a:cs typeface="メイリオ" pitchFamily="50" charset="-128"/>
              </a:rPr>
              <a:pPr algn="ctr" fontAlgn="base">
                <a:spcBef>
                  <a:spcPct val="0"/>
                </a:spcBef>
                <a:spcAft>
                  <a:spcPct val="0"/>
                </a:spcAft>
                <a:defRPr/>
              </a:pPr>
              <a:t>‹#›</a:t>
            </a:fld>
            <a:endParaRPr lang="en-US" altLang="ja-JP" sz="800" dirty="0">
              <a:solidFill>
                <a:prstClr val="black"/>
              </a:solidFill>
              <a:latin typeface="メイリオ" pitchFamily="50" charset="-128"/>
              <a:ea typeface="メイリオ" pitchFamily="50" charset="-128"/>
              <a:cs typeface="メイリオ" pitchFamily="50" charset="-128"/>
            </a:endParaRPr>
          </a:p>
        </p:txBody>
      </p:sp>
      <p:sp>
        <p:nvSpPr>
          <p:cNvPr id="10" name="Rectangle 5"/>
          <p:cNvSpPr txBox="1">
            <a:spLocks noChangeArrowheads="1"/>
          </p:cNvSpPr>
          <p:nvPr userDrawn="1"/>
        </p:nvSpPr>
        <p:spPr bwMode="auto">
          <a:xfrm>
            <a:off x="588963" y="6319838"/>
            <a:ext cx="3487737" cy="228600"/>
          </a:xfrm>
          <a:prstGeom prst="rect">
            <a:avLst/>
          </a:prstGeom>
          <a:noFill/>
          <a:ln w="9525">
            <a:noFill/>
            <a:miter lim="800000"/>
            <a:headEnd/>
            <a:tailEnd/>
          </a:ln>
        </p:spPr>
        <p:txBody>
          <a:bodyPr/>
          <a:lstStyle>
            <a:lvl1pPr>
              <a:defRPr>
                <a:latin typeface="メイリオ" pitchFamily="50" charset="-128"/>
                <a:ea typeface="メイリオ" pitchFamily="50" charset="-128"/>
                <a:cs typeface="メイリオ" pitchFamily="50" charset="-128"/>
              </a:defRPr>
            </a:lvl1pPr>
          </a:lstStyle>
          <a:p>
            <a:pPr fontAlgn="base">
              <a:spcBef>
                <a:spcPct val="0"/>
              </a:spcBef>
              <a:spcAft>
                <a:spcPct val="0"/>
              </a:spcAft>
              <a:defRPr/>
            </a:pPr>
            <a:r>
              <a:rPr lang="en-US" altLang="ja-JP" sz="800" dirty="0" smtClean="0">
                <a:solidFill>
                  <a:prstClr val="black"/>
                </a:solidFill>
              </a:rPr>
              <a:t>© 2017 CYBERNET SYSTEMS CO., LTD. All Rights Reserved.</a:t>
            </a:r>
            <a:endParaRPr lang="en-US" altLang="ja-JP" sz="800" dirty="0">
              <a:solidFill>
                <a:prstClr val="black"/>
              </a:solidFill>
            </a:endParaRPr>
          </a:p>
        </p:txBody>
      </p:sp>
      <p:graphicFrame>
        <p:nvGraphicFramePr>
          <p:cNvPr id="3" name="Object 2"/>
          <p:cNvGraphicFramePr>
            <a:graphicFrameLocks noChangeAspect="1"/>
          </p:cNvGraphicFramePr>
          <p:nvPr/>
        </p:nvGraphicFramePr>
        <p:xfrm>
          <a:off x="7316788" y="6237288"/>
          <a:ext cx="1143000" cy="400050"/>
        </p:xfrm>
        <a:graphic>
          <a:graphicData uri="http://schemas.openxmlformats.org/presentationml/2006/ole">
            <mc:AlternateContent xmlns:mc="http://schemas.openxmlformats.org/markup-compatibility/2006">
              <mc:Choice xmlns:v="urn:schemas-microsoft-com:vml" Requires="v">
                <p:oleObj spid="_x0000_s7203" name="Photo Editor 写真" r:id="rId8" imgW="1142857" imgH="400000" progId="">
                  <p:embed/>
                </p:oleObj>
              </mc:Choice>
              <mc:Fallback>
                <p:oleObj name="Photo Editor 写真" r:id="rId8" imgW="1142857" imgH="400000" progId="">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316788" y="6237288"/>
                        <a:ext cx="1143000" cy="400050"/>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837145672"/>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Lst>
  <p:hf hdr="0" dt="0"/>
  <p:txStyles>
    <p:titleStyle>
      <a:lvl1pPr algn="ctr" rtl="0" eaLnBrk="0" fontAlgn="base" hangingPunct="0">
        <a:spcBef>
          <a:spcPct val="0"/>
        </a:spcBef>
        <a:spcAft>
          <a:spcPct val="0"/>
        </a:spcAft>
        <a:defRPr kumimoji="1" sz="2700">
          <a:solidFill>
            <a:schemeClr val="tx1"/>
          </a:solidFill>
          <a:latin typeface="メイリオ" pitchFamily="50" charset="-128"/>
          <a:ea typeface="メイリオ" pitchFamily="50" charset="-128"/>
          <a:cs typeface="メイリオ" pitchFamily="50" charset="-128"/>
        </a:defRPr>
      </a:lvl1pPr>
      <a:lvl2pPr algn="ctr" rtl="0" eaLnBrk="0" fontAlgn="base" hangingPunct="0">
        <a:spcBef>
          <a:spcPct val="0"/>
        </a:spcBef>
        <a:spcAft>
          <a:spcPct val="0"/>
        </a:spcAft>
        <a:defRPr kumimoji="1" sz="27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27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27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2700">
          <a:solidFill>
            <a:schemeClr val="tx2"/>
          </a:solidFill>
          <a:latin typeface="Arial" charset="0"/>
          <a:ea typeface="ＭＳ Ｐゴシック" pitchFamily="50" charset="-128"/>
        </a:defRPr>
      </a:lvl5pPr>
      <a:lvl6pPr marL="457200" algn="ctr" rtl="0" fontAlgn="base">
        <a:spcBef>
          <a:spcPct val="0"/>
        </a:spcBef>
        <a:spcAft>
          <a:spcPct val="0"/>
        </a:spcAft>
        <a:defRPr kumimoji="1" sz="2700">
          <a:solidFill>
            <a:schemeClr val="tx2"/>
          </a:solidFill>
          <a:latin typeface="Arial" charset="0"/>
          <a:ea typeface="ＭＳ Ｐゴシック" pitchFamily="50" charset="-128"/>
        </a:defRPr>
      </a:lvl6pPr>
      <a:lvl7pPr marL="914400" algn="ctr" rtl="0" fontAlgn="base">
        <a:spcBef>
          <a:spcPct val="0"/>
        </a:spcBef>
        <a:spcAft>
          <a:spcPct val="0"/>
        </a:spcAft>
        <a:defRPr kumimoji="1" sz="2700">
          <a:solidFill>
            <a:schemeClr val="tx2"/>
          </a:solidFill>
          <a:latin typeface="Arial" charset="0"/>
          <a:ea typeface="ＭＳ Ｐゴシック" pitchFamily="50" charset="-128"/>
        </a:defRPr>
      </a:lvl7pPr>
      <a:lvl8pPr marL="1371600" algn="ctr" rtl="0" fontAlgn="base">
        <a:spcBef>
          <a:spcPct val="0"/>
        </a:spcBef>
        <a:spcAft>
          <a:spcPct val="0"/>
        </a:spcAft>
        <a:defRPr kumimoji="1" sz="2700">
          <a:solidFill>
            <a:schemeClr val="tx2"/>
          </a:solidFill>
          <a:latin typeface="Arial" charset="0"/>
          <a:ea typeface="ＭＳ Ｐゴシック" pitchFamily="50" charset="-128"/>
        </a:defRPr>
      </a:lvl8pPr>
      <a:lvl9pPr marL="1828800" algn="ctr" rtl="0" fontAlgn="base">
        <a:spcBef>
          <a:spcPct val="0"/>
        </a:spcBef>
        <a:spcAft>
          <a:spcPct val="0"/>
        </a:spcAft>
        <a:defRPr kumimoji="1" sz="2700">
          <a:solidFill>
            <a:schemeClr val="tx2"/>
          </a:solidFill>
          <a:latin typeface="Arial" charset="0"/>
          <a:ea typeface="ＭＳ Ｐゴシック" pitchFamily="50" charset="-128"/>
        </a:defRPr>
      </a:lvl9pPr>
    </p:titleStyle>
    <p:bodyStyle>
      <a:lvl1pPr marL="342900" indent="-342900" algn="l" rtl="0" eaLnBrk="0" fontAlgn="base" hangingPunct="0">
        <a:spcBef>
          <a:spcPct val="20000"/>
        </a:spcBef>
        <a:spcAft>
          <a:spcPct val="0"/>
        </a:spcAft>
        <a:buChar char="•"/>
        <a:defRPr sz="3200">
          <a:solidFill>
            <a:schemeClr val="tx1"/>
          </a:solidFill>
          <a:latin typeface="メイリオ" pitchFamily="50" charset="-128"/>
          <a:ea typeface="メイリオ" pitchFamily="50" charset="-128"/>
          <a:cs typeface="メイリオ" pitchFamily="50" charset="-128"/>
        </a:defRPr>
      </a:lvl1pPr>
      <a:lvl2pPr marL="742950" indent="-285750" algn="l" rtl="0" eaLnBrk="0" fontAlgn="base" hangingPunct="0">
        <a:spcBef>
          <a:spcPct val="20000"/>
        </a:spcBef>
        <a:spcAft>
          <a:spcPct val="0"/>
        </a:spcAft>
        <a:buChar char="–"/>
        <a:defRPr sz="2800">
          <a:solidFill>
            <a:schemeClr val="tx1"/>
          </a:solidFill>
          <a:latin typeface="メイリオ" pitchFamily="50" charset="-128"/>
          <a:ea typeface="メイリオ" pitchFamily="50" charset="-128"/>
          <a:cs typeface="メイリオ" pitchFamily="50" charset="-128"/>
        </a:defRPr>
      </a:lvl2pPr>
      <a:lvl3pPr marL="1143000" indent="-228600" algn="l" rtl="0" eaLnBrk="0" fontAlgn="base" hangingPunct="0">
        <a:spcBef>
          <a:spcPct val="20000"/>
        </a:spcBef>
        <a:spcAft>
          <a:spcPct val="0"/>
        </a:spcAft>
        <a:buChar char="•"/>
        <a:defRPr sz="2400">
          <a:solidFill>
            <a:schemeClr val="tx1"/>
          </a:solidFill>
          <a:latin typeface="メイリオ" pitchFamily="50" charset="-128"/>
          <a:ea typeface="メイリオ" pitchFamily="50" charset="-128"/>
          <a:cs typeface="メイリオ" pitchFamily="50" charset="-128"/>
        </a:defRPr>
      </a:lvl3pPr>
      <a:lvl4pPr marL="1600200" indent="-228600" algn="l" rtl="0" eaLnBrk="0" fontAlgn="base" hangingPunct="0">
        <a:spcBef>
          <a:spcPct val="20000"/>
        </a:spcBef>
        <a:spcAft>
          <a:spcPct val="0"/>
        </a:spcAft>
        <a:buChar char="–"/>
        <a:defRPr sz="2000">
          <a:solidFill>
            <a:schemeClr val="tx1"/>
          </a:solidFill>
          <a:latin typeface="メイリオ" pitchFamily="50" charset="-128"/>
          <a:ea typeface="メイリオ" pitchFamily="50" charset="-128"/>
          <a:cs typeface="メイリオ" pitchFamily="50" charset="-128"/>
        </a:defRPr>
      </a:lvl4pPr>
      <a:lvl5pPr marL="2057400" indent="-228600" algn="l" rtl="0" eaLnBrk="0" fontAlgn="base" hangingPunct="0">
        <a:spcBef>
          <a:spcPct val="20000"/>
        </a:spcBef>
        <a:spcAft>
          <a:spcPct val="0"/>
        </a:spcAft>
        <a:buChar char="»"/>
        <a:defRPr sz="2000">
          <a:solidFill>
            <a:schemeClr val="tx1"/>
          </a:solidFill>
          <a:latin typeface="メイリオ" pitchFamily="50" charset="-128"/>
          <a:ea typeface="メイリオ" pitchFamily="50" charset="-128"/>
          <a:cs typeface="メイリオ" pitchFamily="50"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hagi@terakoya2018.com" TargetMode="External"/><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Layout" Target="../slideLayouts/slideLayout13.xml"/><Relationship Id="rId1" Type="http://schemas.openxmlformats.org/officeDocument/2006/relationships/vmlDrawing" Target="../drawings/vmlDrawing4.vml"/><Relationship Id="rId6" Type="http://schemas.openxmlformats.org/officeDocument/2006/relationships/image" Target="../media/image20.emf"/><Relationship Id="rId5" Type="http://schemas.openxmlformats.org/officeDocument/2006/relationships/oleObject" Target="../embeddings/Microsoft_Excel_97-2003_Worksheet1.xls"/><Relationship Id="rId4" Type="http://schemas.openxmlformats.org/officeDocument/2006/relationships/image" Target="../media/image22.jpe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3.xml"/><Relationship Id="rId5" Type="http://schemas.openxmlformats.org/officeDocument/2006/relationships/chart" Target="../charts/chart2.xml"/><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3.xml"/><Relationship Id="rId5" Type="http://schemas.openxmlformats.org/officeDocument/2006/relationships/chart" Target="../charts/chart3.xml"/><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29.emf"/><Relationship Id="rId2" Type="http://schemas.openxmlformats.org/officeDocument/2006/relationships/slideLayout" Target="../slideLayouts/slideLayout13.xml"/><Relationship Id="rId1" Type="http://schemas.openxmlformats.org/officeDocument/2006/relationships/vmlDrawing" Target="../drawings/vmlDrawing5.vml"/><Relationship Id="rId6" Type="http://schemas.openxmlformats.org/officeDocument/2006/relationships/oleObject" Target="../embeddings/oleObject4.bin"/><Relationship Id="rId5" Type="http://schemas.openxmlformats.org/officeDocument/2006/relationships/image" Target="../media/image32.png"/><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3.xml"/><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chart" Target="../charts/chart4.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3.xml"/><Relationship Id="rId4" Type="http://schemas.openxmlformats.org/officeDocument/2006/relationships/image" Target="../media/image41.jpeg"/></Relationships>
</file>

<file path=ppt/slides/_rels/slide2.xml.rels><?xml version="1.0" encoding="UTF-8" standalone="yes"?>
<Relationships xmlns="http://schemas.openxmlformats.org/package/2006/relationships"><Relationship Id="rId3" Type="http://schemas.openxmlformats.org/officeDocument/2006/relationships/hyperlink" Target="mailto:hagi@terakoya2018.com" TargetMode="External"/><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42.png"/><Relationship Id="rId1" Type="http://schemas.openxmlformats.org/officeDocument/2006/relationships/slideLayout" Target="../slideLayouts/slideLayout13.xml"/><Relationship Id="rId5" Type="http://schemas.openxmlformats.org/officeDocument/2006/relationships/image" Target="../media/image43.png"/><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jpeg"/><Relationship Id="rId7" Type="http://schemas.openxmlformats.org/officeDocument/2006/relationships/image" Target="../media/image49.png"/><Relationship Id="rId2" Type="http://schemas.openxmlformats.org/officeDocument/2006/relationships/image" Target="../media/image44.png"/><Relationship Id="rId1" Type="http://schemas.openxmlformats.org/officeDocument/2006/relationships/slideLayout" Target="../slideLayouts/slideLayout13.xml"/><Relationship Id="rId6" Type="http://schemas.openxmlformats.org/officeDocument/2006/relationships/image" Target="../media/image48.jpeg"/><Relationship Id="rId11" Type="http://schemas.openxmlformats.org/officeDocument/2006/relationships/image" Target="../media/image53.png"/><Relationship Id="rId5" Type="http://schemas.openxmlformats.org/officeDocument/2006/relationships/image" Target="../media/image47.png"/><Relationship Id="rId10" Type="http://schemas.openxmlformats.org/officeDocument/2006/relationships/image" Target="../media/image52.png"/><Relationship Id="rId4" Type="http://schemas.openxmlformats.org/officeDocument/2006/relationships/image" Target="../media/image46.png"/><Relationship Id="rId9" Type="http://schemas.openxmlformats.org/officeDocument/2006/relationships/image" Target="../media/image51.png"/></Relationships>
</file>

<file path=ppt/slides/_rels/slide22.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48.jpeg"/><Relationship Id="rId7" Type="http://schemas.openxmlformats.org/officeDocument/2006/relationships/image" Target="../media/image49.png"/><Relationship Id="rId2" Type="http://schemas.openxmlformats.org/officeDocument/2006/relationships/image" Target="../media/image45.jpeg"/><Relationship Id="rId1" Type="http://schemas.openxmlformats.org/officeDocument/2006/relationships/slideLayout" Target="../slideLayouts/slideLayout18.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47.png"/></Relationships>
</file>

<file path=ppt/slides/_rels/slide2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57.png"/><Relationship Id="rId1" Type="http://schemas.openxmlformats.org/officeDocument/2006/relationships/slideLayout" Target="../slideLayouts/slideLayout18.xml"/><Relationship Id="rId6" Type="http://schemas.openxmlformats.org/officeDocument/2006/relationships/image" Target="../media/image58.emf"/><Relationship Id="rId5" Type="http://schemas.openxmlformats.org/officeDocument/2006/relationships/hyperlink" Target="&#12480;&#12531;&#12505;&#12523;&#20280;&#24373;&#35299;&#26512;.xls" TargetMode="External"/><Relationship Id="rId4" Type="http://schemas.openxmlformats.org/officeDocument/2006/relationships/image" Target="../media/image48.jpeg"/></Relationships>
</file>

<file path=ppt/slides/_rels/slide2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3.xml"/><Relationship Id="rId5" Type="http://schemas.openxmlformats.org/officeDocument/2006/relationships/image" Target="../media/image62.png"/><Relationship Id="rId4" Type="http://schemas.openxmlformats.org/officeDocument/2006/relationships/image" Target="../media/image61.png"/></Relationships>
</file>

<file path=ppt/slides/_rels/slide2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chart" Target="../charts/chart5.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12.xml"/><Relationship Id="rId4" Type="http://schemas.openxmlformats.org/officeDocument/2006/relationships/image" Target="../media/image65.png"/></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54.png"/><Relationship Id="rId1" Type="http://schemas.openxmlformats.org/officeDocument/2006/relationships/slideLayout" Target="../slideLayouts/slideLayout13.xml"/><Relationship Id="rId5" Type="http://schemas.openxmlformats.org/officeDocument/2006/relationships/image" Target="../media/image66.png"/><Relationship Id="rId4" Type="http://schemas.openxmlformats.org/officeDocument/2006/relationships/image" Target="../media/image50.png"/></Relationships>
</file>

<file path=ppt/slides/_rels/slide2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13.xml"/><Relationship Id="rId4" Type="http://schemas.openxmlformats.org/officeDocument/2006/relationships/image" Target="../media/image69.png"/></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70.png"/><Relationship Id="rId1" Type="http://schemas.openxmlformats.org/officeDocument/2006/relationships/slideLayout" Target="../slideLayouts/slideLayout13.xml"/><Relationship Id="rId5" Type="http://schemas.openxmlformats.org/officeDocument/2006/relationships/image" Target="../media/image53.png"/><Relationship Id="rId4" Type="http://schemas.openxmlformats.org/officeDocument/2006/relationships/image" Target="../media/image51.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31.png"/><Relationship Id="rId2" Type="http://schemas.openxmlformats.org/officeDocument/2006/relationships/image" Target="../media/image71.jpeg"/><Relationship Id="rId1" Type="http://schemas.openxmlformats.org/officeDocument/2006/relationships/slideLayout" Target="../slideLayouts/slideLayout13.xml"/><Relationship Id="rId6" Type="http://schemas.openxmlformats.org/officeDocument/2006/relationships/image" Target="../media/image30.png"/><Relationship Id="rId5" Type="http://schemas.openxmlformats.org/officeDocument/2006/relationships/image" Target="../media/image42.png"/><Relationship Id="rId4" Type="http://schemas.openxmlformats.org/officeDocument/2006/relationships/image" Target="../media/image72.jpeg"/></Relationships>
</file>

<file path=ppt/slides/_rels/slide31.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4.jpeg"/><Relationship Id="rId7" Type="http://schemas.openxmlformats.org/officeDocument/2006/relationships/image" Target="../media/image78.png"/><Relationship Id="rId2" Type="http://schemas.openxmlformats.org/officeDocument/2006/relationships/image" Target="../media/image73.jpeg"/><Relationship Id="rId1" Type="http://schemas.openxmlformats.org/officeDocument/2006/relationships/slideLayout" Target="../slideLayouts/slideLayout15.xml"/><Relationship Id="rId6" Type="http://schemas.openxmlformats.org/officeDocument/2006/relationships/image" Target="../media/image77.png"/><Relationship Id="rId5" Type="http://schemas.openxmlformats.org/officeDocument/2006/relationships/image" Target="../media/image76.png"/><Relationship Id="rId10" Type="http://schemas.openxmlformats.org/officeDocument/2006/relationships/image" Target="../media/image80.png"/><Relationship Id="rId4" Type="http://schemas.openxmlformats.org/officeDocument/2006/relationships/image" Target="../media/image75.jpeg"/><Relationship Id="rId9" Type="http://schemas.openxmlformats.org/officeDocument/2006/relationships/image" Target="../media/image40.png"/></Relationships>
</file>

<file path=ppt/slides/_rels/slide32.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13.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jpeg"/></Relationships>
</file>

<file path=ppt/slides/_rels/slide33.xml.rels><?xml version="1.0" encoding="UTF-8" standalone="yes"?>
<Relationships xmlns="http://schemas.openxmlformats.org/package/2006/relationships"><Relationship Id="rId3" Type="http://schemas.openxmlformats.org/officeDocument/2006/relationships/image" Target="../media/image86.emf"/><Relationship Id="rId7" Type="http://schemas.openxmlformats.org/officeDocument/2006/relationships/image" Target="../media/image87.png"/><Relationship Id="rId2" Type="http://schemas.openxmlformats.org/officeDocument/2006/relationships/image" Target="../media/image43.png"/><Relationship Id="rId1" Type="http://schemas.openxmlformats.org/officeDocument/2006/relationships/slideLayout" Target="../slideLayouts/slideLayout18.xml"/><Relationship Id="rId6" Type="http://schemas.openxmlformats.org/officeDocument/2006/relationships/hyperlink" Target="https://terakoya2018.com/" TargetMode="External"/><Relationship Id="rId5" Type="http://schemas.openxmlformats.org/officeDocument/2006/relationships/hyperlink" Target="mailto:hagi@terakoya2018.com" TargetMode="External"/><Relationship Id="rId4" Type="http://schemas.openxmlformats.org/officeDocument/2006/relationships/image" Target="../media/image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90.png"/><Relationship Id="rId5" Type="http://schemas.openxmlformats.org/officeDocument/2006/relationships/image" Target="../media/image28.png"/><Relationship Id="rId4" Type="http://schemas.openxmlformats.org/officeDocument/2006/relationships/image" Target="../media/image89.png"/></Relationships>
</file>

<file path=ppt/slides/_rels/slide3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image" Target="../media/image90.png"/><Relationship Id="rId4" Type="http://schemas.openxmlformats.org/officeDocument/2006/relationships/image" Target="../media/image89.png"/></Relationships>
</file>

<file path=ppt/slides/_rels/slide37.xml.rels><?xml version="1.0" encoding="UTF-8" standalone="yes"?>
<Relationships xmlns="http://schemas.openxmlformats.org/package/2006/relationships"><Relationship Id="rId3" Type="http://schemas.openxmlformats.org/officeDocument/2006/relationships/image" Target="../media/image92.emf"/><Relationship Id="rId2" Type="http://schemas.openxmlformats.org/officeDocument/2006/relationships/image" Target="../media/image91.png"/><Relationship Id="rId1" Type="http://schemas.openxmlformats.org/officeDocument/2006/relationships/slideLayout" Target="../slideLayouts/slideLayout13.xml"/><Relationship Id="rId4" Type="http://schemas.openxmlformats.org/officeDocument/2006/relationships/image" Target="../media/image93.em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95.png"/><Relationship Id="rId7" Type="http://schemas.openxmlformats.org/officeDocument/2006/relationships/image" Target="../media/image99.png"/><Relationship Id="rId2" Type="http://schemas.openxmlformats.org/officeDocument/2006/relationships/image" Target="../media/image94.png"/><Relationship Id="rId1" Type="http://schemas.openxmlformats.org/officeDocument/2006/relationships/slideLayout" Target="../slideLayouts/slideLayout13.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jpeg"/><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18.xml"/><Relationship Id="rId6" Type="http://schemas.openxmlformats.org/officeDocument/2006/relationships/image" Target="../media/image110.jpeg"/><Relationship Id="rId5" Type="http://schemas.openxmlformats.org/officeDocument/2006/relationships/image" Target="../media/image109.png"/><Relationship Id="rId4" Type="http://schemas.openxmlformats.org/officeDocument/2006/relationships/image" Target="../media/image108.png"/></Relationships>
</file>

<file path=ppt/slides/_rels/slide45.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8" Type="http://schemas.openxmlformats.org/officeDocument/2006/relationships/image" Target="../media/image119.png"/><Relationship Id="rId3" Type="http://schemas.openxmlformats.org/officeDocument/2006/relationships/image" Target="../media/image114.png"/><Relationship Id="rId7" Type="http://schemas.openxmlformats.org/officeDocument/2006/relationships/image" Target="../media/image118.jpeg"/><Relationship Id="rId2" Type="http://schemas.openxmlformats.org/officeDocument/2006/relationships/image" Target="../media/image113.png"/><Relationship Id="rId1" Type="http://schemas.openxmlformats.org/officeDocument/2006/relationships/slideLayout" Target="../slideLayouts/slideLayout18.xml"/><Relationship Id="rId6" Type="http://schemas.openxmlformats.org/officeDocument/2006/relationships/image" Target="../media/image117.png"/><Relationship Id="rId5" Type="http://schemas.openxmlformats.org/officeDocument/2006/relationships/image" Target="../media/image116.png"/><Relationship Id="rId4" Type="http://schemas.openxmlformats.org/officeDocument/2006/relationships/image" Target="../media/image115.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8" Type="http://schemas.openxmlformats.org/officeDocument/2006/relationships/image" Target="../media/image125.jpeg"/><Relationship Id="rId13" Type="http://schemas.openxmlformats.org/officeDocument/2006/relationships/image" Target="../media/image130.jpeg"/><Relationship Id="rId3" Type="http://schemas.openxmlformats.org/officeDocument/2006/relationships/image" Target="../media/image120.jpeg"/><Relationship Id="rId7" Type="http://schemas.openxmlformats.org/officeDocument/2006/relationships/image" Target="../media/image124.jpeg"/><Relationship Id="rId12" Type="http://schemas.openxmlformats.org/officeDocument/2006/relationships/image" Target="../media/image129.jpeg"/><Relationship Id="rId17" Type="http://schemas.openxmlformats.org/officeDocument/2006/relationships/image" Target="../media/image134.jpeg"/><Relationship Id="rId2" Type="http://schemas.openxmlformats.org/officeDocument/2006/relationships/notesSlide" Target="../notesSlides/notesSlide3.xml"/><Relationship Id="rId16" Type="http://schemas.openxmlformats.org/officeDocument/2006/relationships/image" Target="../media/image133.jpeg"/><Relationship Id="rId1" Type="http://schemas.openxmlformats.org/officeDocument/2006/relationships/slideLayout" Target="../slideLayouts/slideLayout24.xml"/><Relationship Id="rId6" Type="http://schemas.openxmlformats.org/officeDocument/2006/relationships/image" Target="../media/image123.jpeg"/><Relationship Id="rId11" Type="http://schemas.openxmlformats.org/officeDocument/2006/relationships/image" Target="../media/image128.jpeg"/><Relationship Id="rId5" Type="http://schemas.openxmlformats.org/officeDocument/2006/relationships/image" Target="../media/image122.jpeg"/><Relationship Id="rId15" Type="http://schemas.openxmlformats.org/officeDocument/2006/relationships/image" Target="../media/image132.jpeg"/><Relationship Id="rId10" Type="http://schemas.openxmlformats.org/officeDocument/2006/relationships/image" Target="../media/image127.jpeg"/><Relationship Id="rId4" Type="http://schemas.openxmlformats.org/officeDocument/2006/relationships/image" Target="../media/image121.jpeg"/><Relationship Id="rId9" Type="http://schemas.openxmlformats.org/officeDocument/2006/relationships/image" Target="../media/image126.jpeg"/><Relationship Id="rId14" Type="http://schemas.openxmlformats.org/officeDocument/2006/relationships/image" Target="../media/image131.jpeg"/></Relationships>
</file>

<file path=ppt/slides/_rels/slide49.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png"/><Relationship Id="rId1" Type="http://schemas.openxmlformats.org/officeDocument/2006/relationships/slideLayout" Target="../slideLayouts/slideLayout24.xml"/><Relationship Id="rId6" Type="http://schemas.openxmlformats.org/officeDocument/2006/relationships/image" Target="../media/image140.png"/><Relationship Id="rId5" Type="http://schemas.openxmlformats.org/officeDocument/2006/relationships/image" Target="../media/image139.png"/><Relationship Id="rId4" Type="http://schemas.openxmlformats.org/officeDocument/2006/relationships/image" Target="../media/image138.png"/></Relationships>
</file>

<file path=ppt/slides/_rels/slide51.xml.rels><?xml version="1.0" encoding="UTF-8" standalone="yes"?>
<Relationships xmlns="http://schemas.openxmlformats.org/package/2006/relationships"><Relationship Id="rId3" Type="http://schemas.openxmlformats.org/officeDocument/2006/relationships/image" Target="../media/image142.png"/><Relationship Id="rId7" Type="http://schemas.openxmlformats.org/officeDocument/2006/relationships/image" Target="../media/image146.jpeg"/><Relationship Id="rId2" Type="http://schemas.openxmlformats.org/officeDocument/2006/relationships/image" Target="../media/image141.png"/><Relationship Id="rId1" Type="http://schemas.openxmlformats.org/officeDocument/2006/relationships/slideLayout" Target="../slideLayouts/slideLayout24.xml"/><Relationship Id="rId6" Type="http://schemas.openxmlformats.org/officeDocument/2006/relationships/image" Target="../media/image145.png"/><Relationship Id="rId5" Type="http://schemas.openxmlformats.org/officeDocument/2006/relationships/image" Target="../media/image144.png"/><Relationship Id="rId4" Type="http://schemas.openxmlformats.org/officeDocument/2006/relationships/image" Target="../media/image143.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8" Type="http://schemas.openxmlformats.org/officeDocument/2006/relationships/image" Target="../media/image152.png"/><Relationship Id="rId3" Type="http://schemas.openxmlformats.org/officeDocument/2006/relationships/image" Target="../media/image147.png"/><Relationship Id="rId7" Type="http://schemas.openxmlformats.org/officeDocument/2006/relationships/image" Target="../media/image151.png"/><Relationship Id="rId12" Type="http://schemas.openxmlformats.org/officeDocument/2006/relationships/image" Target="../media/image156.png"/><Relationship Id="rId2" Type="http://schemas.openxmlformats.org/officeDocument/2006/relationships/notesSlide" Target="../notesSlides/notesSlide4.xml"/><Relationship Id="rId1" Type="http://schemas.openxmlformats.org/officeDocument/2006/relationships/slideLayout" Target="../slideLayouts/slideLayout27.xml"/><Relationship Id="rId6" Type="http://schemas.openxmlformats.org/officeDocument/2006/relationships/image" Target="../media/image150.png"/><Relationship Id="rId11" Type="http://schemas.openxmlformats.org/officeDocument/2006/relationships/image" Target="../media/image155.png"/><Relationship Id="rId5" Type="http://schemas.openxmlformats.org/officeDocument/2006/relationships/image" Target="../media/image149.png"/><Relationship Id="rId10" Type="http://schemas.openxmlformats.org/officeDocument/2006/relationships/image" Target="../media/image154.png"/><Relationship Id="rId4" Type="http://schemas.openxmlformats.org/officeDocument/2006/relationships/image" Target="../media/image148.png"/><Relationship Id="rId9" Type="http://schemas.openxmlformats.org/officeDocument/2006/relationships/image" Target="../media/image153.png"/></Relationships>
</file>

<file path=ppt/slides/_rels/slide54.xml.rels><?xml version="1.0" encoding="UTF-8" standalone="yes"?>
<Relationships xmlns="http://schemas.openxmlformats.org/package/2006/relationships"><Relationship Id="rId3" Type="http://schemas.openxmlformats.org/officeDocument/2006/relationships/image" Target="../media/image158.png"/><Relationship Id="rId7" Type="http://schemas.openxmlformats.org/officeDocument/2006/relationships/image" Target="../media/image162.png"/><Relationship Id="rId2" Type="http://schemas.openxmlformats.org/officeDocument/2006/relationships/image" Target="../media/image157.png"/><Relationship Id="rId1" Type="http://schemas.openxmlformats.org/officeDocument/2006/relationships/slideLayout" Target="../slideLayouts/slideLayout27.xml"/><Relationship Id="rId6" Type="http://schemas.openxmlformats.org/officeDocument/2006/relationships/image" Target="../media/image161.png"/><Relationship Id="rId5" Type="http://schemas.openxmlformats.org/officeDocument/2006/relationships/image" Target="../media/image160.png"/><Relationship Id="rId4" Type="http://schemas.openxmlformats.org/officeDocument/2006/relationships/image" Target="../media/image159.png"/></Relationships>
</file>

<file path=ppt/slides/_rels/slide55.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63.wmf"/><Relationship Id="rId1" Type="http://schemas.openxmlformats.org/officeDocument/2006/relationships/slideLayout" Target="../slideLayouts/slideLayout27.xml"/></Relationships>
</file>

<file path=ppt/slides/_rels/slide56.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image" Target="../media/image165.png"/><Relationship Id="rId1" Type="http://schemas.openxmlformats.org/officeDocument/2006/relationships/slideLayout" Target="../slideLayouts/slideLayout32.xml"/><Relationship Id="rId4" Type="http://schemas.openxmlformats.org/officeDocument/2006/relationships/image" Target="../media/image167.png"/></Relationships>
</file>

<file path=ppt/slides/_rels/slide57.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notesSlide" Target="../notesSlides/notesSlide5.xml"/><Relationship Id="rId1" Type="http://schemas.openxmlformats.org/officeDocument/2006/relationships/slideLayout" Target="../slideLayouts/slideLayout40.xml"/><Relationship Id="rId5" Type="http://schemas.openxmlformats.org/officeDocument/2006/relationships/image" Target="../media/image170.jpeg"/><Relationship Id="rId4" Type="http://schemas.openxmlformats.org/officeDocument/2006/relationships/image" Target="../media/image169.jpe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40.xml"/><Relationship Id="rId1" Type="http://schemas.openxmlformats.org/officeDocument/2006/relationships/vmlDrawing" Target="../drawings/vmlDrawing6.vml"/><Relationship Id="rId6" Type="http://schemas.openxmlformats.org/officeDocument/2006/relationships/image" Target="../media/image171.wmf"/><Relationship Id="rId5" Type="http://schemas.openxmlformats.org/officeDocument/2006/relationships/oleObject" Target="../embeddings/oleObject5.bin"/><Relationship Id="rId4" Type="http://schemas.openxmlformats.org/officeDocument/2006/relationships/image" Target="../media/image170.jpeg"/></Relationships>
</file>

<file path=ppt/slides/_rels/slide59.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notesSlide" Target="../notesSlides/notesSlide7.xml"/><Relationship Id="rId1" Type="http://schemas.openxmlformats.org/officeDocument/2006/relationships/slideLayout" Target="../slideLayouts/slideLayout40.xml"/><Relationship Id="rId4" Type="http://schemas.openxmlformats.org/officeDocument/2006/relationships/image" Target="../media/image173.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0.xml"/><Relationship Id="rId1" Type="http://schemas.openxmlformats.org/officeDocument/2006/relationships/vmlDrawing" Target="../drawings/vmlDrawing7.vml"/><Relationship Id="rId6" Type="http://schemas.openxmlformats.org/officeDocument/2006/relationships/image" Target="../media/image174.wmf"/><Relationship Id="rId5" Type="http://schemas.openxmlformats.org/officeDocument/2006/relationships/oleObject" Target="../embeddings/oleObject6.bin"/><Relationship Id="rId4" Type="http://schemas.openxmlformats.org/officeDocument/2006/relationships/image" Target="../media/image173.jpeg"/></Relationships>
</file>

<file path=ppt/slides/_rels/slide61.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notesSlide" Target="../notesSlides/notesSlide9.xml"/><Relationship Id="rId1" Type="http://schemas.openxmlformats.org/officeDocument/2006/relationships/slideLayout" Target="../slideLayouts/slideLayout40.xml"/><Relationship Id="rId4" Type="http://schemas.openxmlformats.org/officeDocument/2006/relationships/image" Target="../media/image176.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3" Type="http://schemas.openxmlformats.org/officeDocument/2006/relationships/image" Target="../media/image178.png"/><Relationship Id="rId7" Type="http://schemas.openxmlformats.org/officeDocument/2006/relationships/image" Target="../media/image182.png"/><Relationship Id="rId2" Type="http://schemas.openxmlformats.org/officeDocument/2006/relationships/image" Target="../media/image177.png"/><Relationship Id="rId1" Type="http://schemas.openxmlformats.org/officeDocument/2006/relationships/slideLayout" Target="../slideLayouts/slideLayout13.xml"/><Relationship Id="rId6" Type="http://schemas.openxmlformats.org/officeDocument/2006/relationships/image" Target="../media/image181.png"/><Relationship Id="rId5" Type="http://schemas.openxmlformats.org/officeDocument/2006/relationships/image" Target="../media/image180.png"/><Relationship Id="rId4" Type="http://schemas.openxmlformats.org/officeDocument/2006/relationships/image" Target="../media/image179.png"/></Relationships>
</file>

<file path=ppt/slides/_rels/slide64.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13.xml"/><Relationship Id="rId1" Type="http://schemas.openxmlformats.org/officeDocument/2006/relationships/vmlDrawing" Target="../drawings/vmlDrawing8.vml"/><Relationship Id="rId5" Type="http://schemas.openxmlformats.org/officeDocument/2006/relationships/image" Target="../media/image182.png"/><Relationship Id="rId4" Type="http://schemas.openxmlformats.org/officeDocument/2006/relationships/image" Target="../media/image183.emf"/></Relationships>
</file>

<file path=ppt/slides/_rels/slide65.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image" Target="../media/image182.png"/><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2" Type="http://schemas.openxmlformats.org/officeDocument/2006/relationships/image" Target="../media/image185.jpeg"/><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8" Type="http://schemas.openxmlformats.org/officeDocument/2006/relationships/image" Target="../media/image192.jpeg"/><Relationship Id="rId13" Type="http://schemas.openxmlformats.org/officeDocument/2006/relationships/image" Target="../media/image197.jpeg"/><Relationship Id="rId18" Type="http://schemas.openxmlformats.org/officeDocument/2006/relationships/image" Target="../media/image202.jpeg"/><Relationship Id="rId3" Type="http://schemas.openxmlformats.org/officeDocument/2006/relationships/image" Target="../media/image187.jpeg"/><Relationship Id="rId21" Type="http://schemas.openxmlformats.org/officeDocument/2006/relationships/image" Target="../media/image205.jpeg"/><Relationship Id="rId7" Type="http://schemas.openxmlformats.org/officeDocument/2006/relationships/image" Target="../media/image191.jpeg"/><Relationship Id="rId12" Type="http://schemas.openxmlformats.org/officeDocument/2006/relationships/image" Target="../media/image196.jpeg"/><Relationship Id="rId17" Type="http://schemas.openxmlformats.org/officeDocument/2006/relationships/image" Target="../media/image201.jpeg"/><Relationship Id="rId2" Type="http://schemas.openxmlformats.org/officeDocument/2006/relationships/image" Target="../media/image186.jpeg"/><Relationship Id="rId16" Type="http://schemas.openxmlformats.org/officeDocument/2006/relationships/image" Target="../media/image200.jpeg"/><Relationship Id="rId20" Type="http://schemas.openxmlformats.org/officeDocument/2006/relationships/image" Target="../media/image204.jpeg"/><Relationship Id="rId1" Type="http://schemas.openxmlformats.org/officeDocument/2006/relationships/slideLayout" Target="../slideLayouts/slideLayout13.xml"/><Relationship Id="rId6" Type="http://schemas.openxmlformats.org/officeDocument/2006/relationships/image" Target="../media/image190.jpeg"/><Relationship Id="rId11" Type="http://schemas.openxmlformats.org/officeDocument/2006/relationships/image" Target="../media/image195.jpeg"/><Relationship Id="rId5" Type="http://schemas.openxmlformats.org/officeDocument/2006/relationships/image" Target="../media/image189.jpeg"/><Relationship Id="rId15" Type="http://schemas.openxmlformats.org/officeDocument/2006/relationships/image" Target="../media/image199.jpeg"/><Relationship Id="rId10" Type="http://schemas.openxmlformats.org/officeDocument/2006/relationships/image" Target="../media/image194.jpeg"/><Relationship Id="rId19" Type="http://schemas.openxmlformats.org/officeDocument/2006/relationships/image" Target="../media/image203.jpeg"/><Relationship Id="rId4" Type="http://schemas.openxmlformats.org/officeDocument/2006/relationships/image" Target="../media/image188.jpeg"/><Relationship Id="rId9" Type="http://schemas.openxmlformats.org/officeDocument/2006/relationships/image" Target="../media/image193.jpeg"/><Relationship Id="rId14" Type="http://schemas.openxmlformats.org/officeDocument/2006/relationships/image" Target="../media/image198.jpeg"/><Relationship Id="rId22" Type="http://schemas.openxmlformats.org/officeDocument/2006/relationships/image" Target="../media/image206.jpeg"/></Relationships>
</file>

<file path=ppt/slides/_rels/slide68.xml.rels><?xml version="1.0" encoding="UTF-8" standalone="yes"?>
<Relationships xmlns="http://schemas.openxmlformats.org/package/2006/relationships"><Relationship Id="rId3" Type="http://schemas.openxmlformats.org/officeDocument/2006/relationships/image" Target="../media/image208.jpeg"/><Relationship Id="rId2" Type="http://schemas.openxmlformats.org/officeDocument/2006/relationships/image" Target="../media/image207.jpeg"/><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8" Type="http://schemas.openxmlformats.org/officeDocument/2006/relationships/image" Target="../media/image215.png"/><Relationship Id="rId13" Type="http://schemas.openxmlformats.org/officeDocument/2006/relationships/image" Target="../media/image220.png"/><Relationship Id="rId3" Type="http://schemas.openxmlformats.org/officeDocument/2006/relationships/image" Target="../media/image210.png"/><Relationship Id="rId7" Type="http://schemas.openxmlformats.org/officeDocument/2006/relationships/image" Target="../media/image214.png"/><Relationship Id="rId12" Type="http://schemas.openxmlformats.org/officeDocument/2006/relationships/image" Target="../media/image219.png"/><Relationship Id="rId2" Type="http://schemas.openxmlformats.org/officeDocument/2006/relationships/image" Target="../media/image209.png"/><Relationship Id="rId1" Type="http://schemas.openxmlformats.org/officeDocument/2006/relationships/slideLayout" Target="../slideLayouts/slideLayout13.xml"/><Relationship Id="rId6" Type="http://schemas.openxmlformats.org/officeDocument/2006/relationships/image" Target="../media/image213.png"/><Relationship Id="rId11" Type="http://schemas.openxmlformats.org/officeDocument/2006/relationships/image" Target="../media/image218.png"/><Relationship Id="rId5" Type="http://schemas.openxmlformats.org/officeDocument/2006/relationships/image" Target="../media/image212.png"/><Relationship Id="rId10" Type="http://schemas.openxmlformats.org/officeDocument/2006/relationships/image" Target="../media/image217.png"/><Relationship Id="rId4" Type="http://schemas.openxmlformats.org/officeDocument/2006/relationships/image" Target="../media/image211.png"/><Relationship Id="rId9" Type="http://schemas.openxmlformats.org/officeDocument/2006/relationships/image" Target="../media/image216.png"/><Relationship Id="rId14" Type="http://schemas.openxmlformats.org/officeDocument/2006/relationships/image" Target="../media/image221.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3.xml"/><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image" Target="../media/image11.jpeg"/></Relationships>
</file>

<file path=ppt/slides/_rels/slide70.xml.rels><?xml version="1.0" encoding="UTF-8" standalone="yes"?>
<Relationships xmlns="http://schemas.openxmlformats.org/package/2006/relationships"><Relationship Id="rId3" Type="http://schemas.openxmlformats.org/officeDocument/2006/relationships/image" Target="../media/image222.png"/><Relationship Id="rId2" Type="http://schemas.openxmlformats.org/officeDocument/2006/relationships/notesSlide" Target="../notesSlides/notesSlide10.xml"/><Relationship Id="rId1" Type="http://schemas.openxmlformats.org/officeDocument/2006/relationships/slideLayout" Target="../slideLayouts/slideLayout50.xml"/><Relationship Id="rId5" Type="http://schemas.openxmlformats.org/officeDocument/2006/relationships/image" Target="../media/image224.png"/><Relationship Id="rId4" Type="http://schemas.openxmlformats.org/officeDocument/2006/relationships/image" Target="../media/image223.png"/></Relationships>
</file>

<file path=ppt/slides/_rels/slide71.xml.rels><?xml version="1.0" encoding="UTF-8" standalone="yes"?>
<Relationships xmlns="http://schemas.openxmlformats.org/package/2006/relationships"><Relationship Id="rId8" Type="http://schemas.openxmlformats.org/officeDocument/2006/relationships/image" Target="../media/image231.png"/><Relationship Id="rId3" Type="http://schemas.openxmlformats.org/officeDocument/2006/relationships/image" Target="../media/image226.png"/><Relationship Id="rId7" Type="http://schemas.openxmlformats.org/officeDocument/2006/relationships/image" Target="../media/image230.png"/><Relationship Id="rId2" Type="http://schemas.openxmlformats.org/officeDocument/2006/relationships/image" Target="../media/image225.png"/><Relationship Id="rId1" Type="http://schemas.openxmlformats.org/officeDocument/2006/relationships/slideLayout" Target="../slideLayouts/slideLayout13.xml"/><Relationship Id="rId6" Type="http://schemas.openxmlformats.org/officeDocument/2006/relationships/image" Target="../media/image229.png"/><Relationship Id="rId11" Type="http://schemas.openxmlformats.org/officeDocument/2006/relationships/image" Target="../media/image234.png"/><Relationship Id="rId5" Type="http://schemas.openxmlformats.org/officeDocument/2006/relationships/image" Target="../media/image228.png"/><Relationship Id="rId10" Type="http://schemas.openxmlformats.org/officeDocument/2006/relationships/image" Target="../media/image233.png"/><Relationship Id="rId4" Type="http://schemas.openxmlformats.org/officeDocument/2006/relationships/image" Target="../media/image227.png"/><Relationship Id="rId9" Type="http://schemas.openxmlformats.org/officeDocument/2006/relationships/image" Target="../media/image232.png"/></Relationships>
</file>

<file path=ppt/slides/_rels/slide72.xml.rels><?xml version="1.0" encoding="UTF-8" standalone="yes"?>
<Relationships xmlns="http://schemas.openxmlformats.org/package/2006/relationships"><Relationship Id="rId3" Type="http://schemas.openxmlformats.org/officeDocument/2006/relationships/image" Target="../media/image236.png"/><Relationship Id="rId7" Type="http://schemas.openxmlformats.org/officeDocument/2006/relationships/image" Target="../media/image240.jpeg"/><Relationship Id="rId2" Type="http://schemas.openxmlformats.org/officeDocument/2006/relationships/image" Target="../media/image235.jpeg"/><Relationship Id="rId1" Type="http://schemas.openxmlformats.org/officeDocument/2006/relationships/slideLayout" Target="../slideLayouts/slideLayout13.xml"/><Relationship Id="rId6" Type="http://schemas.openxmlformats.org/officeDocument/2006/relationships/image" Target="../media/image239.jpeg"/><Relationship Id="rId5" Type="http://schemas.openxmlformats.org/officeDocument/2006/relationships/image" Target="../media/image238.jpeg"/><Relationship Id="rId4" Type="http://schemas.openxmlformats.org/officeDocument/2006/relationships/image" Target="../media/image237.png"/></Relationships>
</file>

<file path=ppt/slides/_rels/slide73.xml.rels><?xml version="1.0" encoding="UTF-8" standalone="yes"?>
<Relationships xmlns="http://schemas.openxmlformats.org/package/2006/relationships"><Relationship Id="rId8" Type="http://schemas.openxmlformats.org/officeDocument/2006/relationships/image" Target="../media/image247.jpeg"/><Relationship Id="rId13" Type="http://schemas.openxmlformats.org/officeDocument/2006/relationships/image" Target="../media/image252.png"/><Relationship Id="rId3" Type="http://schemas.openxmlformats.org/officeDocument/2006/relationships/image" Target="../media/image242.bin"/><Relationship Id="rId7" Type="http://schemas.openxmlformats.org/officeDocument/2006/relationships/image" Target="../media/image246.jpeg"/><Relationship Id="rId12" Type="http://schemas.openxmlformats.org/officeDocument/2006/relationships/image" Target="../media/image251.jpeg"/><Relationship Id="rId2" Type="http://schemas.openxmlformats.org/officeDocument/2006/relationships/image" Target="../media/image241.jpeg"/><Relationship Id="rId1" Type="http://schemas.openxmlformats.org/officeDocument/2006/relationships/slideLayout" Target="../slideLayouts/slideLayout18.xml"/><Relationship Id="rId6" Type="http://schemas.openxmlformats.org/officeDocument/2006/relationships/image" Target="../media/image245.jpeg"/><Relationship Id="rId11" Type="http://schemas.openxmlformats.org/officeDocument/2006/relationships/image" Target="../media/image250.bin"/><Relationship Id="rId5" Type="http://schemas.openxmlformats.org/officeDocument/2006/relationships/image" Target="../media/image244.jpeg"/><Relationship Id="rId10" Type="http://schemas.openxmlformats.org/officeDocument/2006/relationships/image" Target="../media/image249.jpeg"/><Relationship Id="rId4" Type="http://schemas.openxmlformats.org/officeDocument/2006/relationships/image" Target="../media/image243.jpeg"/><Relationship Id="rId9" Type="http://schemas.openxmlformats.org/officeDocument/2006/relationships/image" Target="../media/image248.jpe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1.xml"/><Relationship Id="rId1" Type="http://schemas.openxmlformats.org/officeDocument/2006/relationships/slideLayout" Target="../slideLayouts/slideLayout13.xml"/><Relationship Id="rId5" Type="http://schemas.openxmlformats.org/officeDocument/2006/relationships/image" Target="../media/image90.png"/><Relationship Id="rId4" Type="http://schemas.openxmlformats.org/officeDocument/2006/relationships/image" Target="../media/image89.png"/></Relationships>
</file>

<file path=ppt/slides/_rels/slide76.xml.rels><?xml version="1.0" encoding="UTF-8" standalone="yes"?>
<Relationships xmlns="http://schemas.openxmlformats.org/package/2006/relationships"><Relationship Id="rId8" Type="http://schemas.openxmlformats.org/officeDocument/2006/relationships/image" Target="../media/image259.jpeg"/><Relationship Id="rId3" Type="http://schemas.openxmlformats.org/officeDocument/2006/relationships/image" Target="../media/image254.jpeg"/><Relationship Id="rId7" Type="http://schemas.openxmlformats.org/officeDocument/2006/relationships/image" Target="../media/image258.jpeg"/><Relationship Id="rId2" Type="http://schemas.openxmlformats.org/officeDocument/2006/relationships/image" Target="../media/image253.jpeg"/><Relationship Id="rId1" Type="http://schemas.openxmlformats.org/officeDocument/2006/relationships/slideLayout" Target="../slideLayouts/slideLayout18.xml"/><Relationship Id="rId6" Type="http://schemas.openxmlformats.org/officeDocument/2006/relationships/image" Target="../media/image257.jpeg"/><Relationship Id="rId11" Type="http://schemas.openxmlformats.org/officeDocument/2006/relationships/image" Target="../media/image262.jpeg"/><Relationship Id="rId5" Type="http://schemas.openxmlformats.org/officeDocument/2006/relationships/image" Target="../media/image256.jpeg"/><Relationship Id="rId10" Type="http://schemas.openxmlformats.org/officeDocument/2006/relationships/image" Target="../media/image261.jpeg"/><Relationship Id="rId4" Type="http://schemas.openxmlformats.org/officeDocument/2006/relationships/image" Target="../media/image255.jpeg"/><Relationship Id="rId9" Type="http://schemas.openxmlformats.org/officeDocument/2006/relationships/image" Target="../media/image260.jpeg"/></Relationships>
</file>

<file path=ppt/slides/_rels/slide77.xml.rels><?xml version="1.0" encoding="UTF-8" standalone="yes"?>
<Relationships xmlns="http://schemas.openxmlformats.org/package/2006/relationships"><Relationship Id="rId8" Type="http://schemas.openxmlformats.org/officeDocument/2006/relationships/image" Target="../media/image269.png"/><Relationship Id="rId13" Type="http://schemas.openxmlformats.org/officeDocument/2006/relationships/image" Target="../media/image274.png"/><Relationship Id="rId18" Type="http://schemas.openxmlformats.org/officeDocument/2006/relationships/image" Target="../media/image279.png"/><Relationship Id="rId3" Type="http://schemas.openxmlformats.org/officeDocument/2006/relationships/image" Target="../media/image264.png"/><Relationship Id="rId21" Type="http://schemas.openxmlformats.org/officeDocument/2006/relationships/image" Target="../media/image282.png"/><Relationship Id="rId7" Type="http://schemas.openxmlformats.org/officeDocument/2006/relationships/image" Target="../media/image268.png"/><Relationship Id="rId12" Type="http://schemas.openxmlformats.org/officeDocument/2006/relationships/image" Target="../media/image273.png"/><Relationship Id="rId17" Type="http://schemas.openxmlformats.org/officeDocument/2006/relationships/image" Target="../media/image278.png"/><Relationship Id="rId2" Type="http://schemas.openxmlformats.org/officeDocument/2006/relationships/image" Target="../media/image263.png"/><Relationship Id="rId16" Type="http://schemas.openxmlformats.org/officeDocument/2006/relationships/image" Target="../media/image277.png"/><Relationship Id="rId20" Type="http://schemas.openxmlformats.org/officeDocument/2006/relationships/image" Target="../media/image281.png"/><Relationship Id="rId1" Type="http://schemas.openxmlformats.org/officeDocument/2006/relationships/slideLayout" Target="../slideLayouts/slideLayout13.xml"/><Relationship Id="rId6" Type="http://schemas.openxmlformats.org/officeDocument/2006/relationships/image" Target="../media/image267.png"/><Relationship Id="rId11" Type="http://schemas.openxmlformats.org/officeDocument/2006/relationships/image" Target="../media/image272.png"/><Relationship Id="rId5" Type="http://schemas.openxmlformats.org/officeDocument/2006/relationships/image" Target="../media/image266.png"/><Relationship Id="rId15" Type="http://schemas.openxmlformats.org/officeDocument/2006/relationships/image" Target="../media/image276.png"/><Relationship Id="rId10" Type="http://schemas.openxmlformats.org/officeDocument/2006/relationships/image" Target="../media/image271.png"/><Relationship Id="rId19" Type="http://schemas.openxmlformats.org/officeDocument/2006/relationships/image" Target="../media/image280.png"/><Relationship Id="rId4" Type="http://schemas.openxmlformats.org/officeDocument/2006/relationships/image" Target="../media/image265.png"/><Relationship Id="rId9" Type="http://schemas.openxmlformats.org/officeDocument/2006/relationships/image" Target="../media/image270.png"/><Relationship Id="rId14" Type="http://schemas.openxmlformats.org/officeDocument/2006/relationships/image" Target="../media/image275.png"/></Relationships>
</file>

<file path=ppt/slides/_rels/slide78.xml.rels><?xml version="1.0" encoding="UTF-8" standalone="yes"?>
<Relationships xmlns="http://schemas.openxmlformats.org/package/2006/relationships"><Relationship Id="rId8" Type="http://schemas.openxmlformats.org/officeDocument/2006/relationships/image" Target="../media/image289.png"/><Relationship Id="rId13" Type="http://schemas.openxmlformats.org/officeDocument/2006/relationships/image" Target="../media/image294.png"/><Relationship Id="rId18" Type="http://schemas.openxmlformats.org/officeDocument/2006/relationships/image" Target="../media/image299.png"/><Relationship Id="rId3" Type="http://schemas.openxmlformats.org/officeDocument/2006/relationships/image" Target="../media/image284.png"/><Relationship Id="rId21" Type="http://schemas.openxmlformats.org/officeDocument/2006/relationships/image" Target="../media/image302.png"/><Relationship Id="rId7" Type="http://schemas.openxmlformats.org/officeDocument/2006/relationships/image" Target="../media/image288.png"/><Relationship Id="rId12" Type="http://schemas.openxmlformats.org/officeDocument/2006/relationships/image" Target="../media/image293.png"/><Relationship Id="rId17" Type="http://schemas.openxmlformats.org/officeDocument/2006/relationships/image" Target="../media/image298.png"/><Relationship Id="rId2" Type="http://schemas.openxmlformats.org/officeDocument/2006/relationships/image" Target="../media/image283.png"/><Relationship Id="rId16" Type="http://schemas.openxmlformats.org/officeDocument/2006/relationships/image" Target="../media/image297.png"/><Relationship Id="rId20" Type="http://schemas.openxmlformats.org/officeDocument/2006/relationships/image" Target="../media/image301.png"/><Relationship Id="rId1" Type="http://schemas.openxmlformats.org/officeDocument/2006/relationships/slideLayout" Target="../slideLayouts/slideLayout13.xml"/><Relationship Id="rId6" Type="http://schemas.openxmlformats.org/officeDocument/2006/relationships/image" Target="../media/image287.png"/><Relationship Id="rId11" Type="http://schemas.openxmlformats.org/officeDocument/2006/relationships/image" Target="../media/image292.png"/><Relationship Id="rId5" Type="http://schemas.openxmlformats.org/officeDocument/2006/relationships/image" Target="../media/image286.png"/><Relationship Id="rId15" Type="http://schemas.openxmlformats.org/officeDocument/2006/relationships/image" Target="../media/image296.png"/><Relationship Id="rId23" Type="http://schemas.openxmlformats.org/officeDocument/2006/relationships/image" Target="../media/image304.png"/><Relationship Id="rId10" Type="http://schemas.openxmlformats.org/officeDocument/2006/relationships/image" Target="../media/image291.png"/><Relationship Id="rId19" Type="http://schemas.openxmlformats.org/officeDocument/2006/relationships/image" Target="../media/image300.png"/><Relationship Id="rId4" Type="http://schemas.openxmlformats.org/officeDocument/2006/relationships/image" Target="../media/image285.png"/><Relationship Id="rId9" Type="http://schemas.openxmlformats.org/officeDocument/2006/relationships/image" Target="../media/image290.png"/><Relationship Id="rId14" Type="http://schemas.openxmlformats.org/officeDocument/2006/relationships/image" Target="../media/image295.png"/><Relationship Id="rId22" Type="http://schemas.openxmlformats.org/officeDocument/2006/relationships/image" Target="../media/image303.png"/></Relationships>
</file>

<file path=ppt/slides/_rels/slide79.xml.rels><?xml version="1.0" encoding="UTF-8" standalone="yes"?>
<Relationships xmlns="http://schemas.openxmlformats.org/package/2006/relationships"><Relationship Id="rId3" Type="http://schemas.openxmlformats.org/officeDocument/2006/relationships/image" Target="../media/image306.png"/><Relationship Id="rId2" Type="http://schemas.openxmlformats.org/officeDocument/2006/relationships/image" Target="../media/image305.png"/><Relationship Id="rId1" Type="http://schemas.openxmlformats.org/officeDocument/2006/relationships/slideLayout" Target="../slideLayouts/slideLayout18.xml"/><Relationship Id="rId4" Type="http://schemas.openxmlformats.org/officeDocument/2006/relationships/image" Target="../media/image307.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3.xml"/><Relationship Id="rId4" Type="http://schemas.openxmlformats.org/officeDocument/2006/relationships/chart" Target="../charts/chart1.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81.xml.rels><?xml version="1.0" encoding="UTF-8" standalone="yes"?>
<Relationships xmlns="http://schemas.openxmlformats.org/package/2006/relationships"><Relationship Id="rId8" Type="http://schemas.openxmlformats.org/officeDocument/2006/relationships/image" Target="../media/image314.jpeg"/><Relationship Id="rId13" Type="http://schemas.openxmlformats.org/officeDocument/2006/relationships/image" Target="../media/image319.jpeg"/><Relationship Id="rId3" Type="http://schemas.openxmlformats.org/officeDocument/2006/relationships/image" Target="../media/image309.jpeg"/><Relationship Id="rId7" Type="http://schemas.openxmlformats.org/officeDocument/2006/relationships/image" Target="../media/image313.jpeg"/><Relationship Id="rId12" Type="http://schemas.openxmlformats.org/officeDocument/2006/relationships/image" Target="../media/image318.jpeg"/><Relationship Id="rId2" Type="http://schemas.openxmlformats.org/officeDocument/2006/relationships/image" Target="../media/image308.png"/><Relationship Id="rId1" Type="http://schemas.openxmlformats.org/officeDocument/2006/relationships/slideLayout" Target="../slideLayouts/slideLayout18.xml"/><Relationship Id="rId6" Type="http://schemas.openxmlformats.org/officeDocument/2006/relationships/image" Target="../media/image312.jpeg"/><Relationship Id="rId11" Type="http://schemas.openxmlformats.org/officeDocument/2006/relationships/image" Target="../media/image317.jpeg"/><Relationship Id="rId5" Type="http://schemas.openxmlformats.org/officeDocument/2006/relationships/image" Target="../media/image311.jpeg"/><Relationship Id="rId15" Type="http://schemas.openxmlformats.org/officeDocument/2006/relationships/hyperlink" Target="&#21205;&#30011;/1Air_Entrapment_Cyc01_2Air_Entrapment_Cyc01.avi" TargetMode="External"/><Relationship Id="rId10" Type="http://schemas.openxmlformats.org/officeDocument/2006/relationships/image" Target="../media/image316.jpeg"/><Relationship Id="rId4" Type="http://schemas.openxmlformats.org/officeDocument/2006/relationships/image" Target="../media/image310.jpeg"/><Relationship Id="rId9" Type="http://schemas.openxmlformats.org/officeDocument/2006/relationships/image" Target="../media/image315.jpeg"/><Relationship Id="rId14" Type="http://schemas.openxmlformats.org/officeDocument/2006/relationships/hyperlink" Target="../../0100&#36039;&#26009;2018SP-/&#35299;&#26512;&#65288;&#38750;&#32218;&#24418;CAE&#21332;&#20250;&#65289;/Temperature_Cyc01_angle2.avi" TargetMode="External"/></Relationships>
</file>

<file path=ppt/slides/_rels/slide82.xml.rels><?xml version="1.0" encoding="UTF-8" standalone="yes"?>
<Relationships xmlns="http://schemas.openxmlformats.org/package/2006/relationships"><Relationship Id="rId3" Type="http://schemas.openxmlformats.org/officeDocument/2006/relationships/image" Target="../media/image320.jpe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321.jpeg"/></Relationships>
</file>

<file path=ppt/slides/_rels/slide83.xml.rels><?xml version="1.0" encoding="UTF-8" standalone="yes"?>
<Relationships xmlns="http://schemas.openxmlformats.org/package/2006/relationships"><Relationship Id="rId8" Type="http://schemas.openxmlformats.org/officeDocument/2006/relationships/image" Target="../media/image327.png"/><Relationship Id="rId3" Type="http://schemas.openxmlformats.org/officeDocument/2006/relationships/image" Target="../media/image322.png"/><Relationship Id="rId7" Type="http://schemas.openxmlformats.org/officeDocument/2006/relationships/image" Target="../media/image326.png"/><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image" Target="../media/image325.png"/><Relationship Id="rId5" Type="http://schemas.openxmlformats.org/officeDocument/2006/relationships/image" Target="../media/image324.png"/><Relationship Id="rId10" Type="http://schemas.openxmlformats.org/officeDocument/2006/relationships/chart" Target="../charts/chart6.xml"/><Relationship Id="rId4" Type="http://schemas.openxmlformats.org/officeDocument/2006/relationships/image" Target="../media/image323.png"/><Relationship Id="rId9" Type="http://schemas.openxmlformats.org/officeDocument/2006/relationships/image" Target="../media/image328.png"/></Relationships>
</file>

<file path=ppt/slides/_rels/slide84.xml.rels><?xml version="1.0" encoding="UTF-8" standalone="yes"?>
<Relationships xmlns="http://schemas.openxmlformats.org/package/2006/relationships"><Relationship Id="rId3" Type="http://schemas.openxmlformats.org/officeDocument/2006/relationships/image" Target="../media/image329.png"/><Relationship Id="rId2" Type="http://schemas.openxmlformats.org/officeDocument/2006/relationships/slideLayout" Target="../slideLayouts/slideLayout12.xml"/><Relationship Id="rId1" Type="http://schemas.openxmlformats.org/officeDocument/2006/relationships/video" Target="file:///C:\Users\yatabe764\Desktop\&#28201;&#24230;&#20998;&#24067;&#32080;&#26524;_SIGMA\Temperature_Cyc01_angle2.avi" TargetMode="External"/><Relationship Id="rId4" Type="http://schemas.openxmlformats.org/officeDocument/2006/relationships/hyperlink" Target="&#21205;&#30011;/&#21488;&#24418;&#12468;&#12512;Temperature_Cyc01_angle2.avi" TargetMode="External"/></Relationships>
</file>

<file path=ppt/slides/_rels/slide85.xml.rels><?xml version="1.0" encoding="UTF-8" standalone="yes"?>
<Relationships xmlns="http://schemas.openxmlformats.org/package/2006/relationships"><Relationship Id="rId2" Type="http://schemas.openxmlformats.org/officeDocument/2006/relationships/image" Target="../media/image330.jpeg"/><Relationship Id="rId1" Type="http://schemas.openxmlformats.org/officeDocument/2006/relationships/slideLayout" Target="../slideLayouts/slideLayout12.xml"/></Relationships>
</file>

<file path=ppt/slides/_rels/slide86.xml.rels><?xml version="1.0" encoding="UTF-8" standalone="yes"?>
<Relationships xmlns="http://schemas.openxmlformats.org/package/2006/relationships"><Relationship Id="rId8" Type="http://schemas.openxmlformats.org/officeDocument/2006/relationships/image" Target="../media/image327.png"/><Relationship Id="rId3" Type="http://schemas.openxmlformats.org/officeDocument/2006/relationships/image" Target="../media/image322.png"/><Relationship Id="rId7" Type="http://schemas.openxmlformats.org/officeDocument/2006/relationships/image" Target="../media/image326.png"/><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image" Target="../media/image325.png"/><Relationship Id="rId5" Type="http://schemas.openxmlformats.org/officeDocument/2006/relationships/image" Target="../media/image324.png"/><Relationship Id="rId10" Type="http://schemas.openxmlformats.org/officeDocument/2006/relationships/chart" Target="../charts/chart7.xml"/><Relationship Id="rId4" Type="http://schemas.openxmlformats.org/officeDocument/2006/relationships/image" Target="../media/image323.png"/><Relationship Id="rId9" Type="http://schemas.openxmlformats.org/officeDocument/2006/relationships/image" Target="../media/image328.png"/></Relationships>
</file>

<file path=ppt/slides/_rels/slide87.xml.rels><?xml version="1.0" encoding="UTF-8" standalone="yes"?>
<Relationships xmlns="http://schemas.openxmlformats.org/package/2006/relationships"><Relationship Id="rId3" Type="http://schemas.openxmlformats.org/officeDocument/2006/relationships/image" Target="../media/image332.png"/><Relationship Id="rId7" Type="http://schemas.openxmlformats.org/officeDocument/2006/relationships/image" Target="../media/image336.png"/><Relationship Id="rId2" Type="http://schemas.openxmlformats.org/officeDocument/2006/relationships/image" Target="../media/image331.png"/><Relationship Id="rId1" Type="http://schemas.openxmlformats.org/officeDocument/2006/relationships/slideLayout" Target="../slideLayouts/slideLayout13.xml"/><Relationship Id="rId6" Type="http://schemas.openxmlformats.org/officeDocument/2006/relationships/image" Target="../media/image335.png"/><Relationship Id="rId5" Type="http://schemas.openxmlformats.org/officeDocument/2006/relationships/image" Target="../media/image334.png"/><Relationship Id="rId4" Type="http://schemas.openxmlformats.org/officeDocument/2006/relationships/image" Target="../media/image333.png"/></Relationships>
</file>

<file path=ppt/slides/_rels/slide88.xml.rels><?xml version="1.0" encoding="UTF-8" standalone="yes"?>
<Relationships xmlns="http://schemas.openxmlformats.org/package/2006/relationships"><Relationship Id="rId2" Type="http://schemas.openxmlformats.org/officeDocument/2006/relationships/image" Target="../media/image33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19.png"/><Relationship Id="rId2" Type="http://schemas.openxmlformats.org/officeDocument/2006/relationships/slideLayout" Target="../slideLayouts/slideLayout13.xml"/><Relationship Id="rId1" Type="http://schemas.openxmlformats.org/officeDocument/2006/relationships/vmlDrawing" Target="../drawings/vmlDrawing3.vml"/><Relationship Id="rId6" Type="http://schemas.openxmlformats.org/officeDocument/2006/relationships/image" Target="../media/image16.emf"/><Relationship Id="rId5" Type="http://schemas.openxmlformats.org/officeDocument/2006/relationships/oleObject" Target="../embeddings/oleObject3.bin"/><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755576" y="2060848"/>
            <a:ext cx="8136904" cy="954107"/>
          </a:xfrm>
          <a:prstGeom prst="rect">
            <a:avLst/>
          </a:prstGeom>
          <a:noFill/>
        </p:spPr>
        <p:txBody>
          <a:bodyPr wrap="square" rtlCol="0">
            <a:spAutoFit/>
          </a:bodyPr>
          <a:lstStyle/>
          <a:p>
            <a:r>
              <a:rPr lang="ja-JP" altLang="ja-JP" sz="2800" b="1" dirty="0"/>
              <a:t>構造解析から必要に</a:t>
            </a:r>
            <a:r>
              <a:rPr lang="ja-JP" altLang="ja-JP" sz="2800" b="1" dirty="0" smtClean="0"/>
              <a:t>迫られた</a:t>
            </a:r>
            <a:endParaRPr lang="en-US" altLang="ja-JP" sz="2800" b="1" dirty="0" smtClean="0"/>
          </a:p>
          <a:p>
            <a:r>
              <a:rPr lang="ja-JP" altLang="en-US" sz="2800" b="1" dirty="0"/>
              <a:t>　</a:t>
            </a:r>
            <a:r>
              <a:rPr lang="ja-JP" altLang="en-US" sz="2800" b="1" dirty="0" smtClean="0"/>
              <a:t>　　　　　　　　　</a:t>
            </a:r>
            <a:r>
              <a:rPr lang="ja-JP" altLang="ja-JP" sz="2800" b="1" dirty="0" smtClean="0"/>
              <a:t>ゴム</a:t>
            </a:r>
            <a:r>
              <a:rPr lang="ja-JP" altLang="ja-JP" sz="2800" b="1" dirty="0"/>
              <a:t>の加工工程考慮時の知見</a:t>
            </a:r>
            <a:endParaRPr kumimoji="1" lang="ja-JP" altLang="en-US" sz="2800" b="1" dirty="0"/>
          </a:p>
        </p:txBody>
      </p:sp>
      <p:sp>
        <p:nvSpPr>
          <p:cNvPr id="3" name="テキスト ボックス 2"/>
          <p:cNvSpPr txBox="1"/>
          <p:nvPr/>
        </p:nvSpPr>
        <p:spPr>
          <a:xfrm>
            <a:off x="5652120" y="3014955"/>
            <a:ext cx="3491880" cy="369332"/>
          </a:xfrm>
          <a:prstGeom prst="rect">
            <a:avLst/>
          </a:prstGeom>
          <a:noFill/>
        </p:spPr>
        <p:txBody>
          <a:bodyPr wrap="square" rtlCol="0">
            <a:spAutoFit/>
          </a:bodyPr>
          <a:lstStyle/>
          <a:p>
            <a:pPr algn="ctr"/>
            <a:r>
              <a:rPr lang="en-US" altLang="ja-JP" dirty="0"/>
              <a:t>14</a:t>
            </a:r>
            <a:r>
              <a:rPr lang="ja-JP" altLang="ja-JP" dirty="0"/>
              <a:t>時</a:t>
            </a:r>
            <a:r>
              <a:rPr lang="en-US" altLang="ja-JP" dirty="0"/>
              <a:t>35</a:t>
            </a:r>
            <a:r>
              <a:rPr lang="ja-JP" altLang="ja-JP" dirty="0"/>
              <a:t>分～</a:t>
            </a:r>
            <a:r>
              <a:rPr lang="en-US" altLang="ja-JP" dirty="0"/>
              <a:t>16</a:t>
            </a:r>
            <a:r>
              <a:rPr lang="ja-JP" altLang="ja-JP" dirty="0"/>
              <a:t>時</a:t>
            </a:r>
            <a:r>
              <a:rPr lang="en-US" altLang="ja-JP" dirty="0"/>
              <a:t>00</a:t>
            </a:r>
            <a:r>
              <a:rPr lang="ja-JP" altLang="ja-JP" dirty="0" smtClean="0"/>
              <a:t>分</a:t>
            </a:r>
            <a:r>
              <a:rPr lang="ja-JP" altLang="en-US" dirty="0" smtClean="0"/>
              <a:t>予定</a:t>
            </a:r>
            <a:endParaRPr lang="en-US" altLang="ja-JP" dirty="0" smtClean="0"/>
          </a:p>
        </p:txBody>
      </p:sp>
      <p:pic>
        <p:nvPicPr>
          <p:cNvPr id="5" name="図 4"/>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164" y="5477539"/>
            <a:ext cx="9324340" cy="1409065"/>
          </a:xfrm>
          <a:prstGeom prst="rect">
            <a:avLst/>
          </a:prstGeom>
          <a:noFill/>
          <a:ln>
            <a:noFill/>
          </a:ln>
        </p:spPr>
      </p:pic>
      <p:sp>
        <p:nvSpPr>
          <p:cNvPr id="6" name="テキスト ボックス 28686"/>
          <p:cNvSpPr txBox="1"/>
          <p:nvPr/>
        </p:nvSpPr>
        <p:spPr>
          <a:xfrm>
            <a:off x="-11179" y="5465474"/>
            <a:ext cx="3752850" cy="66675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just">
              <a:spcAft>
                <a:spcPts val="0"/>
              </a:spcAft>
            </a:pPr>
            <a:r>
              <a:rPr lang="ja-JP" sz="2800" b="1" kern="100" dirty="0">
                <a:ln w="445" cap="flat" cmpd="sng" algn="ctr">
                  <a:solidFill>
                    <a:srgbClr val="1D7DEE">
                      <a:alpha val="55000"/>
                    </a:srgbClr>
                  </a:solidFill>
                  <a:prstDash val="solid"/>
                  <a:round/>
                </a:ln>
                <a:solidFill>
                  <a:srgbClr val="FCFCFF"/>
                </a:solidFill>
                <a:effectLst>
                  <a:outerShdw blurRad="101600" dist="76200" dir="5400000" sx="0" sy="0">
                    <a:schemeClr val="accent1">
                      <a:satMod val="190000"/>
                      <a:tint val="100000"/>
                      <a:alpha val="74000"/>
                    </a:schemeClr>
                  </a:outerShdw>
                </a:effectLst>
                <a:ea typeface="ＭＳ 明朝"/>
                <a:cs typeface="Times New Roman"/>
              </a:rPr>
              <a:t>寺子屋</a:t>
            </a:r>
            <a:r>
              <a:rPr lang="en-US" sz="2800" b="1" kern="100" dirty="0">
                <a:ln w="445" cap="flat" cmpd="sng" algn="ctr">
                  <a:solidFill>
                    <a:srgbClr val="1D7DEE">
                      <a:alpha val="55000"/>
                    </a:srgbClr>
                  </a:solidFill>
                  <a:prstDash val="solid"/>
                  <a:round/>
                </a:ln>
                <a:solidFill>
                  <a:srgbClr val="FCFCFF"/>
                </a:solidFill>
                <a:effectLst>
                  <a:outerShdw blurRad="101600" dist="76200" dir="5400000" sx="0" sy="0">
                    <a:schemeClr val="accent1">
                      <a:satMod val="190000"/>
                      <a:tint val="100000"/>
                      <a:alpha val="74000"/>
                    </a:schemeClr>
                  </a:outerShdw>
                </a:effectLst>
                <a:ea typeface="ＭＳ 明朝"/>
                <a:cs typeface="Times New Roman"/>
              </a:rPr>
              <a:t>/CAE</a:t>
            </a:r>
            <a:r>
              <a:rPr lang="ja-JP" sz="2800" b="1" kern="100" dirty="0">
                <a:ln w="445" cap="flat" cmpd="sng" algn="ctr">
                  <a:solidFill>
                    <a:srgbClr val="1D7DEE">
                      <a:alpha val="55000"/>
                    </a:srgbClr>
                  </a:solidFill>
                  <a:prstDash val="solid"/>
                  <a:round/>
                </a:ln>
                <a:solidFill>
                  <a:srgbClr val="FCFCFF"/>
                </a:solidFill>
                <a:effectLst>
                  <a:outerShdw blurRad="101600" dist="76200" dir="5400000" sx="0" sy="0">
                    <a:schemeClr val="accent1">
                      <a:satMod val="190000"/>
                      <a:tint val="100000"/>
                      <a:alpha val="74000"/>
                    </a:schemeClr>
                  </a:outerShdw>
                </a:effectLst>
                <a:ea typeface="ＭＳ 明朝"/>
                <a:cs typeface="Times New Roman"/>
              </a:rPr>
              <a:t>解援隊</a:t>
            </a:r>
            <a:endParaRPr lang="ja-JP" sz="1050" kern="100" dirty="0">
              <a:effectLst/>
              <a:ea typeface="ＭＳ 明朝"/>
              <a:cs typeface="Times New Roman"/>
            </a:endParaRPr>
          </a:p>
        </p:txBody>
      </p:sp>
      <p:sp>
        <p:nvSpPr>
          <p:cNvPr id="7" name="テキスト ボックス 28686"/>
          <p:cNvSpPr txBox="1"/>
          <p:nvPr/>
        </p:nvSpPr>
        <p:spPr>
          <a:xfrm>
            <a:off x="338283" y="5868502"/>
            <a:ext cx="3053926" cy="66675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just">
              <a:spcAft>
                <a:spcPts val="0"/>
              </a:spcAft>
            </a:pPr>
            <a:r>
              <a:rPr lang="ja-JP" altLang="en-US" sz="1400" kern="100" dirty="0" smtClean="0">
                <a:solidFill>
                  <a:schemeClr val="tx2">
                    <a:lumMod val="40000"/>
                    <a:lumOff val="60000"/>
                  </a:schemeClr>
                </a:solidFill>
                <a:ea typeface="ＭＳ 明朝"/>
                <a:cs typeface="Times New Roman"/>
              </a:rPr>
              <a:t>連絡先　</a:t>
            </a:r>
            <a:r>
              <a:rPr lang="en-US" altLang="ja-JP" sz="1400" kern="100" dirty="0" smtClean="0">
                <a:solidFill>
                  <a:schemeClr val="tx2">
                    <a:lumMod val="40000"/>
                    <a:lumOff val="60000"/>
                  </a:schemeClr>
                </a:solidFill>
                <a:ea typeface="ＭＳ 明朝"/>
                <a:cs typeface="Times New Roman"/>
                <a:hlinkClick r:id="rId3"/>
              </a:rPr>
              <a:t>hagi</a:t>
            </a:r>
            <a:r>
              <a:rPr lang="en-US" altLang="ja-JP" sz="1400" kern="100" dirty="0" smtClean="0">
                <a:solidFill>
                  <a:schemeClr val="tx2">
                    <a:lumMod val="40000"/>
                    <a:lumOff val="60000"/>
                  </a:schemeClr>
                </a:solidFill>
                <a:effectLst/>
                <a:ea typeface="ＭＳ 明朝"/>
                <a:cs typeface="Times New Roman"/>
                <a:hlinkClick r:id="rId3"/>
              </a:rPr>
              <a:t>@terakoya2018.com</a:t>
            </a:r>
            <a:endParaRPr lang="en-US" altLang="ja-JP" sz="1400" kern="100" dirty="0" smtClean="0">
              <a:solidFill>
                <a:schemeClr val="tx2">
                  <a:lumMod val="40000"/>
                  <a:lumOff val="60000"/>
                </a:schemeClr>
              </a:solidFill>
              <a:effectLst/>
              <a:ea typeface="ＭＳ 明朝"/>
              <a:cs typeface="Times New Roman"/>
            </a:endParaRPr>
          </a:p>
          <a:p>
            <a:pPr algn="just">
              <a:spcAft>
                <a:spcPts val="0"/>
              </a:spcAft>
            </a:pPr>
            <a:r>
              <a:rPr lang="en-US" altLang="ja-JP" sz="1400" kern="100" dirty="0">
                <a:solidFill>
                  <a:schemeClr val="tx2">
                    <a:lumMod val="40000"/>
                    <a:lumOff val="60000"/>
                  </a:schemeClr>
                </a:solidFill>
                <a:ea typeface="ＭＳ 明朝"/>
                <a:cs typeface="Times New Roman"/>
              </a:rPr>
              <a:t> </a:t>
            </a:r>
            <a:r>
              <a:rPr lang="en-US" altLang="ja-JP" sz="1400" kern="100" dirty="0" smtClean="0">
                <a:solidFill>
                  <a:schemeClr val="tx2">
                    <a:lumMod val="40000"/>
                    <a:lumOff val="60000"/>
                  </a:schemeClr>
                </a:solidFill>
                <a:ea typeface="ＭＳ 明朝"/>
                <a:cs typeface="Times New Roman"/>
              </a:rPr>
              <a:t>                </a:t>
            </a:r>
            <a:r>
              <a:rPr lang="ja-JP" altLang="en-US" sz="1400" kern="100" dirty="0" smtClean="0">
                <a:solidFill>
                  <a:schemeClr val="tx2">
                    <a:lumMod val="40000"/>
                    <a:lumOff val="60000"/>
                  </a:schemeClr>
                </a:solidFill>
                <a:ea typeface="ＭＳ 明朝"/>
                <a:cs typeface="Times New Roman"/>
              </a:rPr>
              <a:t>　　　　</a:t>
            </a:r>
            <a:r>
              <a:rPr lang="en-US" altLang="ja-JP" sz="1400" kern="100" dirty="0" smtClean="0">
                <a:solidFill>
                  <a:schemeClr val="tx2">
                    <a:lumMod val="40000"/>
                    <a:lumOff val="60000"/>
                  </a:schemeClr>
                </a:solidFill>
                <a:ea typeface="ＭＳ 明朝"/>
                <a:cs typeface="Times New Roman"/>
              </a:rPr>
              <a:t> 080-2230-8785</a:t>
            </a:r>
            <a:endParaRPr lang="ja-JP" sz="1400" kern="100" dirty="0">
              <a:solidFill>
                <a:schemeClr val="tx2">
                  <a:lumMod val="40000"/>
                  <a:lumOff val="60000"/>
                </a:schemeClr>
              </a:solidFill>
              <a:effectLst/>
              <a:ea typeface="ＭＳ 明朝"/>
              <a:cs typeface="Times New Roman"/>
            </a:endParaRPr>
          </a:p>
        </p:txBody>
      </p:sp>
      <p:sp>
        <p:nvSpPr>
          <p:cNvPr id="8" name="テキスト ボックス 7"/>
          <p:cNvSpPr txBox="1"/>
          <p:nvPr/>
        </p:nvSpPr>
        <p:spPr>
          <a:xfrm>
            <a:off x="5198726" y="4861257"/>
            <a:ext cx="3945274" cy="461665"/>
          </a:xfrm>
          <a:prstGeom prst="rect">
            <a:avLst/>
          </a:prstGeom>
          <a:noFill/>
        </p:spPr>
        <p:txBody>
          <a:bodyPr wrap="square" rtlCol="0">
            <a:spAutoFit/>
          </a:bodyPr>
          <a:lstStyle/>
          <a:p>
            <a:r>
              <a:rPr kumimoji="1" lang="en-US" altLang="ja-JP" sz="2400" b="1" dirty="0" smtClean="0"/>
              <a:t>2019.2.20.</a:t>
            </a:r>
            <a:r>
              <a:rPr kumimoji="1" lang="ja-JP" altLang="en-US" sz="2400" b="1" dirty="0" smtClean="0"/>
              <a:t>　寺子屋　萩本</a:t>
            </a:r>
            <a:endParaRPr kumimoji="1" lang="ja-JP" altLang="en-US" sz="2400" b="1" dirty="0"/>
          </a:p>
        </p:txBody>
      </p:sp>
    </p:spTree>
    <p:extLst>
      <p:ext uri="{BB962C8B-B14F-4D97-AF65-F5344CB8AC3E}">
        <p14:creationId xmlns:p14="http://schemas.microsoft.com/office/powerpoint/2010/main" val="64595676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4018" name="Group 2"/>
          <p:cNvGrpSpPr>
            <a:grpSpLocks/>
          </p:cNvGrpSpPr>
          <p:nvPr/>
        </p:nvGrpSpPr>
        <p:grpSpPr bwMode="auto">
          <a:xfrm>
            <a:off x="457200" y="1666528"/>
            <a:ext cx="4724400" cy="1743075"/>
            <a:chOff x="240" y="768"/>
            <a:chExt cx="2976" cy="1098"/>
          </a:xfrm>
        </p:grpSpPr>
        <p:pic>
          <p:nvPicPr>
            <p:cNvPr id="214019" name="Picture 3" descr="E:\川村\ラバースプリング取付図.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0" y="768"/>
              <a:ext cx="2976" cy="1098"/>
            </a:xfrm>
            <a:prstGeom prst="rect">
              <a:avLst/>
            </a:prstGeom>
            <a:noFill/>
            <a:extLst>
              <a:ext uri="{909E8E84-426E-40DD-AFC4-6F175D3DCCD1}">
                <a14:hiddenFill xmlns:a14="http://schemas.microsoft.com/office/drawing/2010/main">
                  <a:solidFill>
                    <a:srgbClr val="FFFFFF"/>
                  </a:solidFill>
                </a14:hiddenFill>
              </a:ext>
            </a:extLst>
          </p:spPr>
        </p:pic>
        <p:grpSp>
          <p:nvGrpSpPr>
            <p:cNvPr id="214020" name="Group 4"/>
            <p:cNvGrpSpPr>
              <a:grpSpLocks/>
            </p:cNvGrpSpPr>
            <p:nvPr/>
          </p:nvGrpSpPr>
          <p:grpSpPr bwMode="auto">
            <a:xfrm>
              <a:off x="1843" y="1280"/>
              <a:ext cx="1277" cy="429"/>
              <a:chOff x="1843" y="1280"/>
              <a:chExt cx="1277" cy="429"/>
            </a:xfrm>
          </p:grpSpPr>
          <p:sp>
            <p:nvSpPr>
              <p:cNvPr id="214021" name="Text Box 5"/>
              <p:cNvSpPr txBox="1">
                <a:spLocks noChangeArrowheads="1"/>
              </p:cNvSpPr>
              <p:nvPr/>
            </p:nvSpPr>
            <p:spPr bwMode="auto">
              <a:xfrm>
                <a:off x="2256" y="1536"/>
                <a:ext cx="864"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ja-JP" altLang="en-US" sz="1200" dirty="0" smtClean="0">
                    <a:solidFill>
                      <a:srgbClr val="000000"/>
                    </a:solidFill>
                    <a:latin typeface="Arial Black" pitchFamily="34" charset="0"/>
                  </a:rPr>
                  <a:t>ラバースプリング</a:t>
                </a:r>
              </a:p>
            </p:txBody>
          </p:sp>
          <p:sp>
            <p:nvSpPr>
              <p:cNvPr id="214022" name="Line 6"/>
              <p:cNvSpPr>
                <a:spLocks noChangeShapeType="1"/>
              </p:cNvSpPr>
              <p:nvPr/>
            </p:nvSpPr>
            <p:spPr bwMode="auto">
              <a:xfrm>
                <a:off x="2208" y="1680"/>
                <a:ext cx="864" cy="0"/>
              </a:xfrm>
              <a:prstGeom prst="line">
                <a:avLst/>
              </a:prstGeom>
              <a:noFill/>
              <a:ln w="9525">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fontAlgn="base">
                  <a:spcBef>
                    <a:spcPct val="0"/>
                  </a:spcBef>
                  <a:spcAft>
                    <a:spcPct val="0"/>
                  </a:spcAft>
                </a:pPr>
                <a:endParaRPr lang="ja-JP" altLang="en-US" sz="2400" dirty="0" smtClean="0">
                  <a:solidFill>
                    <a:srgbClr val="000000"/>
                  </a:solidFill>
                  <a:latin typeface="Times New Roman" charset="0"/>
                </a:endParaRPr>
              </a:p>
            </p:txBody>
          </p:sp>
          <p:sp>
            <p:nvSpPr>
              <p:cNvPr id="214023" name="Line 7"/>
              <p:cNvSpPr>
                <a:spLocks noChangeShapeType="1"/>
              </p:cNvSpPr>
              <p:nvPr/>
            </p:nvSpPr>
            <p:spPr bwMode="auto">
              <a:xfrm flipH="1" flipV="1">
                <a:off x="1843" y="1280"/>
                <a:ext cx="365" cy="400"/>
              </a:xfrm>
              <a:prstGeom prst="line">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fontAlgn="base">
                  <a:spcBef>
                    <a:spcPct val="0"/>
                  </a:spcBef>
                  <a:spcAft>
                    <a:spcPct val="0"/>
                  </a:spcAft>
                </a:pPr>
                <a:endParaRPr lang="ja-JP" altLang="en-US" sz="2400" dirty="0" smtClean="0">
                  <a:solidFill>
                    <a:srgbClr val="000000"/>
                  </a:solidFill>
                  <a:latin typeface="Times New Roman" charset="0"/>
                </a:endParaRPr>
              </a:p>
            </p:txBody>
          </p:sp>
        </p:grpSp>
      </p:grpSp>
      <p:sp>
        <p:nvSpPr>
          <p:cNvPr id="214025" name="Rectangle 9"/>
          <p:cNvSpPr>
            <a:spLocks noGrp="1" noChangeArrowheads="1"/>
          </p:cNvSpPr>
          <p:nvPr>
            <p:ph type="body" idx="1"/>
          </p:nvPr>
        </p:nvSpPr>
        <p:spPr>
          <a:xfrm>
            <a:off x="762000" y="746774"/>
            <a:ext cx="8001000" cy="381000"/>
          </a:xfrm>
        </p:spPr>
        <p:txBody>
          <a:bodyPr/>
          <a:lstStyle/>
          <a:p>
            <a:pPr marL="0" indent="0" algn="ctr">
              <a:lnSpc>
                <a:spcPct val="90000"/>
              </a:lnSpc>
              <a:buNone/>
            </a:pPr>
            <a:r>
              <a:rPr lang="ja-JP" altLang="en-US" sz="2000" b="1" dirty="0">
                <a:latin typeface="ＭＳ Ｐゴシック" charset="-128"/>
              </a:rPr>
              <a:t>主にトラックのサスペンション（リーフ・ラバー併用）に</a:t>
            </a:r>
            <a:r>
              <a:rPr lang="ja-JP" altLang="en-US" sz="2000" b="1" dirty="0" smtClean="0">
                <a:latin typeface="ＭＳ Ｐゴシック" charset="-128"/>
              </a:rPr>
              <a:t>使用</a:t>
            </a:r>
            <a:endParaRPr lang="ja-JP" altLang="en-US" sz="2000" b="1" dirty="0">
              <a:latin typeface="ＭＳ Ｐゴシック" charset="-128"/>
            </a:endParaRPr>
          </a:p>
          <a:p>
            <a:pPr algn="ctr">
              <a:lnSpc>
                <a:spcPct val="90000"/>
              </a:lnSpc>
              <a:buFontTx/>
              <a:buNone/>
            </a:pPr>
            <a:endParaRPr lang="en-US" altLang="ja-JP" sz="2000" b="1" dirty="0">
              <a:latin typeface="ＭＳ Ｐゴシック" charset="-128"/>
            </a:endParaRPr>
          </a:p>
        </p:txBody>
      </p:sp>
      <p:sp>
        <p:nvSpPr>
          <p:cNvPr id="214026" name="Rectangle 10"/>
          <p:cNvSpPr>
            <a:spLocks noChangeArrowheads="1"/>
          </p:cNvSpPr>
          <p:nvPr/>
        </p:nvSpPr>
        <p:spPr bwMode="auto">
          <a:xfrm>
            <a:off x="3276600" y="4268688"/>
            <a:ext cx="5486400"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defRPr kumimoji="1" sz="2400">
                <a:solidFill>
                  <a:schemeClr val="tx1"/>
                </a:solidFill>
                <a:latin typeface="Times New Roman" charset="0"/>
                <a:ea typeface="ＭＳ Ｐゴシック" charset="-128"/>
              </a:defRPr>
            </a:lvl1pPr>
            <a:lvl2pPr marL="742950" indent="-285750">
              <a:defRPr kumimoji="1" sz="2400">
                <a:solidFill>
                  <a:schemeClr val="tx1"/>
                </a:solidFill>
                <a:latin typeface="Times New Roman" charset="0"/>
                <a:ea typeface="ＭＳ Ｐゴシック" charset="-128"/>
              </a:defRPr>
            </a:lvl2pPr>
            <a:lvl3pPr marL="1143000" indent="-228600">
              <a:defRPr kumimoji="1" sz="2400">
                <a:solidFill>
                  <a:schemeClr val="tx1"/>
                </a:solidFill>
                <a:latin typeface="Times New Roman" charset="0"/>
                <a:ea typeface="ＭＳ Ｐゴシック" charset="-128"/>
              </a:defRPr>
            </a:lvl3pPr>
            <a:lvl4pPr marL="1600200" indent="-228600">
              <a:defRPr kumimoji="1" sz="2400">
                <a:solidFill>
                  <a:schemeClr val="tx1"/>
                </a:solidFill>
                <a:latin typeface="Times New Roman" charset="0"/>
                <a:ea typeface="ＭＳ Ｐゴシック" charset="-128"/>
              </a:defRPr>
            </a:lvl4pPr>
            <a:lvl5pPr marL="2057400" indent="-228600">
              <a:defRPr kumimoji="1" sz="2400">
                <a:solidFill>
                  <a:schemeClr val="tx1"/>
                </a:solidFill>
                <a:latin typeface="Times New Roman" charset="0"/>
                <a:ea typeface="ＭＳ Ｐゴシック" charset="-128"/>
              </a:defRPr>
            </a:lvl5pPr>
            <a:lvl6pPr marL="2514600" indent="-228600" fontAlgn="base">
              <a:spcBef>
                <a:spcPct val="0"/>
              </a:spcBef>
              <a:spcAft>
                <a:spcPct val="0"/>
              </a:spcAft>
              <a:defRPr kumimoji="1" sz="2400">
                <a:solidFill>
                  <a:schemeClr val="tx1"/>
                </a:solidFill>
                <a:latin typeface="Times New Roman" charset="0"/>
                <a:ea typeface="ＭＳ Ｐゴシック" charset="-128"/>
              </a:defRPr>
            </a:lvl6pPr>
            <a:lvl7pPr marL="2971800" indent="-228600" fontAlgn="base">
              <a:spcBef>
                <a:spcPct val="0"/>
              </a:spcBef>
              <a:spcAft>
                <a:spcPct val="0"/>
              </a:spcAft>
              <a:defRPr kumimoji="1" sz="2400">
                <a:solidFill>
                  <a:schemeClr val="tx1"/>
                </a:solidFill>
                <a:latin typeface="Times New Roman" charset="0"/>
                <a:ea typeface="ＭＳ Ｐゴシック" charset="-128"/>
              </a:defRPr>
            </a:lvl7pPr>
            <a:lvl8pPr marL="3429000" indent="-228600" fontAlgn="base">
              <a:spcBef>
                <a:spcPct val="0"/>
              </a:spcBef>
              <a:spcAft>
                <a:spcPct val="0"/>
              </a:spcAft>
              <a:defRPr kumimoji="1" sz="2400">
                <a:solidFill>
                  <a:schemeClr val="tx1"/>
                </a:solidFill>
                <a:latin typeface="Times New Roman" charset="0"/>
                <a:ea typeface="ＭＳ Ｐゴシック" charset="-128"/>
              </a:defRPr>
            </a:lvl8pPr>
            <a:lvl9pPr marL="3886200" indent="-228600" fontAlgn="base">
              <a:spcBef>
                <a:spcPct val="0"/>
              </a:spcBef>
              <a:spcAft>
                <a:spcPct val="0"/>
              </a:spcAft>
              <a:defRPr kumimoji="1" sz="2400">
                <a:solidFill>
                  <a:schemeClr val="tx1"/>
                </a:solidFill>
                <a:latin typeface="Times New Roman" charset="0"/>
                <a:ea typeface="ＭＳ Ｐゴシック" charset="-128"/>
              </a:defRPr>
            </a:lvl9pPr>
          </a:lstStyle>
          <a:p>
            <a:pPr fontAlgn="base">
              <a:lnSpc>
                <a:spcPct val="90000"/>
              </a:lnSpc>
              <a:spcBef>
                <a:spcPct val="20000"/>
              </a:spcBef>
              <a:spcAft>
                <a:spcPct val="0"/>
              </a:spcAft>
              <a:buFontTx/>
              <a:buChar char="•"/>
            </a:pPr>
            <a:r>
              <a:rPr kumimoji="0" lang="ja-JP" altLang="en-US" sz="1600" dirty="0" smtClean="0">
                <a:solidFill>
                  <a:srgbClr val="000000"/>
                </a:solidFill>
                <a:latin typeface="Century" pitchFamily="18" charset="0"/>
              </a:rPr>
              <a:t>空車～積車にかけて乗心地が向上します。</a:t>
            </a:r>
          </a:p>
          <a:p>
            <a:pPr fontAlgn="base">
              <a:lnSpc>
                <a:spcPct val="90000"/>
              </a:lnSpc>
              <a:spcBef>
                <a:spcPct val="20000"/>
              </a:spcBef>
              <a:spcAft>
                <a:spcPct val="0"/>
              </a:spcAft>
              <a:buFontTx/>
              <a:buChar char="•"/>
            </a:pPr>
            <a:r>
              <a:rPr kumimoji="0" lang="ja-JP" altLang="en-US" sz="1600" dirty="0" smtClean="0">
                <a:solidFill>
                  <a:srgbClr val="000000"/>
                </a:solidFill>
                <a:latin typeface="Century" pitchFamily="18" charset="0"/>
              </a:rPr>
              <a:t>運転手の疲労軽減につながります。</a:t>
            </a:r>
          </a:p>
          <a:p>
            <a:pPr fontAlgn="base">
              <a:lnSpc>
                <a:spcPct val="90000"/>
              </a:lnSpc>
              <a:spcBef>
                <a:spcPct val="20000"/>
              </a:spcBef>
              <a:spcAft>
                <a:spcPct val="0"/>
              </a:spcAft>
              <a:buFontTx/>
              <a:buChar char="•"/>
            </a:pPr>
            <a:r>
              <a:rPr kumimoji="0" lang="ja-JP" altLang="en-US" sz="1600" dirty="0" smtClean="0">
                <a:solidFill>
                  <a:srgbClr val="000000"/>
                </a:solidFill>
                <a:latin typeface="Century" pitchFamily="18" charset="0"/>
              </a:rPr>
              <a:t>リーフスプリングの総枚数が減少しますので、大幅な軽量化が実現します。</a:t>
            </a:r>
          </a:p>
          <a:p>
            <a:pPr fontAlgn="base">
              <a:lnSpc>
                <a:spcPct val="90000"/>
              </a:lnSpc>
              <a:spcBef>
                <a:spcPct val="20000"/>
              </a:spcBef>
              <a:spcAft>
                <a:spcPct val="0"/>
              </a:spcAft>
              <a:buFontTx/>
              <a:buChar char="•"/>
            </a:pPr>
            <a:r>
              <a:rPr kumimoji="0" lang="ja-JP" altLang="en-US" sz="1600" dirty="0" smtClean="0">
                <a:solidFill>
                  <a:srgbClr val="000000"/>
                </a:solidFill>
                <a:latin typeface="Century" pitchFamily="18" charset="0"/>
              </a:rPr>
              <a:t>サスペンションのコストダウンが可能です。</a:t>
            </a:r>
          </a:p>
          <a:p>
            <a:pPr fontAlgn="base">
              <a:lnSpc>
                <a:spcPct val="90000"/>
              </a:lnSpc>
              <a:spcBef>
                <a:spcPct val="20000"/>
              </a:spcBef>
              <a:spcAft>
                <a:spcPct val="0"/>
              </a:spcAft>
              <a:buFontTx/>
              <a:buChar char="•"/>
            </a:pPr>
            <a:r>
              <a:rPr kumimoji="0" lang="ja-JP" altLang="en-US" sz="1600" dirty="0" smtClean="0">
                <a:solidFill>
                  <a:srgbClr val="000000"/>
                </a:solidFill>
                <a:latin typeface="Century" pitchFamily="18" charset="0"/>
              </a:rPr>
              <a:t>軽量荷物へのダメージを軽減します。</a:t>
            </a:r>
          </a:p>
        </p:txBody>
      </p:sp>
      <p:sp>
        <p:nvSpPr>
          <p:cNvPr id="214027" name="Text Box 11"/>
          <p:cNvSpPr txBox="1">
            <a:spLocks noChangeArrowheads="1"/>
          </p:cNvSpPr>
          <p:nvPr/>
        </p:nvSpPr>
        <p:spPr bwMode="auto">
          <a:xfrm>
            <a:off x="3276600" y="3840088"/>
            <a:ext cx="914400" cy="381000"/>
          </a:xfrm>
          <a:prstGeom prst="rect">
            <a:avLst/>
          </a:prstGeom>
          <a:solidFill>
            <a:srgbClr val="FFFFCC"/>
          </a:solidFill>
          <a:ln w="9525">
            <a:solidFill>
              <a:srgbClr val="000000"/>
            </a:solidFill>
            <a:miter lim="800000"/>
            <a:headEnd/>
            <a:tailEnd/>
          </a:ln>
        </p:spPr>
        <p:txBody>
          <a:bodyPr tIns="0"/>
          <a:lstStyle/>
          <a:p>
            <a:pPr algn="ctr" eaLnBrk="0" fontAlgn="base" hangingPunct="0">
              <a:spcBef>
                <a:spcPct val="0"/>
              </a:spcBef>
              <a:spcAft>
                <a:spcPct val="0"/>
              </a:spcAft>
            </a:pPr>
            <a:r>
              <a:rPr kumimoji="0" lang="ja-JP" altLang="en-US" sz="2400" dirty="0" smtClean="0">
                <a:solidFill>
                  <a:srgbClr val="0066FF"/>
                </a:solidFill>
                <a:latin typeface="HG丸ｺﾞｼｯｸM-PRO" pitchFamily="50" charset="-128"/>
                <a:ea typeface="HG丸ｺﾞｼｯｸM-PRO" pitchFamily="50" charset="-128"/>
              </a:rPr>
              <a:t>特徴</a:t>
            </a:r>
          </a:p>
        </p:txBody>
      </p:sp>
      <p:pic>
        <p:nvPicPr>
          <p:cNvPr id="214029" name="Picture 13" descr="E:\川村\RUBB SPR関係\写真①\サンプル①-08.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8200" y="3419128"/>
            <a:ext cx="2201863" cy="25146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14030" name="Object 14"/>
          <p:cNvGraphicFramePr>
            <a:graphicFrameLocks noChangeAspect="1"/>
          </p:cNvGraphicFramePr>
          <p:nvPr/>
        </p:nvGraphicFramePr>
        <p:xfrm>
          <a:off x="5181600" y="1361728"/>
          <a:ext cx="3819525" cy="2743200"/>
        </p:xfrm>
        <a:graphic>
          <a:graphicData uri="http://schemas.openxmlformats.org/presentationml/2006/ole">
            <mc:AlternateContent xmlns:mc="http://schemas.openxmlformats.org/markup-compatibility/2006">
              <mc:Choice xmlns:v="urn:schemas-microsoft-com:vml" Requires="v">
                <p:oleObj spid="_x0000_s3116" name="Chart" r:id="rId5" imgW="3812040" imgH="2401560" progId="Excel.Sheet.8">
                  <p:embed/>
                </p:oleObj>
              </mc:Choice>
              <mc:Fallback>
                <p:oleObj name="Chart" r:id="rId5" imgW="3812040" imgH="2401560" progId="Excel.Sheet.8">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81600" y="1361728"/>
                        <a:ext cx="3819525"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6" name="タイトル 1"/>
          <p:cNvSpPr txBox="1">
            <a:spLocks/>
          </p:cNvSpPr>
          <p:nvPr/>
        </p:nvSpPr>
        <p:spPr bwMode="auto">
          <a:xfrm>
            <a:off x="1439424" y="326366"/>
            <a:ext cx="7128792"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2700">
                <a:solidFill>
                  <a:schemeClr val="tx1"/>
                </a:solidFill>
                <a:latin typeface="メイリオ" pitchFamily="50" charset="-128"/>
                <a:ea typeface="メイリオ" pitchFamily="50" charset="-128"/>
                <a:cs typeface="メイリオ" pitchFamily="50" charset="-128"/>
              </a:defRPr>
            </a:lvl1pPr>
            <a:lvl2pPr algn="ctr" rtl="0" eaLnBrk="0" fontAlgn="base" hangingPunct="0">
              <a:spcBef>
                <a:spcPct val="0"/>
              </a:spcBef>
              <a:spcAft>
                <a:spcPct val="0"/>
              </a:spcAft>
              <a:defRPr kumimoji="1" sz="27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27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27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2700">
                <a:solidFill>
                  <a:schemeClr val="tx2"/>
                </a:solidFill>
                <a:latin typeface="Arial" charset="0"/>
                <a:ea typeface="ＭＳ Ｐゴシック" pitchFamily="50" charset="-128"/>
              </a:defRPr>
            </a:lvl5pPr>
            <a:lvl6pPr marL="457200" algn="ctr" rtl="0" fontAlgn="base">
              <a:spcBef>
                <a:spcPct val="0"/>
              </a:spcBef>
              <a:spcAft>
                <a:spcPct val="0"/>
              </a:spcAft>
              <a:defRPr kumimoji="1" sz="2700">
                <a:solidFill>
                  <a:schemeClr val="tx2"/>
                </a:solidFill>
                <a:latin typeface="Arial" charset="0"/>
                <a:ea typeface="ＭＳ Ｐゴシック" pitchFamily="50" charset="-128"/>
              </a:defRPr>
            </a:lvl6pPr>
            <a:lvl7pPr marL="914400" algn="ctr" rtl="0" fontAlgn="base">
              <a:spcBef>
                <a:spcPct val="0"/>
              </a:spcBef>
              <a:spcAft>
                <a:spcPct val="0"/>
              </a:spcAft>
              <a:defRPr kumimoji="1" sz="2700">
                <a:solidFill>
                  <a:schemeClr val="tx2"/>
                </a:solidFill>
                <a:latin typeface="Arial" charset="0"/>
                <a:ea typeface="ＭＳ Ｐゴシック" pitchFamily="50" charset="-128"/>
              </a:defRPr>
            </a:lvl7pPr>
            <a:lvl8pPr marL="1371600" algn="ctr" rtl="0" fontAlgn="base">
              <a:spcBef>
                <a:spcPct val="0"/>
              </a:spcBef>
              <a:spcAft>
                <a:spcPct val="0"/>
              </a:spcAft>
              <a:defRPr kumimoji="1" sz="2700">
                <a:solidFill>
                  <a:schemeClr val="tx2"/>
                </a:solidFill>
                <a:latin typeface="Arial" charset="0"/>
                <a:ea typeface="ＭＳ Ｐゴシック" pitchFamily="50" charset="-128"/>
              </a:defRPr>
            </a:lvl8pPr>
            <a:lvl9pPr marL="1828800" algn="ctr" rtl="0" fontAlgn="base">
              <a:spcBef>
                <a:spcPct val="0"/>
              </a:spcBef>
              <a:spcAft>
                <a:spcPct val="0"/>
              </a:spcAft>
              <a:defRPr kumimoji="1" sz="2700">
                <a:solidFill>
                  <a:schemeClr val="tx2"/>
                </a:solidFill>
                <a:latin typeface="Arial" charset="0"/>
                <a:ea typeface="ＭＳ Ｐゴシック" pitchFamily="50" charset="-128"/>
              </a:defRPr>
            </a:lvl9pPr>
          </a:lstStyle>
          <a:p>
            <a:r>
              <a:rPr lang="ja-JP" altLang="en-US" kern="0" dirty="0" smtClean="0">
                <a:solidFill>
                  <a:prstClr val="black"/>
                </a:solidFill>
              </a:rPr>
              <a:t>ラバースプリングの変形解析</a:t>
            </a:r>
            <a:endParaRPr lang="ja-JP" altLang="en-US" kern="0" dirty="0">
              <a:solidFill>
                <a:prstClr val="black"/>
              </a:solidFill>
            </a:endParaRPr>
          </a:p>
        </p:txBody>
      </p:sp>
    </p:spTree>
    <p:extLst>
      <p:ext uri="{BB962C8B-B14F-4D97-AF65-F5344CB8AC3E}">
        <p14:creationId xmlns:p14="http://schemas.microsoft.com/office/powerpoint/2010/main" val="112299613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 3" descr="Image15.png"/>
          <p:cNvPicPr>
            <a:picLocks noGrp="1" noChangeAspect="1"/>
          </p:cNvPicPr>
          <p:nvPr>
            <p:ph idx="1"/>
          </p:nvPr>
        </p:nvPicPr>
        <p:blipFill>
          <a:blip r:embed="rId2" cstate="print"/>
          <a:stretch>
            <a:fillRect/>
          </a:stretch>
        </p:blipFill>
        <p:spPr>
          <a:xfrm>
            <a:off x="334168" y="1301790"/>
            <a:ext cx="1824525" cy="2166624"/>
          </a:xfrm>
        </p:spPr>
      </p:pic>
      <p:pic>
        <p:nvPicPr>
          <p:cNvPr id="5" name="図 4" descr="Image16.png"/>
          <p:cNvPicPr>
            <a:picLocks noChangeAspect="1"/>
          </p:cNvPicPr>
          <p:nvPr/>
        </p:nvPicPr>
        <p:blipFill>
          <a:blip r:embed="rId3" cstate="print"/>
          <a:stretch>
            <a:fillRect/>
          </a:stretch>
        </p:blipFill>
        <p:spPr>
          <a:xfrm>
            <a:off x="2286206" y="1250880"/>
            <a:ext cx="2853767" cy="2249065"/>
          </a:xfrm>
          <a:prstGeom prst="rect">
            <a:avLst/>
          </a:prstGeom>
        </p:spPr>
      </p:pic>
      <p:pic>
        <p:nvPicPr>
          <p:cNvPr id="6" name="コンテンツ プレースホルダ 3" descr="Image17.png"/>
          <p:cNvPicPr>
            <a:picLocks noChangeAspect="1"/>
          </p:cNvPicPr>
          <p:nvPr/>
        </p:nvPicPr>
        <p:blipFill>
          <a:blip r:embed="rId4" cstate="print"/>
          <a:stretch>
            <a:fillRect/>
          </a:stretch>
        </p:blipFill>
        <p:spPr bwMode="auto">
          <a:xfrm>
            <a:off x="593408" y="3626069"/>
            <a:ext cx="4593448" cy="2645441"/>
          </a:xfrm>
          <a:prstGeom prst="rect">
            <a:avLst/>
          </a:prstGeom>
          <a:noFill/>
          <a:ln w="9525">
            <a:noFill/>
            <a:miter lim="800000"/>
            <a:headEnd/>
            <a:tailEnd/>
          </a:ln>
        </p:spPr>
      </p:pic>
      <p:sp>
        <p:nvSpPr>
          <p:cNvPr id="9" name="角丸四角形 8"/>
          <p:cNvSpPr/>
          <p:nvPr/>
        </p:nvSpPr>
        <p:spPr>
          <a:xfrm>
            <a:off x="5292080" y="5321076"/>
            <a:ext cx="3410485" cy="705399"/>
          </a:xfrm>
          <a:prstGeom prst="roundRect">
            <a:avLst/>
          </a:prstGeom>
          <a:solidFill>
            <a:srgbClr val="FFFF99"/>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ja-JP" altLang="en-US" sz="2400" dirty="0">
                <a:solidFill>
                  <a:srgbClr val="0000FF"/>
                </a:solidFill>
              </a:rPr>
              <a:t>実測と解析がよく一致</a:t>
            </a:r>
          </a:p>
        </p:txBody>
      </p:sp>
      <p:graphicFrame>
        <p:nvGraphicFramePr>
          <p:cNvPr id="10" name="グラフ 9">
            <a:extLst>
              <a:ext uri="{FF2B5EF4-FFF2-40B4-BE49-F238E27FC236}">
                <a16:creationId xmlns="" xmlns:a16="http://schemas.microsoft.com/office/drawing/2014/main" id="{B6AC8A3F-3A0F-4E44-86B6-D1D7E1FACD06}"/>
              </a:ext>
            </a:extLst>
          </p:cNvPr>
          <p:cNvGraphicFramePr>
            <a:graphicFrameLocks/>
          </p:cNvGraphicFramePr>
          <p:nvPr>
            <p:extLst>
              <p:ext uri="{D42A27DB-BD31-4B8C-83A1-F6EECF244321}">
                <p14:modId xmlns:p14="http://schemas.microsoft.com/office/powerpoint/2010/main" val="1338174544"/>
              </p:ext>
            </p:extLst>
          </p:nvPr>
        </p:nvGraphicFramePr>
        <p:xfrm>
          <a:off x="5473918" y="2106831"/>
          <a:ext cx="3365282" cy="3038475"/>
        </p:xfrm>
        <a:graphic>
          <a:graphicData uri="http://schemas.openxmlformats.org/drawingml/2006/chart">
            <c:chart xmlns:c="http://schemas.openxmlformats.org/drawingml/2006/chart" xmlns:r="http://schemas.openxmlformats.org/officeDocument/2006/relationships" r:id="rId5"/>
          </a:graphicData>
        </a:graphic>
      </p:graphicFrame>
      <p:sp>
        <p:nvSpPr>
          <p:cNvPr id="11" name="タイトル 1"/>
          <p:cNvSpPr txBox="1">
            <a:spLocks/>
          </p:cNvSpPr>
          <p:nvPr/>
        </p:nvSpPr>
        <p:spPr bwMode="auto">
          <a:xfrm>
            <a:off x="647564" y="483625"/>
            <a:ext cx="7848872"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2700">
                <a:solidFill>
                  <a:schemeClr val="tx1"/>
                </a:solidFill>
                <a:latin typeface="メイリオ" pitchFamily="50" charset="-128"/>
                <a:ea typeface="メイリオ" pitchFamily="50" charset="-128"/>
                <a:cs typeface="メイリオ" pitchFamily="50" charset="-128"/>
              </a:defRPr>
            </a:lvl1pPr>
            <a:lvl2pPr algn="ctr" rtl="0" eaLnBrk="0" fontAlgn="base" hangingPunct="0">
              <a:spcBef>
                <a:spcPct val="0"/>
              </a:spcBef>
              <a:spcAft>
                <a:spcPct val="0"/>
              </a:spcAft>
              <a:defRPr kumimoji="1" sz="27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27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27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2700">
                <a:solidFill>
                  <a:schemeClr val="tx2"/>
                </a:solidFill>
                <a:latin typeface="Arial" charset="0"/>
                <a:ea typeface="ＭＳ Ｐゴシック" pitchFamily="50" charset="-128"/>
              </a:defRPr>
            </a:lvl5pPr>
            <a:lvl6pPr marL="457200" algn="ctr" rtl="0" fontAlgn="base">
              <a:spcBef>
                <a:spcPct val="0"/>
              </a:spcBef>
              <a:spcAft>
                <a:spcPct val="0"/>
              </a:spcAft>
              <a:defRPr kumimoji="1" sz="2700">
                <a:solidFill>
                  <a:schemeClr val="tx2"/>
                </a:solidFill>
                <a:latin typeface="Arial" charset="0"/>
                <a:ea typeface="ＭＳ Ｐゴシック" pitchFamily="50" charset="-128"/>
              </a:defRPr>
            </a:lvl6pPr>
            <a:lvl7pPr marL="914400" algn="ctr" rtl="0" fontAlgn="base">
              <a:spcBef>
                <a:spcPct val="0"/>
              </a:spcBef>
              <a:spcAft>
                <a:spcPct val="0"/>
              </a:spcAft>
              <a:defRPr kumimoji="1" sz="2700">
                <a:solidFill>
                  <a:schemeClr val="tx2"/>
                </a:solidFill>
                <a:latin typeface="Arial" charset="0"/>
                <a:ea typeface="ＭＳ Ｐゴシック" pitchFamily="50" charset="-128"/>
              </a:defRPr>
            </a:lvl7pPr>
            <a:lvl8pPr marL="1371600" algn="ctr" rtl="0" fontAlgn="base">
              <a:spcBef>
                <a:spcPct val="0"/>
              </a:spcBef>
              <a:spcAft>
                <a:spcPct val="0"/>
              </a:spcAft>
              <a:defRPr kumimoji="1" sz="2700">
                <a:solidFill>
                  <a:schemeClr val="tx2"/>
                </a:solidFill>
                <a:latin typeface="Arial" charset="0"/>
                <a:ea typeface="ＭＳ Ｐゴシック" pitchFamily="50" charset="-128"/>
              </a:defRPr>
            </a:lvl8pPr>
            <a:lvl9pPr marL="1828800" algn="ctr" rtl="0" fontAlgn="base">
              <a:spcBef>
                <a:spcPct val="0"/>
              </a:spcBef>
              <a:spcAft>
                <a:spcPct val="0"/>
              </a:spcAft>
              <a:defRPr kumimoji="1" sz="2700">
                <a:solidFill>
                  <a:schemeClr val="tx2"/>
                </a:solidFill>
                <a:latin typeface="Arial" charset="0"/>
                <a:ea typeface="ＭＳ Ｐゴシック" pitchFamily="50" charset="-128"/>
              </a:defRPr>
            </a:lvl9pPr>
          </a:lstStyle>
          <a:p>
            <a:r>
              <a:rPr lang="ja-JP" altLang="en-US" sz="3200" b="1" dirty="0">
                <a:solidFill>
                  <a:prstClr val="black"/>
                </a:solidFill>
                <a:latin typeface="ＭＳ Ｐゴシック" panose="020B0600070205080204" pitchFamily="50" charset="-128"/>
                <a:ea typeface="ＭＳ Ｐゴシック" panose="020B0600070205080204" pitchFamily="50" charset="-128"/>
              </a:rPr>
              <a:t>解析事例</a:t>
            </a:r>
            <a:r>
              <a:rPr lang="ja-JP" altLang="en-US" sz="3200" b="1" kern="0" dirty="0">
                <a:solidFill>
                  <a:prstClr val="black"/>
                </a:solidFill>
                <a:latin typeface="ＭＳ Ｐゴシック" panose="020B0600070205080204" pitchFamily="50" charset="-128"/>
                <a:ea typeface="ＭＳ Ｐゴシック" panose="020B0600070205080204" pitchFamily="50" charset="-128"/>
              </a:rPr>
              <a:t>：ラバースプリングの変形解析</a:t>
            </a:r>
          </a:p>
        </p:txBody>
      </p:sp>
    </p:spTree>
    <p:extLst>
      <p:ext uri="{BB962C8B-B14F-4D97-AF65-F5344CB8AC3E}">
        <p14:creationId xmlns:p14="http://schemas.microsoft.com/office/powerpoint/2010/main" val="366636290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15516" y="463874"/>
            <a:ext cx="8712968" cy="609600"/>
          </a:xfrm>
        </p:spPr>
        <p:txBody>
          <a:bodyPr>
            <a:normAutofit fontScale="90000"/>
          </a:bodyPr>
          <a:lstStyle/>
          <a:p>
            <a:r>
              <a:rPr lang="ja-JP" altLang="en-US" b="1" dirty="0"/>
              <a:t>解析事例：</a:t>
            </a:r>
            <a:r>
              <a:rPr kumimoji="1" lang="ja-JP" altLang="en-US" b="1" dirty="0"/>
              <a:t>円錐型マウントの変形解析</a:t>
            </a:r>
          </a:p>
        </p:txBody>
      </p:sp>
      <p:pic>
        <p:nvPicPr>
          <p:cNvPr id="4" name="コンテンツ プレースホルダ 3" descr="Image23.png"/>
          <p:cNvPicPr>
            <a:picLocks noGrp="1" noChangeAspect="1"/>
          </p:cNvPicPr>
          <p:nvPr>
            <p:ph idx="1"/>
          </p:nvPr>
        </p:nvPicPr>
        <p:blipFill>
          <a:blip r:embed="rId2" cstate="print"/>
          <a:stretch>
            <a:fillRect/>
          </a:stretch>
        </p:blipFill>
        <p:spPr>
          <a:xfrm>
            <a:off x="133811" y="1290229"/>
            <a:ext cx="1616161" cy="1910171"/>
          </a:xfrm>
        </p:spPr>
      </p:pic>
      <p:pic>
        <p:nvPicPr>
          <p:cNvPr id="5" name="図 4" descr="Image24.png"/>
          <p:cNvPicPr>
            <a:picLocks noChangeAspect="1"/>
          </p:cNvPicPr>
          <p:nvPr/>
        </p:nvPicPr>
        <p:blipFill>
          <a:blip r:embed="rId3" cstate="print"/>
          <a:stretch>
            <a:fillRect/>
          </a:stretch>
        </p:blipFill>
        <p:spPr>
          <a:xfrm>
            <a:off x="1914598" y="1296995"/>
            <a:ext cx="2215138" cy="1985986"/>
          </a:xfrm>
          <a:prstGeom prst="rect">
            <a:avLst/>
          </a:prstGeom>
        </p:spPr>
      </p:pic>
      <p:pic>
        <p:nvPicPr>
          <p:cNvPr id="6" name="図 5" descr="Image25.png"/>
          <p:cNvPicPr>
            <a:picLocks noChangeAspect="1"/>
          </p:cNvPicPr>
          <p:nvPr/>
        </p:nvPicPr>
        <p:blipFill>
          <a:blip r:embed="rId4" cstate="print"/>
          <a:stretch>
            <a:fillRect/>
          </a:stretch>
        </p:blipFill>
        <p:spPr>
          <a:xfrm>
            <a:off x="852855" y="3282980"/>
            <a:ext cx="4611756" cy="2928633"/>
          </a:xfrm>
          <a:prstGeom prst="rect">
            <a:avLst/>
          </a:prstGeom>
        </p:spPr>
      </p:pic>
      <p:sp>
        <p:nvSpPr>
          <p:cNvPr id="9" name="角丸四角形 8"/>
          <p:cNvSpPr/>
          <p:nvPr/>
        </p:nvSpPr>
        <p:spPr>
          <a:xfrm>
            <a:off x="5508104" y="5321076"/>
            <a:ext cx="3194461" cy="705399"/>
          </a:xfrm>
          <a:prstGeom prst="roundRect">
            <a:avLst/>
          </a:prstGeom>
          <a:solidFill>
            <a:srgbClr val="FFFF99"/>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ja-JP" altLang="en-US" sz="2400" dirty="0">
                <a:solidFill>
                  <a:srgbClr val="0000FF"/>
                </a:solidFill>
              </a:rPr>
              <a:t>実測と解析がよく一致</a:t>
            </a:r>
          </a:p>
        </p:txBody>
      </p:sp>
      <p:graphicFrame>
        <p:nvGraphicFramePr>
          <p:cNvPr id="11" name="グラフ 10">
            <a:extLst>
              <a:ext uri="{FF2B5EF4-FFF2-40B4-BE49-F238E27FC236}">
                <a16:creationId xmlns="" xmlns:a16="http://schemas.microsoft.com/office/drawing/2014/main" id="{B6AC8A3F-3A0F-4E44-86B6-D1D7E1FACD06}"/>
              </a:ext>
            </a:extLst>
          </p:cNvPr>
          <p:cNvGraphicFramePr>
            <a:graphicFrameLocks/>
          </p:cNvGraphicFramePr>
          <p:nvPr>
            <p:extLst>
              <p:ext uri="{D42A27DB-BD31-4B8C-83A1-F6EECF244321}">
                <p14:modId xmlns:p14="http://schemas.microsoft.com/office/powerpoint/2010/main" val="3318339168"/>
              </p:ext>
            </p:extLst>
          </p:nvPr>
        </p:nvGraphicFramePr>
        <p:xfrm>
          <a:off x="5464611" y="2289988"/>
          <a:ext cx="3526990" cy="2930993"/>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99631579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53929" y="453315"/>
            <a:ext cx="8036141" cy="609600"/>
          </a:xfrm>
        </p:spPr>
        <p:txBody>
          <a:bodyPr>
            <a:normAutofit fontScale="90000"/>
          </a:bodyPr>
          <a:lstStyle/>
          <a:p>
            <a:r>
              <a:rPr lang="ja-JP" altLang="en-US" b="1" dirty="0"/>
              <a:t>解析事例：ハの字型マウントの変形解析</a:t>
            </a:r>
            <a:endParaRPr kumimoji="1" lang="ja-JP" altLang="en-US" b="1" dirty="0"/>
          </a:p>
        </p:txBody>
      </p:sp>
      <p:pic>
        <p:nvPicPr>
          <p:cNvPr id="5" name="図 4" descr="Image1.png"/>
          <p:cNvPicPr>
            <a:picLocks noChangeAspect="1"/>
          </p:cNvPicPr>
          <p:nvPr/>
        </p:nvPicPr>
        <p:blipFill>
          <a:blip r:embed="rId3" cstate="print"/>
          <a:stretch>
            <a:fillRect/>
          </a:stretch>
        </p:blipFill>
        <p:spPr>
          <a:xfrm>
            <a:off x="1493908" y="1404654"/>
            <a:ext cx="1454243" cy="2578658"/>
          </a:xfrm>
          <a:prstGeom prst="rect">
            <a:avLst/>
          </a:prstGeom>
        </p:spPr>
      </p:pic>
      <p:pic>
        <p:nvPicPr>
          <p:cNvPr id="6" name="図 5" descr="Image3.png"/>
          <p:cNvPicPr>
            <a:picLocks noChangeAspect="1"/>
          </p:cNvPicPr>
          <p:nvPr/>
        </p:nvPicPr>
        <p:blipFill>
          <a:blip r:embed="rId4" cstate="print"/>
          <a:stretch>
            <a:fillRect/>
          </a:stretch>
        </p:blipFill>
        <p:spPr>
          <a:xfrm>
            <a:off x="3175662" y="1404654"/>
            <a:ext cx="1800200" cy="3248482"/>
          </a:xfrm>
          <a:prstGeom prst="rect">
            <a:avLst/>
          </a:prstGeom>
        </p:spPr>
      </p:pic>
      <p:pic>
        <p:nvPicPr>
          <p:cNvPr id="7" name="図 6" descr="Image2.png"/>
          <p:cNvPicPr>
            <a:picLocks noChangeAspect="1"/>
          </p:cNvPicPr>
          <p:nvPr/>
        </p:nvPicPr>
        <p:blipFill>
          <a:blip r:embed="rId5" cstate="print"/>
          <a:stretch>
            <a:fillRect/>
          </a:stretch>
        </p:blipFill>
        <p:spPr>
          <a:xfrm>
            <a:off x="273254" y="1404654"/>
            <a:ext cx="1095827" cy="1801962"/>
          </a:xfrm>
          <a:prstGeom prst="rect">
            <a:avLst/>
          </a:prstGeom>
        </p:spPr>
      </p:pic>
      <p:graphicFrame>
        <p:nvGraphicFramePr>
          <p:cNvPr id="9" name="オブジェクト 8"/>
          <p:cNvGraphicFramePr>
            <a:graphicFrameLocks noChangeAspect="1"/>
          </p:cNvGraphicFramePr>
          <p:nvPr>
            <p:extLst>
              <p:ext uri="{D42A27DB-BD31-4B8C-83A1-F6EECF244321}">
                <p14:modId xmlns:p14="http://schemas.microsoft.com/office/powerpoint/2010/main" val="3620961004"/>
              </p:ext>
            </p:extLst>
          </p:nvPr>
        </p:nvGraphicFramePr>
        <p:xfrm>
          <a:off x="4975862" y="2094106"/>
          <a:ext cx="4103151" cy="3013922"/>
        </p:xfrm>
        <a:graphic>
          <a:graphicData uri="http://schemas.openxmlformats.org/presentationml/2006/ole">
            <mc:AlternateContent xmlns:mc="http://schemas.openxmlformats.org/markup-compatibility/2006">
              <mc:Choice xmlns:v="urn:schemas-microsoft-com:vml" Requires="v">
                <p:oleObj spid="_x0000_s4140" name="Chart" r:id="rId6" imgW="5163840" imgH="4061160" progId="Excel.Sheet.8">
                  <p:embed/>
                </p:oleObj>
              </mc:Choice>
              <mc:Fallback>
                <p:oleObj name="Chart" r:id="rId6" imgW="5163840" imgH="4061160" progId="Excel.Sheet.8">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75862" y="2094106"/>
                        <a:ext cx="4103151" cy="301392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 name="角丸四角形 10"/>
          <p:cNvSpPr/>
          <p:nvPr/>
        </p:nvSpPr>
        <p:spPr>
          <a:xfrm>
            <a:off x="4950372" y="5321076"/>
            <a:ext cx="3752193" cy="705399"/>
          </a:xfrm>
          <a:prstGeom prst="roundRect">
            <a:avLst/>
          </a:prstGeom>
          <a:solidFill>
            <a:srgbClr val="FFFF99"/>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ja-JP" altLang="en-US" sz="2400" dirty="0">
                <a:solidFill>
                  <a:srgbClr val="0000FF"/>
                </a:solidFill>
              </a:rPr>
              <a:t>実測と解析がよく一致</a:t>
            </a:r>
          </a:p>
        </p:txBody>
      </p:sp>
    </p:spTree>
    <p:extLst>
      <p:ext uri="{BB962C8B-B14F-4D97-AF65-F5344CB8AC3E}">
        <p14:creationId xmlns:p14="http://schemas.microsoft.com/office/powerpoint/2010/main" val="324288675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251520" y="584498"/>
            <a:ext cx="8892480" cy="4708981"/>
          </a:xfrm>
          <a:prstGeom prst="rect">
            <a:avLst/>
          </a:prstGeom>
        </p:spPr>
        <p:txBody>
          <a:bodyPr wrap="square">
            <a:spAutoFit/>
          </a:bodyPr>
          <a:lstStyle/>
          <a:p>
            <a:pPr algn="ctr"/>
            <a:r>
              <a:rPr lang="en-US" altLang="ja-JP" sz="2800" b="1" kern="100" dirty="0">
                <a:solidFill>
                  <a:prstClr val="black"/>
                </a:solidFill>
                <a:latin typeface="ＭＳ Ｐゴシック" panose="020B0600070205080204" pitchFamily="50" charset="-128"/>
                <a:cs typeface="Times New Roman"/>
              </a:rPr>
              <a:t>- </a:t>
            </a:r>
            <a:r>
              <a:rPr lang="ja-JP" altLang="en-US" sz="2800" b="1" kern="100" dirty="0">
                <a:solidFill>
                  <a:prstClr val="black"/>
                </a:solidFill>
                <a:latin typeface="ＭＳ Ｐゴシック" panose="020B0600070205080204" pitchFamily="50" charset="-128"/>
                <a:cs typeface="Times New Roman"/>
              </a:rPr>
              <a:t>本日</a:t>
            </a:r>
            <a:r>
              <a:rPr lang="ja-JP" altLang="en-US" sz="2800" b="1" kern="100" dirty="0" smtClean="0">
                <a:solidFill>
                  <a:prstClr val="black"/>
                </a:solidFill>
                <a:latin typeface="ＭＳ Ｐゴシック" panose="020B0600070205080204" pitchFamily="50" charset="-128"/>
                <a:cs typeface="Times New Roman"/>
              </a:rPr>
              <a:t>の内容 </a:t>
            </a:r>
            <a:r>
              <a:rPr lang="en-US" altLang="ja-JP" sz="2800" b="1" kern="100" dirty="0">
                <a:solidFill>
                  <a:prstClr val="black"/>
                </a:solidFill>
                <a:latin typeface="ＭＳ Ｐゴシック" panose="020B0600070205080204" pitchFamily="50" charset="-128"/>
                <a:cs typeface="Times New Roman"/>
              </a:rPr>
              <a:t>-</a:t>
            </a:r>
          </a:p>
          <a:p>
            <a:pPr algn="ctr"/>
            <a:endParaRPr lang="en-US" altLang="ja-JP" sz="1600" kern="100" dirty="0">
              <a:solidFill>
                <a:prstClr val="black"/>
              </a:solidFill>
              <a:latin typeface="ＭＳ Ｐゴシック" panose="020B0600070205080204" pitchFamily="50" charset="-128"/>
              <a:cs typeface="Times New Roman"/>
            </a:endParaRPr>
          </a:p>
          <a:p>
            <a:pPr algn="just"/>
            <a:r>
              <a:rPr lang="en-US" altLang="ja-JP" sz="2400" b="1" kern="100" dirty="0" smtClean="0">
                <a:solidFill>
                  <a:schemeClr val="bg1">
                    <a:lumMod val="65000"/>
                  </a:schemeClr>
                </a:solidFill>
                <a:latin typeface="ＭＳ Ｐゴシック" panose="020B0600070205080204" pitchFamily="50" charset="-128"/>
                <a:cs typeface="Times New Roman"/>
              </a:rPr>
              <a:t>Ⅰ</a:t>
            </a:r>
            <a:r>
              <a:rPr lang="ja-JP" altLang="en-US" sz="2400" b="1" kern="100" dirty="0" smtClean="0">
                <a:solidFill>
                  <a:schemeClr val="bg1">
                    <a:lumMod val="65000"/>
                  </a:schemeClr>
                </a:solidFill>
                <a:latin typeface="ＭＳ Ｐゴシック" panose="020B0600070205080204" pitchFamily="50" charset="-128"/>
                <a:cs typeface="Times New Roman"/>
              </a:rPr>
              <a:t>　ゴムの構造解析</a:t>
            </a:r>
            <a:endParaRPr lang="en-US" altLang="ja-JP" sz="2400" b="1" kern="100" dirty="0" smtClean="0">
              <a:solidFill>
                <a:schemeClr val="bg1">
                  <a:lumMod val="65000"/>
                </a:schemeClr>
              </a:solidFill>
              <a:latin typeface="ＭＳ Ｐゴシック" panose="020B0600070205080204" pitchFamily="50" charset="-128"/>
              <a:cs typeface="Times New Roman"/>
            </a:endParaRPr>
          </a:p>
          <a:p>
            <a:pPr algn="just"/>
            <a:r>
              <a:rPr lang="ja-JP" altLang="en-US" sz="2400" b="1" kern="100" dirty="0" smtClean="0">
                <a:solidFill>
                  <a:schemeClr val="bg1">
                    <a:lumMod val="65000"/>
                  </a:schemeClr>
                </a:solidFill>
                <a:latin typeface="ＭＳ Ｐゴシック" panose="020B0600070205080204" pitchFamily="50" charset="-128"/>
                <a:cs typeface="Times New Roman"/>
              </a:rPr>
              <a:t>　１．解析事例　構造解析領域</a:t>
            </a:r>
            <a:endParaRPr lang="en-US" altLang="ja-JP" sz="2400" b="1" kern="100" dirty="0" smtClean="0">
              <a:solidFill>
                <a:schemeClr val="bg1">
                  <a:lumMod val="65000"/>
                </a:schemeClr>
              </a:solidFill>
              <a:latin typeface="ＭＳ Ｐゴシック" panose="020B0600070205080204" pitchFamily="50" charset="-128"/>
              <a:cs typeface="Times New Roman"/>
            </a:endParaRPr>
          </a:p>
          <a:p>
            <a:pPr algn="just"/>
            <a:r>
              <a:rPr lang="ja-JP" altLang="en-US" sz="2400" b="1" kern="100" dirty="0">
                <a:solidFill>
                  <a:schemeClr val="bg1">
                    <a:lumMod val="65000"/>
                  </a:schemeClr>
                </a:solidFill>
                <a:latin typeface="ＭＳ Ｐゴシック" panose="020B0600070205080204" pitchFamily="50" charset="-128"/>
                <a:cs typeface="Times New Roman"/>
              </a:rPr>
              <a:t>　</a:t>
            </a:r>
            <a:r>
              <a:rPr lang="ja-JP" altLang="en-US" sz="2400" b="1" kern="100" dirty="0" smtClean="0">
                <a:latin typeface="ＭＳ Ｐゴシック" panose="020B0600070205080204" pitchFamily="50" charset="-128"/>
                <a:cs typeface="Times New Roman"/>
              </a:rPr>
              <a:t>２．ゴムの解析に必要なもの</a:t>
            </a:r>
            <a:endParaRPr lang="en-US" altLang="ja-JP" sz="2400" b="1" kern="100" dirty="0" smtClean="0">
              <a:latin typeface="ＭＳ Ｐゴシック" panose="020B0600070205080204" pitchFamily="50" charset="-128"/>
              <a:cs typeface="Times New Roman"/>
            </a:endParaRPr>
          </a:p>
          <a:p>
            <a:pPr algn="just"/>
            <a:r>
              <a:rPr lang="ja-JP" altLang="en-US" sz="2400" b="1" kern="100" dirty="0">
                <a:latin typeface="ＭＳ Ｐゴシック" panose="020B0600070205080204" pitchFamily="50" charset="-128"/>
                <a:cs typeface="Times New Roman"/>
              </a:rPr>
              <a:t>　</a:t>
            </a:r>
            <a:r>
              <a:rPr lang="ja-JP" altLang="en-US" sz="2400" b="1" kern="100" dirty="0" smtClean="0">
                <a:latin typeface="ＭＳ Ｐゴシック" panose="020B0600070205080204" pitchFamily="50" charset="-128"/>
                <a:cs typeface="Times New Roman"/>
              </a:rPr>
              <a:t>　　　　　　・・</a:t>
            </a:r>
            <a:r>
              <a:rPr lang="ja-JP" altLang="en-US" sz="2400" b="1" kern="100" dirty="0">
                <a:latin typeface="ＭＳ Ｐゴシック" panose="020B0600070205080204" pitchFamily="50" charset="-128"/>
                <a:cs typeface="Times New Roman"/>
              </a:rPr>
              <a:t>ゴム</a:t>
            </a:r>
            <a:r>
              <a:rPr lang="ja-JP" altLang="en-US" sz="2400" b="1" kern="100" dirty="0" smtClean="0">
                <a:latin typeface="ＭＳ Ｐゴシック" panose="020B0600070205080204" pitchFamily="50" charset="-128"/>
                <a:cs typeface="Times New Roman"/>
              </a:rPr>
              <a:t>の</a:t>
            </a:r>
            <a:r>
              <a:rPr lang="ja-JP" altLang="en-US" sz="2400" b="1" kern="100" dirty="0">
                <a:latin typeface="ＭＳ Ｐゴシック" panose="020B0600070205080204" pitchFamily="50" charset="-128"/>
                <a:cs typeface="Times New Roman"/>
              </a:rPr>
              <a:t>非線形性</a:t>
            </a:r>
            <a:r>
              <a:rPr lang="ja-JP" altLang="en-US" sz="2400" b="1" kern="100" dirty="0" smtClean="0">
                <a:latin typeface="ＭＳ Ｐゴシック" panose="020B0600070205080204" pitchFamily="50" charset="-128"/>
                <a:cs typeface="Times New Roman"/>
              </a:rPr>
              <a:t>から難しいと勘違いしている</a:t>
            </a:r>
            <a:endParaRPr lang="en-US" altLang="ja-JP" sz="2400" b="1" kern="100" dirty="0" smtClean="0">
              <a:latin typeface="ＭＳ Ｐゴシック" panose="020B0600070205080204" pitchFamily="50" charset="-128"/>
              <a:cs typeface="Times New Roman"/>
            </a:endParaRPr>
          </a:p>
          <a:p>
            <a:pPr algn="just"/>
            <a:r>
              <a:rPr lang="ja-JP" altLang="en-US" sz="2400" b="1" kern="100" dirty="0" smtClean="0">
                <a:solidFill>
                  <a:schemeClr val="bg1">
                    <a:lumMod val="65000"/>
                  </a:schemeClr>
                </a:solidFill>
                <a:latin typeface="ＭＳ Ｐゴシック" panose="020B0600070205080204" pitchFamily="50" charset="-128"/>
                <a:cs typeface="Times New Roman"/>
              </a:rPr>
              <a:t>　３．ゴムの変形解析予測を向上させるもの</a:t>
            </a:r>
            <a:endParaRPr lang="en-US" altLang="ja-JP" sz="2400" b="1" kern="100" dirty="0" smtClean="0">
              <a:solidFill>
                <a:schemeClr val="bg1">
                  <a:lumMod val="65000"/>
                </a:schemeClr>
              </a:solidFill>
              <a:latin typeface="ＭＳ Ｐゴシック" panose="020B0600070205080204" pitchFamily="50" charset="-128"/>
              <a:cs typeface="Times New Roman"/>
            </a:endParaRPr>
          </a:p>
          <a:p>
            <a:pPr algn="just"/>
            <a:r>
              <a:rPr lang="ja-JP" altLang="en-US" sz="2400" b="1" kern="100" dirty="0">
                <a:solidFill>
                  <a:schemeClr val="bg1">
                    <a:lumMod val="65000"/>
                  </a:schemeClr>
                </a:solidFill>
                <a:latin typeface="ＭＳ Ｐゴシック" panose="020B0600070205080204" pitchFamily="50" charset="-128"/>
                <a:cs typeface="Times New Roman"/>
              </a:rPr>
              <a:t>　</a:t>
            </a:r>
            <a:r>
              <a:rPr lang="ja-JP" altLang="en-US" sz="2400" b="1" kern="100" dirty="0" smtClean="0">
                <a:solidFill>
                  <a:schemeClr val="bg1">
                    <a:lumMod val="65000"/>
                  </a:schemeClr>
                </a:solidFill>
                <a:latin typeface="ＭＳ Ｐゴシック" panose="020B0600070205080204" pitchFamily="50" charset="-128"/>
                <a:cs typeface="Times New Roman"/>
              </a:rPr>
              <a:t>４．効率化、設計・開発者の担当レベルへの解析展開</a:t>
            </a:r>
            <a:endParaRPr lang="en-US" altLang="ja-JP" sz="2400" b="1" kern="100" dirty="0" smtClean="0">
              <a:solidFill>
                <a:schemeClr val="bg1">
                  <a:lumMod val="65000"/>
                </a:schemeClr>
              </a:solidFill>
              <a:latin typeface="ＭＳ Ｐゴシック" panose="020B0600070205080204" pitchFamily="50" charset="-128"/>
              <a:cs typeface="Times New Roman"/>
            </a:endParaRPr>
          </a:p>
          <a:p>
            <a:pPr algn="just"/>
            <a:endParaRPr lang="en-US" altLang="ja-JP" sz="1600" b="1" kern="100" dirty="0">
              <a:solidFill>
                <a:schemeClr val="bg1">
                  <a:lumMod val="65000"/>
                </a:schemeClr>
              </a:solidFill>
              <a:latin typeface="ＭＳ Ｐゴシック" panose="020B0600070205080204" pitchFamily="50" charset="-128"/>
              <a:cs typeface="Times New Roman"/>
            </a:endParaRPr>
          </a:p>
          <a:p>
            <a:pPr algn="just"/>
            <a:r>
              <a:rPr lang="en-US" altLang="ja-JP" sz="2400" b="1" kern="100" dirty="0" smtClean="0">
                <a:solidFill>
                  <a:schemeClr val="bg1">
                    <a:lumMod val="65000"/>
                  </a:schemeClr>
                </a:solidFill>
                <a:latin typeface="ＭＳ Ｐゴシック" panose="020B0600070205080204" pitchFamily="50" charset="-128"/>
                <a:cs typeface="Times New Roman"/>
              </a:rPr>
              <a:t>Ⅱ</a:t>
            </a:r>
            <a:r>
              <a:rPr lang="ja-JP" altLang="en-US" sz="2400" b="1" kern="100" dirty="0" smtClean="0">
                <a:solidFill>
                  <a:schemeClr val="bg1">
                    <a:lumMod val="65000"/>
                  </a:schemeClr>
                </a:solidFill>
                <a:latin typeface="ＭＳ Ｐゴシック" panose="020B0600070205080204" pitchFamily="50" charset="-128"/>
                <a:cs typeface="Times New Roman"/>
              </a:rPr>
              <a:t>　金型設計への応用</a:t>
            </a:r>
            <a:endParaRPr lang="en-US" altLang="ja-JP" sz="2400" b="1" kern="100" dirty="0" smtClean="0">
              <a:solidFill>
                <a:schemeClr val="bg1">
                  <a:lumMod val="65000"/>
                </a:schemeClr>
              </a:solidFill>
              <a:latin typeface="ＭＳ Ｐゴシック" panose="020B0600070205080204" pitchFamily="50" charset="-128"/>
              <a:cs typeface="Times New Roman"/>
            </a:endParaRPr>
          </a:p>
          <a:p>
            <a:pPr algn="just"/>
            <a:r>
              <a:rPr lang="ja-JP" altLang="en-US" sz="2400" b="1" kern="100" dirty="0">
                <a:solidFill>
                  <a:schemeClr val="bg1">
                    <a:lumMod val="65000"/>
                  </a:schemeClr>
                </a:solidFill>
                <a:latin typeface="ＭＳ Ｐゴシック" panose="020B0600070205080204" pitchFamily="50" charset="-128"/>
                <a:cs typeface="Times New Roman"/>
              </a:rPr>
              <a:t>　</a:t>
            </a:r>
            <a:r>
              <a:rPr lang="ja-JP" altLang="en-US" sz="2400" b="1" kern="100" dirty="0" smtClean="0">
                <a:solidFill>
                  <a:schemeClr val="bg1">
                    <a:lumMod val="65000"/>
                  </a:schemeClr>
                </a:solidFill>
                <a:latin typeface="ＭＳ Ｐゴシック" panose="020B0600070205080204" pitchFamily="50" charset="-128"/>
                <a:cs typeface="Times New Roman"/>
              </a:rPr>
              <a:t>１．型設計への応用例</a:t>
            </a:r>
            <a:endParaRPr lang="en-US" altLang="ja-JP" sz="2400" b="1" kern="100" dirty="0" smtClean="0">
              <a:solidFill>
                <a:schemeClr val="bg1">
                  <a:lumMod val="65000"/>
                </a:schemeClr>
              </a:solidFill>
              <a:latin typeface="ＭＳ Ｐゴシック" panose="020B0600070205080204" pitchFamily="50" charset="-128"/>
              <a:cs typeface="Times New Roman"/>
            </a:endParaRPr>
          </a:p>
          <a:p>
            <a:pPr algn="just"/>
            <a:r>
              <a:rPr lang="ja-JP" altLang="en-US" sz="2400" b="1" kern="100" dirty="0">
                <a:solidFill>
                  <a:schemeClr val="bg1">
                    <a:lumMod val="65000"/>
                  </a:schemeClr>
                </a:solidFill>
                <a:latin typeface="ＭＳ Ｐゴシック" panose="020B0600070205080204" pitchFamily="50" charset="-128"/>
                <a:cs typeface="Times New Roman"/>
              </a:rPr>
              <a:t>　</a:t>
            </a:r>
            <a:r>
              <a:rPr lang="ja-JP" altLang="en-US" sz="2400" b="1" kern="100" dirty="0" smtClean="0">
                <a:solidFill>
                  <a:schemeClr val="bg1">
                    <a:lumMod val="65000"/>
                  </a:schemeClr>
                </a:solidFill>
                <a:latin typeface="ＭＳ Ｐゴシック" panose="020B0600070205080204" pitchFamily="50" charset="-128"/>
                <a:cs typeface="Times New Roman"/>
              </a:rPr>
              <a:t>２．金型設計に必要な材料定義　　・・・熱伝導、工程改善へ</a:t>
            </a:r>
            <a:endParaRPr lang="en-US" altLang="ja-JP" sz="2400" b="1" kern="100" dirty="0" smtClean="0">
              <a:solidFill>
                <a:schemeClr val="bg1">
                  <a:lumMod val="65000"/>
                </a:schemeClr>
              </a:solidFill>
              <a:latin typeface="ＭＳ Ｐゴシック" panose="020B0600070205080204" pitchFamily="50" charset="-128"/>
              <a:cs typeface="Times New Roman"/>
            </a:endParaRPr>
          </a:p>
          <a:p>
            <a:pPr algn="just"/>
            <a:r>
              <a:rPr lang="ja-JP" altLang="en-US" sz="2400" b="1" kern="100" dirty="0">
                <a:solidFill>
                  <a:schemeClr val="bg1">
                    <a:lumMod val="65000"/>
                  </a:schemeClr>
                </a:solidFill>
                <a:latin typeface="ＭＳ Ｐゴシック" panose="020B0600070205080204" pitchFamily="50" charset="-128"/>
                <a:cs typeface="Times New Roman"/>
              </a:rPr>
              <a:t>　</a:t>
            </a:r>
            <a:r>
              <a:rPr lang="ja-JP" altLang="en-US" sz="2400" b="1" kern="100" dirty="0" smtClean="0">
                <a:solidFill>
                  <a:schemeClr val="bg1">
                    <a:lumMod val="65000"/>
                  </a:schemeClr>
                </a:solidFill>
                <a:latin typeface="ＭＳ Ｐゴシック" panose="020B0600070205080204" pitchFamily="50" charset="-128"/>
                <a:cs typeface="Times New Roman"/>
              </a:rPr>
              <a:t>３．これまで金型設計トライ＆エラーと熱考慮不要と考えていた例</a:t>
            </a:r>
            <a:endParaRPr lang="en-US" altLang="ja-JP" sz="2400" b="1" kern="100" dirty="0" smtClean="0">
              <a:solidFill>
                <a:schemeClr val="bg1">
                  <a:lumMod val="65000"/>
                </a:schemeClr>
              </a:solidFill>
              <a:latin typeface="ＭＳ Ｐゴシック" panose="020B0600070205080204" pitchFamily="50" charset="-128"/>
              <a:cs typeface="Times New Roman"/>
            </a:endParaRPr>
          </a:p>
        </p:txBody>
      </p:sp>
    </p:spTree>
    <p:extLst>
      <p:ext uri="{BB962C8B-B14F-4D97-AF65-F5344CB8AC3E}">
        <p14:creationId xmlns:p14="http://schemas.microsoft.com/office/powerpoint/2010/main" val="149744907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6" descr="C:\My Documents\a検討中\ANSYSゴム講習会\二軸伸張試験\二軸変形概要-stripbiaxial.bmp"/>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2217" y="3048001"/>
            <a:ext cx="2560983" cy="2038789"/>
          </a:xfrm>
          <a:prstGeom prst="rect">
            <a:avLst/>
          </a:prstGeom>
          <a:noFill/>
          <a:extLst>
            <a:ext uri="{909E8E84-426E-40DD-AFC4-6F175D3DCCD1}">
              <a14:hiddenFill xmlns:a14="http://schemas.microsoft.com/office/drawing/2010/main">
                <a:solidFill>
                  <a:srgbClr val="FFFFFF"/>
                </a:solidFill>
              </a14:hiddenFill>
            </a:ext>
          </a:extLst>
        </p:spPr>
      </p:pic>
      <p:sp>
        <p:nvSpPr>
          <p:cNvPr id="186370" name="Rectangle 2"/>
          <p:cNvSpPr>
            <a:spLocks noGrp="1" noChangeArrowheads="1"/>
          </p:cNvSpPr>
          <p:nvPr>
            <p:ph type="title"/>
          </p:nvPr>
        </p:nvSpPr>
        <p:spPr>
          <a:xfrm>
            <a:off x="1331640" y="537946"/>
            <a:ext cx="6480720" cy="551623"/>
          </a:xfrm>
        </p:spPr>
        <p:txBody>
          <a:bodyPr>
            <a:normAutofit fontScale="90000"/>
          </a:bodyPr>
          <a:lstStyle/>
          <a:p>
            <a:r>
              <a:rPr lang="ja-JP" altLang="en-US" b="1" dirty="0"/>
              <a:t>ひずみエネルギー密度関数</a:t>
            </a:r>
          </a:p>
        </p:txBody>
      </p:sp>
      <p:sp>
        <p:nvSpPr>
          <p:cNvPr id="186371" name="Rectangle 3"/>
          <p:cNvSpPr>
            <a:spLocks noGrp="1" noChangeArrowheads="1"/>
          </p:cNvSpPr>
          <p:nvPr>
            <p:ph type="body" idx="1"/>
          </p:nvPr>
        </p:nvSpPr>
        <p:spPr>
          <a:xfrm>
            <a:off x="341244" y="1159013"/>
            <a:ext cx="7772400" cy="1146866"/>
          </a:xfrm>
        </p:spPr>
        <p:txBody>
          <a:bodyPr/>
          <a:lstStyle/>
          <a:p>
            <a:pPr>
              <a:buFontTx/>
              <a:buNone/>
            </a:pPr>
            <a:r>
              <a:rPr lang="ja-JP" altLang="en-US" sz="2800" dirty="0"/>
              <a:t>　基本式</a:t>
            </a:r>
            <a:endParaRPr lang="en-US" altLang="ja-JP" sz="2800" dirty="0"/>
          </a:p>
          <a:p>
            <a:pPr>
              <a:buFontTx/>
              <a:buNone/>
            </a:pPr>
            <a:r>
              <a:rPr lang="ja-JP" altLang="en-US" dirty="0"/>
              <a:t>　　　　</a:t>
            </a:r>
            <a:r>
              <a:rPr lang="en-US" altLang="ja-JP" dirty="0"/>
              <a:t>W</a:t>
            </a:r>
            <a:r>
              <a:rPr lang="ja-JP" altLang="en-US" dirty="0"/>
              <a:t>＝</a:t>
            </a:r>
            <a:r>
              <a:rPr lang="en-US" altLang="ja-JP" dirty="0"/>
              <a:t>W(I</a:t>
            </a:r>
            <a:r>
              <a:rPr lang="ja-JP" altLang="en-US" baseline="-25000" dirty="0"/>
              <a:t>１</a:t>
            </a:r>
            <a:r>
              <a:rPr lang="en-US" altLang="ja-JP" dirty="0"/>
              <a:t>,I</a:t>
            </a:r>
            <a:r>
              <a:rPr lang="ja-JP" altLang="en-US" baseline="-25000" dirty="0"/>
              <a:t>２</a:t>
            </a:r>
            <a:r>
              <a:rPr lang="en-US" altLang="ja-JP" dirty="0"/>
              <a:t>,I</a:t>
            </a:r>
            <a:r>
              <a:rPr lang="ja-JP" altLang="en-US" baseline="-25000" dirty="0"/>
              <a:t>３</a:t>
            </a:r>
            <a:r>
              <a:rPr lang="en-US" altLang="ja-JP" dirty="0"/>
              <a:t>)</a:t>
            </a:r>
            <a:endParaRPr lang="ja-JP" altLang="en-US" dirty="0"/>
          </a:p>
        </p:txBody>
      </p:sp>
      <p:sp>
        <p:nvSpPr>
          <p:cNvPr id="186372" name="Rectangle 4"/>
          <p:cNvSpPr>
            <a:spLocks noChangeArrowheads="1"/>
          </p:cNvSpPr>
          <p:nvPr/>
        </p:nvSpPr>
        <p:spPr bwMode="auto">
          <a:xfrm>
            <a:off x="3561521" y="2305879"/>
            <a:ext cx="5264426"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defRPr kumimoji="1" sz="2400">
                <a:solidFill>
                  <a:schemeClr val="tx1"/>
                </a:solidFill>
                <a:latin typeface="Times New Roman" pitchFamily="18" charset="0"/>
                <a:ea typeface="ＭＳ Ｐゴシック" pitchFamily="50" charset="-128"/>
              </a:defRPr>
            </a:lvl1pPr>
            <a:lvl2pPr marL="742950" indent="-285750">
              <a:defRPr kumimoji="1" sz="2400">
                <a:solidFill>
                  <a:schemeClr val="tx1"/>
                </a:solidFill>
                <a:latin typeface="Times New Roman" pitchFamily="18" charset="0"/>
                <a:ea typeface="ＭＳ Ｐゴシック" pitchFamily="50" charset="-128"/>
              </a:defRPr>
            </a:lvl2pPr>
            <a:lvl3pPr marL="1143000" indent="-228600">
              <a:defRPr kumimoji="1" sz="2400">
                <a:solidFill>
                  <a:schemeClr val="tx1"/>
                </a:solidFill>
                <a:latin typeface="Times New Roman" pitchFamily="18" charset="0"/>
                <a:ea typeface="ＭＳ Ｐゴシック" pitchFamily="50" charset="-128"/>
              </a:defRPr>
            </a:lvl3pPr>
            <a:lvl4pPr marL="1600200" indent="-228600">
              <a:defRPr kumimoji="1" sz="2400">
                <a:solidFill>
                  <a:schemeClr val="tx1"/>
                </a:solidFill>
                <a:latin typeface="Times New Roman" pitchFamily="18" charset="0"/>
                <a:ea typeface="ＭＳ Ｐゴシック" pitchFamily="50" charset="-128"/>
              </a:defRPr>
            </a:lvl4pPr>
            <a:lvl5pPr marL="2057400" indent="-228600">
              <a:defRPr kumimoji="1" sz="2400">
                <a:solidFill>
                  <a:schemeClr val="tx1"/>
                </a:solidFill>
                <a:latin typeface="Times New Roman" pitchFamily="18" charset="0"/>
                <a:ea typeface="ＭＳ Ｐゴシック" pitchFamily="50" charset="-128"/>
              </a:defRPr>
            </a:lvl5pPr>
            <a:lvl6pPr marL="2514600" indent="-228600" fontAlgn="base">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fontAlgn="base">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fontAlgn="base">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fontAlgn="base">
              <a:spcBef>
                <a:spcPct val="0"/>
              </a:spcBef>
              <a:spcAft>
                <a:spcPct val="0"/>
              </a:spcAft>
              <a:defRPr kumimoji="1" sz="2400">
                <a:solidFill>
                  <a:schemeClr val="tx1"/>
                </a:solidFill>
                <a:latin typeface="Times New Roman" pitchFamily="18" charset="0"/>
                <a:ea typeface="ＭＳ Ｐゴシック" pitchFamily="50" charset="-128"/>
              </a:defRPr>
            </a:lvl9pPr>
          </a:lstStyle>
          <a:p>
            <a:pPr>
              <a:spcBef>
                <a:spcPct val="20000"/>
              </a:spcBef>
            </a:pPr>
            <a:r>
              <a:rPr lang="ja-JP" altLang="en-US" sz="1800" dirty="0">
                <a:solidFill>
                  <a:prstClr val="black"/>
                </a:solidFill>
                <a:latin typeface="ＭＳ Ｐゴシック" panose="020B0600070205080204" pitchFamily="50" charset="-128"/>
              </a:rPr>
              <a:t>　</a:t>
            </a:r>
            <a:r>
              <a:rPr lang="ja-JP" altLang="en-US" sz="1800" b="1" dirty="0">
                <a:solidFill>
                  <a:prstClr val="black"/>
                </a:solidFill>
                <a:latin typeface="ＭＳ Ｐゴシック" panose="020B0600070205080204" pitchFamily="50" charset="-128"/>
              </a:rPr>
              <a:t>Ｉ</a:t>
            </a:r>
            <a:r>
              <a:rPr lang="ja-JP" altLang="en-US" sz="1800" b="1" baseline="-25000" dirty="0">
                <a:solidFill>
                  <a:prstClr val="black"/>
                </a:solidFill>
                <a:latin typeface="ＭＳ Ｐゴシック" panose="020B0600070205080204" pitchFamily="50" charset="-128"/>
              </a:rPr>
              <a:t>１</a:t>
            </a:r>
            <a:r>
              <a:rPr lang="en-US" altLang="ja-JP" sz="1800" b="1" dirty="0">
                <a:solidFill>
                  <a:prstClr val="black"/>
                </a:solidFill>
                <a:latin typeface="ＭＳ Ｐゴシック" panose="020B0600070205080204" pitchFamily="50" charset="-128"/>
              </a:rPr>
              <a:t>=λ</a:t>
            </a:r>
            <a:r>
              <a:rPr lang="ja-JP" altLang="en-US" sz="1800" b="1" baseline="-25000" dirty="0">
                <a:solidFill>
                  <a:prstClr val="black"/>
                </a:solidFill>
                <a:latin typeface="ＭＳ Ｐゴシック" panose="020B0600070205080204" pitchFamily="50" charset="-128"/>
              </a:rPr>
              <a:t>１</a:t>
            </a:r>
            <a:r>
              <a:rPr lang="ja-JP" altLang="en-US" sz="1800" b="1" baseline="30000" dirty="0">
                <a:solidFill>
                  <a:prstClr val="black"/>
                </a:solidFill>
                <a:latin typeface="ＭＳ Ｐゴシック" panose="020B0600070205080204" pitchFamily="50" charset="-128"/>
              </a:rPr>
              <a:t>２</a:t>
            </a:r>
            <a:r>
              <a:rPr lang="en-US" altLang="ja-JP" sz="1800" b="1" dirty="0">
                <a:solidFill>
                  <a:prstClr val="black"/>
                </a:solidFill>
                <a:latin typeface="ＭＳ Ｐゴシック" panose="020B0600070205080204" pitchFamily="50" charset="-128"/>
              </a:rPr>
              <a:t>+ λ</a:t>
            </a:r>
            <a:r>
              <a:rPr lang="ja-JP" altLang="en-US" sz="1800" b="1" baseline="-25000" dirty="0">
                <a:solidFill>
                  <a:prstClr val="black"/>
                </a:solidFill>
                <a:latin typeface="ＭＳ Ｐゴシック" panose="020B0600070205080204" pitchFamily="50" charset="-128"/>
              </a:rPr>
              <a:t>２</a:t>
            </a:r>
            <a:r>
              <a:rPr lang="ja-JP" altLang="en-US" sz="1800" b="1" baseline="30000" dirty="0">
                <a:solidFill>
                  <a:prstClr val="black"/>
                </a:solidFill>
                <a:latin typeface="ＭＳ Ｐゴシック" panose="020B0600070205080204" pitchFamily="50" charset="-128"/>
              </a:rPr>
              <a:t>２</a:t>
            </a:r>
            <a:r>
              <a:rPr lang="ja-JP" altLang="en-US" sz="1800" b="1" dirty="0">
                <a:solidFill>
                  <a:prstClr val="black"/>
                </a:solidFill>
                <a:latin typeface="ＭＳ Ｐゴシック" panose="020B0600070205080204" pitchFamily="50" charset="-128"/>
              </a:rPr>
              <a:t> </a:t>
            </a:r>
            <a:r>
              <a:rPr lang="en-US" altLang="ja-JP" sz="1800" b="1" dirty="0">
                <a:solidFill>
                  <a:prstClr val="black"/>
                </a:solidFill>
                <a:latin typeface="ＭＳ Ｐゴシック" panose="020B0600070205080204" pitchFamily="50" charset="-128"/>
              </a:rPr>
              <a:t>+ λ</a:t>
            </a:r>
            <a:r>
              <a:rPr lang="ja-JP" altLang="en-US" sz="1800" b="1" baseline="-25000" dirty="0">
                <a:solidFill>
                  <a:prstClr val="black"/>
                </a:solidFill>
                <a:latin typeface="ＭＳ Ｐゴシック" panose="020B0600070205080204" pitchFamily="50" charset="-128"/>
              </a:rPr>
              <a:t>３</a:t>
            </a:r>
            <a:r>
              <a:rPr lang="ja-JP" altLang="en-US" sz="1800" b="1" baseline="30000" dirty="0">
                <a:solidFill>
                  <a:prstClr val="black"/>
                </a:solidFill>
                <a:latin typeface="ＭＳ Ｐゴシック" panose="020B0600070205080204" pitchFamily="50" charset="-128"/>
              </a:rPr>
              <a:t>２　　　　　　　　　　　　　　</a:t>
            </a:r>
            <a:r>
              <a:rPr lang="ja-JP" altLang="en-US" sz="1800" b="1" dirty="0">
                <a:solidFill>
                  <a:prstClr val="black"/>
                </a:solidFill>
                <a:latin typeface="ＭＳ Ｐゴシック" panose="020B0600070205080204" pitchFamily="50" charset="-128"/>
              </a:rPr>
              <a:t>［対角線効果］</a:t>
            </a:r>
          </a:p>
          <a:p>
            <a:pPr>
              <a:spcBef>
                <a:spcPct val="20000"/>
              </a:spcBef>
            </a:pPr>
            <a:r>
              <a:rPr lang="ja-JP" altLang="en-US" sz="1800" b="1" dirty="0">
                <a:solidFill>
                  <a:prstClr val="black"/>
                </a:solidFill>
                <a:latin typeface="ＭＳ Ｐゴシック" panose="020B0600070205080204" pitchFamily="50" charset="-128"/>
              </a:rPr>
              <a:t>　Ｉ</a:t>
            </a:r>
            <a:r>
              <a:rPr lang="ja-JP" altLang="en-US" sz="1800" b="1" baseline="-25000" dirty="0">
                <a:solidFill>
                  <a:prstClr val="black"/>
                </a:solidFill>
                <a:latin typeface="ＭＳ Ｐゴシック" panose="020B0600070205080204" pitchFamily="50" charset="-128"/>
              </a:rPr>
              <a:t>２</a:t>
            </a:r>
            <a:r>
              <a:rPr lang="en-US" altLang="ja-JP" sz="1800" b="1" dirty="0">
                <a:solidFill>
                  <a:prstClr val="black"/>
                </a:solidFill>
                <a:latin typeface="ＭＳ Ｐゴシック" panose="020B0600070205080204" pitchFamily="50" charset="-128"/>
              </a:rPr>
              <a:t>=λ</a:t>
            </a:r>
            <a:r>
              <a:rPr lang="ja-JP" altLang="en-US" sz="1800" b="1" baseline="-25000" dirty="0">
                <a:solidFill>
                  <a:prstClr val="black"/>
                </a:solidFill>
                <a:latin typeface="ＭＳ Ｐゴシック" panose="020B0600070205080204" pitchFamily="50" charset="-128"/>
              </a:rPr>
              <a:t>１</a:t>
            </a:r>
            <a:r>
              <a:rPr lang="ja-JP" altLang="en-US" sz="1800" b="1" baseline="30000" dirty="0">
                <a:solidFill>
                  <a:prstClr val="black"/>
                </a:solidFill>
                <a:latin typeface="ＭＳ Ｐゴシック" panose="020B0600070205080204" pitchFamily="50" charset="-128"/>
              </a:rPr>
              <a:t>２</a:t>
            </a:r>
            <a:r>
              <a:rPr lang="en-US" altLang="ja-JP" sz="1800" b="1" dirty="0">
                <a:solidFill>
                  <a:prstClr val="black"/>
                </a:solidFill>
                <a:latin typeface="ＭＳ Ｐゴシック" panose="020B0600070205080204" pitchFamily="50" charset="-128"/>
              </a:rPr>
              <a:t>λ</a:t>
            </a:r>
            <a:r>
              <a:rPr lang="ja-JP" altLang="en-US" sz="1800" b="1" baseline="-25000" dirty="0">
                <a:solidFill>
                  <a:prstClr val="black"/>
                </a:solidFill>
                <a:latin typeface="ＭＳ Ｐゴシック" panose="020B0600070205080204" pitchFamily="50" charset="-128"/>
              </a:rPr>
              <a:t>２</a:t>
            </a:r>
            <a:r>
              <a:rPr lang="ja-JP" altLang="en-US" sz="1800" b="1" baseline="30000" dirty="0">
                <a:solidFill>
                  <a:prstClr val="black"/>
                </a:solidFill>
                <a:latin typeface="ＭＳ Ｐゴシック" panose="020B0600070205080204" pitchFamily="50" charset="-128"/>
              </a:rPr>
              <a:t>２ </a:t>
            </a:r>
            <a:r>
              <a:rPr lang="en-US" altLang="ja-JP" sz="1800" b="1" dirty="0">
                <a:solidFill>
                  <a:prstClr val="black"/>
                </a:solidFill>
                <a:latin typeface="ＭＳ Ｐゴシック" panose="020B0600070205080204" pitchFamily="50" charset="-128"/>
              </a:rPr>
              <a:t>+λ</a:t>
            </a:r>
            <a:r>
              <a:rPr lang="ja-JP" altLang="en-US" sz="1800" b="1" baseline="-25000" dirty="0">
                <a:solidFill>
                  <a:prstClr val="black"/>
                </a:solidFill>
                <a:latin typeface="ＭＳ Ｐゴシック" panose="020B0600070205080204" pitchFamily="50" charset="-128"/>
              </a:rPr>
              <a:t>２</a:t>
            </a:r>
            <a:r>
              <a:rPr lang="ja-JP" altLang="en-US" sz="1800" b="1" baseline="30000" dirty="0">
                <a:solidFill>
                  <a:prstClr val="black"/>
                </a:solidFill>
                <a:latin typeface="ＭＳ Ｐゴシック" panose="020B0600070205080204" pitchFamily="50" charset="-128"/>
              </a:rPr>
              <a:t>２</a:t>
            </a:r>
            <a:r>
              <a:rPr lang="en-US" altLang="ja-JP" sz="1800" b="1" dirty="0">
                <a:solidFill>
                  <a:prstClr val="black"/>
                </a:solidFill>
                <a:latin typeface="ＭＳ Ｐゴシック" panose="020B0600070205080204" pitchFamily="50" charset="-128"/>
              </a:rPr>
              <a:t>λ</a:t>
            </a:r>
            <a:r>
              <a:rPr lang="ja-JP" altLang="en-US" sz="1800" b="1" baseline="-25000" dirty="0">
                <a:solidFill>
                  <a:prstClr val="black"/>
                </a:solidFill>
                <a:latin typeface="ＭＳ Ｐゴシック" panose="020B0600070205080204" pitchFamily="50" charset="-128"/>
              </a:rPr>
              <a:t>３</a:t>
            </a:r>
            <a:r>
              <a:rPr lang="ja-JP" altLang="en-US" sz="1800" b="1" baseline="30000" dirty="0">
                <a:solidFill>
                  <a:prstClr val="black"/>
                </a:solidFill>
                <a:latin typeface="ＭＳ Ｐゴシック" panose="020B0600070205080204" pitchFamily="50" charset="-128"/>
              </a:rPr>
              <a:t>２</a:t>
            </a:r>
            <a:r>
              <a:rPr lang="en-US" altLang="ja-JP" sz="1800" b="1" dirty="0">
                <a:solidFill>
                  <a:prstClr val="black"/>
                </a:solidFill>
                <a:latin typeface="ＭＳ Ｐゴシック" panose="020B0600070205080204" pitchFamily="50" charset="-128"/>
              </a:rPr>
              <a:t>+λ</a:t>
            </a:r>
            <a:r>
              <a:rPr lang="ja-JP" altLang="en-US" sz="1800" b="1" baseline="-25000" dirty="0">
                <a:solidFill>
                  <a:prstClr val="black"/>
                </a:solidFill>
                <a:latin typeface="ＭＳ Ｐゴシック" panose="020B0600070205080204" pitchFamily="50" charset="-128"/>
              </a:rPr>
              <a:t>３</a:t>
            </a:r>
            <a:r>
              <a:rPr lang="ja-JP" altLang="en-US" sz="1800" b="1" baseline="30000" dirty="0">
                <a:solidFill>
                  <a:prstClr val="black"/>
                </a:solidFill>
                <a:latin typeface="ＭＳ Ｐゴシック" panose="020B0600070205080204" pitchFamily="50" charset="-128"/>
              </a:rPr>
              <a:t>２</a:t>
            </a:r>
            <a:r>
              <a:rPr lang="en-US" altLang="ja-JP" sz="1800" b="1" dirty="0">
                <a:solidFill>
                  <a:prstClr val="black"/>
                </a:solidFill>
                <a:latin typeface="ＭＳ Ｐゴシック" panose="020B0600070205080204" pitchFamily="50" charset="-128"/>
              </a:rPr>
              <a:t>λ</a:t>
            </a:r>
            <a:r>
              <a:rPr lang="ja-JP" altLang="en-US" sz="1800" b="1" baseline="-25000" dirty="0">
                <a:solidFill>
                  <a:prstClr val="black"/>
                </a:solidFill>
                <a:latin typeface="ＭＳ Ｐゴシック" panose="020B0600070205080204" pitchFamily="50" charset="-128"/>
              </a:rPr>
              <a:t>１</a:t>
            </a:r>
            <a:r>
              <a:rPr lang="ja-JP" altLang="en-US" sz="1800" b="1" baseline="30000" dirty="0">
                <a:solidFill>
                  <a:prstClr val="black"/>
                </a:solidFill>
                <a:latin typeface="ＭＳ Ｐゴシック" panose="020B0600070205080204" pitchFamily="50" charset="-128"/>
              </a:rPr>
              <a:t>２ 　　　</a:t>
            </a:r>
            <a:r>
              <a:rPr lang="ja-JP" altLang="en-US" sz="1800" b="1" dirty="0">
                <a:solidFill>
                  <a:prstClr val="black"/>
                </a:solidFill>
                <a:latin typeface="ＭＳ Ｐゴシック" panose="020B0600070205080204" pitchFamily="50" charset="-128"/>
              </a:rPr>
              <a:t>［面積効果］</a:t>
            </a:r>
            <a:endParaRPr lang="ja-JP" altLang="en-US" sz="1800" b="1" baseline="30000" dirty="0">
              <a:solidFill>
                <a:prstClr val="black"/>
              </a:solidFill>
              <a:latin typeface="ＭＳ Ｐゴシック" panose="020B0600070205080204" pitchFamily="50" charset="-128"/>
            </a:endParaRPr>
          </a:p>
          <a:p>
            <a:pPr>
              <a:spcBef>
                <a:spcPct val="20000"/>
              </a:spcBef>
            </a:pPr>
            <a:r>
              <a:rPr lang="ja-JP" altLang="en-US" sz="1800" b="1" dirty="0">
                <a:solidFill>
                  <a:prstClr val="black"/>
                </a:solidFill>
                <a:latin typeface="ＭＳ Ｐゴシック" panose="020B0600070205080204" pitchFamily="50" charset="-128"/>
              </a:rPr>
              <a:t>　Ｉ</a:t>
            </a:r>
            <a:r>
              <a:rPr lang="ja-JP" altLang="en-US" sz="1800" b="1" baseline="-25000" dirty="0">
                <a:solidFill>
                  <a:prstClr val="black"/>
                </a:solidFill>
                <a:latin typeface="ＭＳ Ｐゴシック" panose="020B0600070205080204" pitchFamily="50" charset="-128"/>
              </a:rPr>
              <a:t>３</a:t>
            </a:r>
            <a:r>
              <a:rPr lang="en-US" altLang="ja-JP" sz="1800" b="1" dirty="0">
                <a:solidFill>
                  <a:prstClr val="black"/>
                </a:solidFill>
                <a:latin typeface="ＭＳ Ｐゴシック" panose="020B0600070205080204" pitchFamily="50" charset="-128"/>
              </a:rPr>
              <a:t>=λ</a:t>
            </a:r>
            <a:r>
              <a:rPr lang="ja-JP" altLang="en-US" sz="1800" b="1" baseline="-25000" dirty="0">
                <a:solidFill>
                  <a:prstClr val="black"/>
                </a:solidFill>
                <a:latin typeface="ＭＳ Ｐゴシック" panose="020B0600070205080204" pitchFamily="50" charset="-128"/>
              </a:rPr>
              <a:t>１</a:t>
            </a:r>
            <a:r>
              <a:rPr lang="ja-JP" altLang="en-US" sz="1800" b="1" baseline="30000" dirty="0">
                <a:solidFill>
                  <a:prstClr val="black"/>
                </a:solidFill>
                <a:latin typeface="ＭＳ Ｐゴシック" panose="020B0600070205080204" pitchFamily="50" charset="-128"/>
              </a:rPr>
              <a:t>２</a:t>
            </a:r>
            <a:r>
              <a:rPr lang="en-US" altLang="ja-JP" sz="1800" b="1" dirty="0">
                <a:solidFill>
                  <a:prstClr val="black"/>
                </a:solidFill>
                <a:latin typeface="ＭＳ Ｐゴシック" panose="020B0600070205080204" pitchFamily="50" charset="-128"/>
              </a:rPr>
              <a:t>λ</a:t>
            </a:r>
            <a:r>
              <a:rPr lang="ja-JP" altLang="en-US" sz="1800" b="1" baseline="-25000" dirty="0">
                <a:solidFill>
                  <a:prstClr val="black"/>
                </a:solidFill>
                <a:latin typeface="ＭＳ Ｐゴシック" panose="020B0600070205080204" pitchFamily="50" charset="-128"/>
              </a:rPr>
              <a:t>２</a:t>
            </a:r>
            <a:r>
              <a:rPr lang="ja-JP" altLang="en-US" sz="1800" b="1" baseline="30000" dirty="0">
                <a:solidFill>
                  <a:prstClr val="black"/>
                </a:solidFill>
                <a:latin typeface="ＭＳ Ｐゴシック" panose="020B0600070205080204" pitchFamily="50" charset="-128"/>
              </a:rPr>
              <a:t>２</a:t>
            </a:r>
            <a:r>
              <a:rPr lang="en-US" altLang="ja-JP" sz="1800" b="1" dirty="0">
                <a:solidFill>
                  <a:prstClr val="black"/>
                </a:solidFill>
                <a:latin typeface="ＭＳ Ｐゴシック" panose="020B0600070205080204" pitchFamily="50" charset="-128"/>
              </a:rPr>
              <a:t>λ</a:t>
            </a:r>
            <a:r>
              <a:rPr lang="ja-JP" altLang="en-US" sz="1800" b="1" baseline="-25000" dirty="0">
                <a:solidFill>
                  <a:prstClr val="black"/>
                </a:solidFill>
                <a:latin typeface="ＭＳ Ｐゴシック" panose="020B0600070205080204" pitchFamily="50" charset="-128"/>
              </a:rPr>
              <a:t>３</a:t>
            </a:r>
            <a:r>
              <a:rPr lang="ja-JP" altLang="en-US" sz="1800" b="1" baseline="30000" dirty="0">
                <a:solidFill>
                  <a:prstClr val="black"/>
                </a:solidFill>
                <a:latin typeface="ＭＳ Ｐゴシック" panose="020B0600070205080204" pitchFamily="50" charset="-128"/>
              </a:rPr>
              <a:t>２</a:t>
            </a:r>
            <a:r>
              <a:rPr lang="ja-JP" altLang="en-US" sz="1800" b="1" dirty="0">
                <a:solidFill>
                  <a:prstClr val="black"/>
                </a:solidFill>
                <a:latin typeface="ＭＳ Ｐゴシック" panose="020B0600070205080204" pitchFamily="50" charset="-128"/>
              </a:rPr>
              <a:t>＝１</a:t>
            </a:r>
            <a:r>
              <a:rPr lang="ja-JP" altLang="en-US" sz="1800" dirty="0">
                <a:solidFill>
                  <a:prstClr val="black"/>
                </a:solidFill>
                <a:latin typeface="ＭＳ Ｐゴシック" panose="020B0600070205080204" pitchFamily="50" charset="-128"/>
              </a:rPr>
              <a:t> 　　　　　　　　　　</a:t>
            </a:r>
            <a:r>
              <a:rPr lang="ja-JP" altLang="en-US" sz="1800" b="1" dirty="0">
                <a:solidFill>
                  <a:prstClr val="black"/>
                </a:solidFill>
                <a:latin typeface="ＭＳ Ｐゴシック" panose="020B0600070205080204" pitchFamily="50" charset="-128"/>
              </a:rPr>
              <a:t>［体積効果］</a:t>
            </a:r>
          </a:p>
        </p:txBody>
      </p:sp>
      <p:pic>
        <p:nvPicPr>
          <p:cNvPr id="5" name="Picture 4" descr="C:\My Documents\非線形特性SSカーブ.bm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84168" y="4067395"/>
            <a:ext cx="2562225" cy="2081213"/>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3"/>
          <p:cNvSpPr txBox="1">
            <a:spLocks noChangeArrowheads="1"/>
          </p:cNvSpPr>
          <p:nvPr/>
        </p:nvSpPr>
        <p:spPr bwMode="auto">
          <a:xfrm>
            <a:off x="536713" y="3140968"/>
            <a:ext cx="2759765" cy="533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メイリオ" pitchFamily="50" charset="-128"/>
                <a:ea typeface="メイリオ" pitchFamily="50" charset="-128"/>
                <a:cs typeface="メイリオ" pitchFamily="50" charset="-128"/>
              </a:defRPr>
            </a:lvl1pPr>
            <a:lvl2pPr marL="742950" indent="-285750" algn="l" rtl="0" eaLnBrk="0" fontAlgn="base" hangingPunct="0">
              <a:spcBef>
                <a:spcPct val="20000"/>
              </a:spcBef>
              <a:spcAft>
                <a:spcPct val="0"/>
              </a:spcAft>
              <a:buChar char="–"/>
              <a:defRPr sz="2800">
                <a:solidFill>
                  <a:schemeClr val="tx1"/>
                </a:solidFill>
                <a:latin typeface="メイリオ" pitchFamily="50" charset="-128"/>
                <a:ea typeface="メイリオ" pitchFamily="50" charset="-128"/>
                <a:cs typeface="メイリオ" pitchFamily="50" charset="-128"/>
              </a:defRPr>
            </a:lvl2pPr>
            <a:lvl3pPr marL="1143000" indent="-228600" algn="l" rtl="0" eaLnBrk="0" fontAlgn="base" hangingPunct="0">
              <a:spcBef>
                <a:spcPct val="20000"/>
              </a:spcBef>
              <a:spcAft>
                <a:spcPct val="0"/>
              </a:spcAft>
              <a:buChar char="•"/>
              <a:defRPr sz="2400">
                <a:solidFill>
                  <a:schemeClr val="tx1"/>
                </a:solidFill>
                <a:latin typeface="メイリオ" pitchFamily="50" charset="-128"/>
                <a:ea typeface="メイリオ" pitchFamily="50" charset="-128"/>
                <a:cs typeface="メイリオ" pitchFamily="50" charset="-128"/>
              </a:defRPr>
            </a:lvl3pPr>
            <a:lvl4pPr marL="1600200" indent="-228600" algn="l" rtl="0" eaLnBrk="0" fontAlgn="base" hangingPunct="0">
              <a:spcBef>
                <a:spcPct val="20000"/>
              </a:spcBef>
              <a:spcAft>
                <a:spcPct val="0"/>
              </a:spcAft>
              <a:buChar char="–"/>
              <a:defRPr sz="2000">
                <a:solidFill>
                  <a:schemeClr val="tx1"/>
                </a:solidFill>
                <a:latin typeface="メイリオ" pitchFamily="50" charset="-128"/>
                <a:ea typeface="メイリオ" pitchFamily="50" charset="-128"/>
                <a:cs typeface="メイリオ" pitchFamily="50" charset="-128"/>
              </a:defRPr>
            </a:lvl4pPr>
            <a:lvl5pPr marL="2057400" indent="-228600" algn="l" rtl="0" eaLnBrk="0" fontAlgn="base" hangingPunct="0">
              <a:spcBef>
                <a:spcPct val="20000"/>
              </a:spcBef>
              <a:spcAft>
                <a:spcPct val="0"/>
              </a:spcAft>
              <a:buChar char="»"/>
              <a:defRPr sz="2000">
                <a:solidFill>
                  <a:schemeClr val="tx1"/>
                </a:solidFill>
                <a:latin typeface="メイリオ" pitchFamily="50" charset="-128"/>
                <a:ea typeface="メイリオ" pitchFamily="50" charset="-128"/>
                <a:cs typeface="メイリオ" pitchFamily="50"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a:buFontTx/>
              <a:buNone/>
            </a:pPr>
            <a:r>
              <a:rPr kumimoji="0" lang="ja-JP" altLang="en-US" sz="2000" u="sng" kern="0" dirty="0">
                <a:solidFill>
                  <a:prstClr val="black"/>
                </a:solidFill>
                <a:latin typeface="ＭＳ Ｐゴシック" panose="020B0600070205080204" pitchFamily="50" charset="-128"/>
                <a:ea typeface="ＭＳ Ｐゴシック" panose="020B0600070205080204" pitchFamily="50" charset="-128"/>
              </a:rPr>
              <a:t>一軸拘二軸伸張試験</a:t>
            </a:r>
          </a:p>
        </p:txBody>
      </p:sp>
      <p:pic>
        <p:nvPicPr>
          <p:cNvPr id="7" name="Picture 4" descr="C:\My Documents\a検討中\ゴム講習会\実験\２軸試験２と式1.bm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43199" y="3754881"/>
            <a:ext cx="2941983" cy="24824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390652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p:cNvSpPr>
            <a:spLocks noGrp="1" noChangeArrowheads="1"/>
          </p:cNvSpPr>
          <p:nvPr>
            <p:ph type="title"/>
          </p:nvPr>
        </p:nvSpPr>
        <p:spPr>
          <a:xfrm>
            <a:off x="584164" y="476730"/>
            <a:ext cx="8317432" cy="609600"/>
          </a:xfrm>
        </p:spPr>
        <p:txBody>
          <a:bodyPr>
            <a:noAutofit/>
          </a:bodyPr>
          <a:lstStyle/>
          <a:p>
            <a:r>
              <a:rPr lang="ja-JP" altLang="en-US" sz="3200" b="1" dirty="0"/>
              <a:t>ひずみエネルギー密度関数　様々な表現式</a:t>
            </a:r>
          </a:p>
        </p:txBody>
      </p:sp>
      <p:sp>
        <p:nvSpPr>
          <p:cNvPr id="186371" name="Rectangle 3"/>
          <p:cNvSpPr>
            <a:spLocks noGrp="1" noChangeArrowheads="1"/>
          </p:cNvSpPr>
          <p:nvPr>
            <p:ph type="body" idx="1"/>
          </p:nvPr>
        </p:nvSpPr>
        <p:spPr>
          <a:xfrm>
            <a:off x="305748" y="1248161"/>
            <a:ext cx="7772400" cy="1304787"/>
          </a:xfrm>
        </p:spPr>
        <p:txBody>
          <a:bodyPr/>
          <a:lstStyle/>
          <a:p>
            <a:pPr>
              <a:buFontTx/>
              <a:buNone/>
            </a:pPr>
            <a:r>
              <a:rPr lang="en-US" altLang="ja-JP" dirty="0"/>
              <a:t>1</a:t>
            </a:r>
            <a:r>
              <a:rPr lang="ja-JP" altLang="en-US" dirty="0"/>
              <a:t>）</a:t>
            </a:r>
            <a:r>
              <a:rPr lang="en-US" altLang="ja-JP" dirty="0"/>
              <a:t>Neo-</a:t>
            </a:r>
            <a:r>
              <a:rPr lang="en-US" altLang="ja-JP" dirty="0" err="1"/>
              <a:t>Hookean</a:t>
            </a:r>
            <a:r>
              <a:rPr lang="ja-JP" altLang="en-US" dirty="0"/>
              <a:t>モデル</a:t>
            </a:r>
          </a:p>
          <a:p>
            <a:pPr>
              <a:buFontTx/>
              <a:buNone/>
            </a:pPr>
            <a:r>
              <a:rPr lang="ja-JP" altLang="en-US" sz="2800" dirty="0"/>
              <a:t>　　　　　　</a:t>
            </a:r>
            <a:r>
              <a:rPr lang="en-US" altLang="ja-JP" sz="2800" dirty="0"/>
              <a:t>W=C</a:t>
            </a:r>
            <a:r>
              <a:rPr lang="en-US" altLang="ja-JP" sz="2800" baseline="-25000" dirty="0"/>
              <a:t>10</a:t>
            </a:r>
            <a:r>
              <a:rPr lang="en-US" altLang="ja-JP" sz="2800" dirty="0"/>
              <a:t>(I</a:t>
            </a:r>
            <a:r>
              <a:rPr lang="en-US" altLang="ja-JP" sz="2800" baseline="-25000" dirty="0"/>
              <a:t>1</a:t>
            </a:r>
            <a:r>
              <a:rPr lang="en-US" altLang="ja-JP" sz="2800" dirty="0"/>
              <a:t>-3)</a:t>
            </a:r>
            <a:r>
              <a:rPr lang="ja-JP" altLang="en-US" sz="2800" dirty="0"/>
              <a:t>　</a:t>
            </a:r>
          </a:p>
        </p:txBody>
      </p:sp>
      <p:sp>
        <p:nvSpPr>
          <p:cNvPr id="5" name="Rectangle 1027"/>
          <p:cNvSpPr txBox="1">
            <a:spLocks noChangeArrowheads="1"/>
          </p:cNvSpPr>
          <p:nvPr/>
        </p:nvSpPr>
        <p:spPr bwMode="auto">
          <a:xfrm>
            <a:off x="320104" y="2413248"/>
            <a:ext cx="7772400" cy="10541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メイリオ" pitchFamily="50" charset="-128"/>
                <a:ea typeface="メイリオ" pitchFamily="50" charset="-128"/>
                <a:cs typeface="メイリオ" pitchFamily="50" charset="-128"/>
              </a:defRPr>
            </a:lvl1pPr>
            <a:lvl2pPr marL="742950" indent="-285750" algn="l" rtl="0" eaLnBrk="0" fontAlgn="base" hangingPunct="0">
              <a:spcBef>
                <a:spcPct val="20000"/>
              </a:spcBef>
              <a:spcAft>
                <a:spcPct val="0"/>
              </a:spcAft>
              <a:buChar char="–"/>
              <a:defRPr sz="2800">
                <a:solidFill>
                  <a:schemeClr val="tx1"/>
                </a:solidFill>
                <a:latin typeface="メイリオ" pitchFamily="50" charset="-128"/>
                <a:ea typeface="メイリオ" pitchFamily="50" charset="-128"/>
                <a:cs typeface="メイリオ" pitchFamily="50" charset="-128"/>
              </a:defRPr>
            </a:lvl2pPr>
            <a:lvl3pPr marL="1143000" indent="-228600" algn="l" rtl="0" eaLnBrk="0" fontAlgn="base" hangingPunct="0">
              <a:spcBef>
                <a:spcPct val="20000"/>
              </a:spcBef>
              <a:spcAft>
                <a:spcPct val="0"/>
              </a:spcAft>
              <a:buChar char="•"/>
              <a:defRPr sz="2400">
                <a:solidFill>
                  <a:schemeClr val="tx1"/>
                </a:solidFill>
                <a:latin typeface="メイリオ" pitchFamily="50" charset="-128"/>
                <a:ea typeface="メイリオ" pitchFamily="50" charset="-128"/>
                <a:cs typeface="メイリオ" pitchFamily="50" charset="-128"/>
              </a:defRPr>
            </a:lvl3pPr>
            <a:lvl4pPr marL="1600200" indent="-228600" algn="l" rtl="0" eaLnBrk="0" fontAlgn="base" hangingPunct="0">
              <a:spcBef>
                <a:spcPct val="20000"/>
              </a:spcBef>
              <a:spcAft>
                <a:spcPct val="0"/>
              </a:spcAft>
              <a:buChar char="–"/>
              <a:defRPr sz="2000">
                <a:solidFill>
                  <a:schemeClr val="tx1"/>
                </a:solidFill>
                <a:latin typeface="メイリオ" pitchFamily="50" charset="-128"/>
                <a:ea typeface="メイリオ" pitchFamily="50" charset="-128"/>
                <a:cs typeface="メイリオ" pitchFamily="50" charset="-128"/>
              </a:defRPr>
            </a:lvl4pPr>
            <a:lvl5pPr marL="2057400" indent="-228600" algn="l" rtl="0" eaLnBrk="0" fontAlgn="base" hangingPunct="0">
              <a:spcBef>
                <a:spcPct val="20000"/>
              </a:spcBef>
              <a:spcAft>
                <a:spcPct val="0"/>
              </a:spcAft>
              <a:buChar char="»"/>
              <a:defRPr sz="2000">
                <a:solidFill>
                  <a:schemeClr val="tx1"/>
                </a:solidFill>
                <a:latin typeface="メイリオ" pitchFamily="50" charset="-128"/>
                <a:ea typeface="メイリオ" pitchFamily="50" charset="-128"/>
                <a:cs typeface="メイリオ" pitchFamily="50"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a:lnSpc>
                <a:spcPct val="90000"/>
              </a:lnSpc>
              <a:buFontTx/>
              <a:buNone/>
            </a:pPr>
            <a:r>
              <a:rPr kumimoji="0" lang="en-US" altLang="ja-JP" kern="0" dirty="0">
                <a:solidFill>
                  <a:prstClr val="black"/>
                </a:solidFill>
                <a:latin typeface="ＭＳ Ｐゴシック" panose="020B0600070205080204" pitchFamily="50" charset="-128"/>
                <a:ea typeface="ＭＳ Ｐゴシック" panose="020B0600070205080204" pitchFamily="50" charset="-128"/>
              </a:rPr>
              <a:t>2</a:t>
            </a:r>
            <a:r>
              <a:rPr kumimoji="0" lang="ja-JP" altLang="en-US" kern="0" dirty="0">
                <a:solidFill>
                  <a:prstClr val="black"/>
                </a:solidFill>
                <a:latin typeface="ＭＳ Ｐゴシック" panose="020B0600070205080204" pitchFamily="50" charset="-128"/>
                <a:ea typeface="ＭＳ Ｐゴシック" panose="020B0600070205080204" pitchFamily="50" charset="-128"/>
              </a:rPr>
              <a:t>）</a:t>
            </a:r>
            <a:r>
              <a:rPr kumimoji="0" lang="en-US" altLang="ja-JP" kern="0" dirty="0">
                <a:solidFill>
                  <a:prstClr val="black"/>
                </a:solidFill>
                <a:latin typeface="ＭＳ Ｐゴシック" panose="020B0600070205080204" pitchFamily="50" charset="-128"/>
                <a:ea typeface="ＭＳ Ｐゴシック" panose="020B0600070205080204" pitchFamily="50" charset="-128"/>
              </a:rPr>
              <a:t>Mooney-</a:t>
            </a:r>
            <a:r>
              <a:rPr kumimoji="0" lang="en-US" altLang="ja-JP" kern="0" dirty="0" err="1">
                <a:solidFill>
                  <a:prstClr val="black"/>
                </a:solidFill>
                <a:latin typeface="ＭＳ Ｐゴシック" panose="020B0600070205080204" pitchFamily="50" charset="-128"/>
                <a:ea typeface="ＭＳ Ｐゴシック" panose="020B0600070205080204" pitchFamily="50" charset="-128"/>
              </a:rPr>
              <a:t>Rivlin</a:t>
            </a:r>
            <a:endParaRPr kumimoji="0" lang="en-US" altLang="ja-JP" kern="0" dirty="0">
              <a:solidFill>
                <a:prstClr val="black"/>
              </a:solidFill>
              <a:latin typeface="ＭＳ Ｐゴシック" panose="020B0600070205080204" pitchFamily="50" charset="-128"/>
              <a:ea typeface="ＭＳ Ｐゴシック" panose="020B0600070205080204" pitchFamily="50" charset="-128"/>
            </a:endParaRPr>
          </a:p>
          <a:p>
            <a:pPr>
              <a:lnSpc>
                <a:spcPct val="90000"/>
              </a:lnSpc>
              <a:buFontTx/>
              <a:buNone/>
            </a:pPr>
            <a:r>
              <a:rPr kumimoji="0" lang="ja-JP" altLang="en-US" sz="2800" kern="0" dirty="0">
                <a:solidFill>
                  <a:prstClr val="black"/>
                </a:solidFill>
                <a:latin typeface="ＭＳ Ｐゴシック" panose="020B0600070205080204" pitchFamily="50" charset="-128"/>
                <a:ea typeface="ＭＳ Ｐゴシック" panose="020B0600070205080204" pitchFamily="50" charset="-128"/>
              </a:rPr>
              <a:t>　　　</a:t>
            </a:r>
            <a:r>
              <a:rPr kumimoji="0" lang="en-US" altLang="ja-JP" sz="2800" kern="0" dirty="0">
                <a:solidFill>
                  <a:prstClr val="black"/>
                </a:solidFill>
                <a:latin typeface="ＭＳ Ｐゴシック" panose="020B0600070205080204" pitchFamily="50" charset="-128"/>
                <a:ea typeface="ＭＳ Ｐゴシック" panose="020B0600070205080204" pitchFamily="50" charset="-128"/>
              </a:rPr>
              <a:t>W=C</a:t>
            </a:r>
            <a:r>
              <a:rPr kumimoji="0" lang="en-US" altLang="ja-JP" sz="2800" kern="0" baseline="-25000" dirty="0">
                <a:solidFill>
                  <a:prstClr val="black"/>
                </a:solidFill>
                <a:latin typeface="ＭＳ Ｐゴシック" panose="020B0600070205080204" pitchFamily="50" charset="-128"/>
                <a:ea typeface="ＭＳ Ｐゴシック" panose="020B0600070205080204" pitchFamily="50" charset="-128"/>
              </a:rPr>
              <a:t>10</a:t>
            </a:r>
            <a:r>
              <a:rPr kumimoji="0" lang="en-US" altLang="ja-JP" sz="2800" kern="0" dirty="0">
                <a:solidFill>
                  <a:prstClr val="black"/>
                </a:solidFill>
                <a:latin typeface="ＭＳ Ｐゴシック" panose="020B0600070205080204" pitchFamily="50" charset="-128"/>
                <a:ea typeface="ＭＳ Ｐゴシック" panose="020B0600070205080204" pitchFamily="50" charset="-128"/>
              </a:rPr>
              <a:t>(I</a:t>
            </a:r>
            <a:r>
              <a:rPr kumimoji="0" lang="en-US" altLang="ja-JP" sz="2800" kern="0" baseline="-25000" dirty="0">
                <a:solidFill>
                  <a:prstClr val="black"/>
                </a:solidFill>
                <a:latin typeface="ＭＳ Ｐゴシック" panose="020B0600070205080204" pitchFamily="50" charset="-128"/>
                <a:ea typeface="ＭＳ Ｐゴシック" panose="020B0600070205080204" pitchFamily="50" charset="-128"/>
              </a:rPr>
              <a:t>1</a:t>
            </a:r>
            <a:r>
              <a:rPr kumimoji="0" lang="en-US" altLang="ja-JP" sz="2800" kern="0" dirty="0">
                <a:solidFill>
                  <a:prstClr val="black"/>
                </a:solidFill>
                <a:latin typeface="ＭＳ Ｐゴシック" panose="020B0600070205080204" pitchFamily="50" charset="-128"/>
                <a:ea typeface="ＭＳ Ｐゴシック" panose="020B0600070205080204" pitchFamily="50" charset="-128"/>
              </a:rPr>
              <a:t>-3)</a:t>
            </a:r>
            <a:r>
              <a:rPr kumimoji="0" lang="ja-JP" altLang="en-US" sz="2800" kern="0" dirty="0">
                <a:solidFill>
                  <a:prstClr val="black"/>
                </a:solidFill>
                <a:latin typeface="ＭＳ Ｐゴシック" panose="020B0600070205080204" pitchFamily="50" charset="-128"/>
                <a:ea typeface="ＭＳ Ｐゴシック" panose="020B0600070205080204" pitchFamily="50" charset="-128"/>
              </a:rPr>
              <a:t>＋</a:t>
            </a:r>
            <a:r>
              <a:rPr kumimoji="0" lang="en-US" altLang="ja-JP" sz="2800" kern="0" dirty="0">
                <a:solidFill>
                  <a:prstClr val="black"/>
                </a:solidFill>
                <a:latin typeface="ＭＳ Ｐゴシック" panose="020B0600070205080204" pitchFamily="50" charset="-128"/>
                <a:ea typeface="ＭＳ Ｐゴシック" panose="020B0600070205080204" pitchFamily="50" charset="-128"/>
              </a:rPr>
              <a:t>C</a:t>
            </a:r>
            <a:r>
              <a:rPr kumimoji="0" lang="en-US" altLang="ja-JP" sz="2800" kern="0" baseline="-25000" dirty="0">
                <a:solidFill>
                  <a:prstClr val="black"/>
                </a:solidFill>
                <a:latin typeface="ＭＳ Ｐゴシック" panose="020B0600070205080204" pitchFamily="50" charset="-128"/>
                <a:ea typeface="ＭＳ Ｐゴシック" panose="020B0600070205080204" pitchFamily="50" charset="-128"/>
              </a:rPr>
              <a:t>01</a:t>
            </a:r>
            <a:r>
              <a:rPr kumimoji="0" lang="en-US" altLang="ja-JP" sz="2800" kern="0" dirty="0">
                <a:solidFill>
                  <a:prstClr val="black"/>
                </a:solidFill>
                <a:latin typeface="ＭＳ Ｐゴシック" panose="020B0600070205080204" pitchFamily="50" charset="-128"/>
                <a:ea typeface="ＭＳ Ｐゴシック" panose="020B0600070205080204" pitchFamily="50" charset="-128"/>
              </a:rPr>
              <a:t>(I</a:t>
            </a:r>
            <a:r>
              <a:rPr kumimoji="0" lang="en-US" altLang="ja-JP" sz="2800" kern="0" baseline="-25000" dirty="0">
                <a:solidFill>
                  <a:prstClr val="black"/>
                </a:solidFill>
                <a:latin typeface="ＭＳ Ｐゴシック" panose="020B0600070205080204" pitchFamily="50" charset="-128"/>
                <a:ea typeface="ＭＳ Ｐゴシック" panose="020B0600070205080204" pitchFamily="50" charset="-128"/>
              </a:rPr>
              <a:t>2</a:t>
            </a:r>
            <a:r>
              <a:rPr kumimoji="0" lang="en-US" altLang="ja-JP" sz="2800" kern="0" dirty="0">
                <a:solidFill>
                  <a:prstClr val="black"/>
                </a:solidFill>
                <a:latin typeface="ＭＳ Ｐゴシック" panose="020B0600070205080204" pitchFamily="50" charset="-128"/>
                <a:ea typeface="ＭＳ Ｐゴシック" panose="020B0600070205080204" pitchFamily="50" charset="-128"/>
              </a:rPr>
              <a:t>-3)</a:t>
            </a:r>
            <a:endParaRPr kumimoji="0" lang="ja-JP" altLang="en-US" sz="2000" kern="0" dirty="0">
              <a:solidFill>
                <a:prstClr val="black"/>
              </a:solidFill>
              <a:latin typeface="ＭＳ Ｐゴシック" panose="020B0600070205080204" pitchFamily="50" charset="-128"/>
              <a:ea typeface="ＭＳ Ｐゴシック" panose="020B0600070205080204" pitchFamily="50" charset="-128"/>
            </a:endParaRPr>
          </a:p>
        </p:txBody>
      </p:sp>
      <p:sp>
        <p:nvSpPr>
          <p:cNvPr id="6" name="Rectangle 3"/>
          <p:cNvSpPr>
            <a:spLocks noChangeArrowheads="1"/>
          </p:cNvSpPr>
          <p:nvPr/>
        </p:nvSpPr>
        <p:spPr bwMode="auto">
          <a:xfrm>
            <a:off x="332804" y="3441948"/>
            <a:ext cx="8305800" cy="27233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defRPr kumimoji="1" sz="2400">
                <a:solidFill>
                  <a:schemeClr val="tx1"/>
                </a:solidFill>
                <a:latin typeface="Times New Roman" pitchFamily="18" charset="0"/>
                <a:ea typeface="ＭＳ Ｐゴシック" pitchFamily="50" charset="-128"/>
              </a:defRPr>
            </a:lvl1pPr>
            <a:lvl2pPr marL="742950" indent="-285750">
              <a:defRPr kumimoji="1" sz="2400">
                <a:solidFill>
                  <a:schemeClr val="tx1"/>
                </a:solidFill>
                <a:latin typeface="Times New Roman" pitchFamily="18" charset="0"/>
                <a:ea typeface="ＭＳ Ｐゴシック" pitchFamily="50" charset="-128"/>
              </a:defRPr>
            </a:lvl2pPr>
            <a:lvl3pPr marL="1143000" indent="-228600">
              <a:defRPr kumimoji="1" sz="2400">
                <a:solidFill>
                  <a:schemeClr val="tx1"/>
                </a:solidFill>
                <a:latin typeface="Times New Roman" pitchFamily="18" charset="0"/>
                <a:ea typeface="ＭＳ Ｐゴシック" pitchFamily="50" charset="-128"/>
              </a:defRPr>
            </a:lvl3pPr>
            <a:lvl4pPr marL="1600200" indent="-228600">
              <a:defRPr kumimoji="1" sz="2400">
                <a:solidFill>
                  <a:schemeClr val="tx1"/>
                </a:solidFill>
                <a:latin typeface="Times New Roman" pitchFamily="18" charset="0"/>
                <a:ea typeface="ＭＳ Ｐゴシック" pitchFamily="50" charset="-128"/>
              </a:defRPr>
            </a:lvl4pPr>
            <a:lvl5pPr marL="2057400" indent="-228600">
              <a:defRPr kumimoji="1" sz="2400">
                <a:solidFill>
                  <a:schemeClr val="tx1"/>
                </a:solidFill>
                <a:latin typeface="Times New Roman" pitchFamily="18" charset="0"/>
                <a:ea typeface="ＭＳ Ｐゴシック" pitchFamily="50" charset="-128"/>
              </a:defRPr>
            </a:lvl5pPr>
            <a:lvl6pPr marL="2514600" indent="-228600" fontAlgn="base">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fontAlgn="base">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fontAlgn="base">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fontAlgn="base">
              <a:spcBef>
                <a:spcPct val="0"/>
              </a:spcBef>
              <a:spcAft>
                <a:spcPct val="0"/>
              </a:spcAft>
              <a:defRPr kumimoji="1" sz="2400">
                <a:solidFill>
                  <a:schemeClr val="tx1"/>
                </a:solidFill>
                <a:latin typeface="Times New Roman" pitchFamily="18" charset="0"/>
                <a:ea typeface="ＭＳ Ｐゴシック" pitchFamily="50" charset="-128"/>
              </a:defRPr>
            </a:lvl9pPr>
          </a:lstStyle>
          <a:p>
            <a:pPr fontAlgn="base">
              <a:spcBef>
                <a:spcPct val="20000"/>
              </a:spcBef>
              <a:spcAft>
                <a:spcPct val="0"/>
              </a:spcAft>
            </a:pPr>
            <a:r>
              <a:rPr lang="en-US" altLang="ja-JP" sz="3200" dirty="0">
                <a:solidFill>
                  <a:prstClr val="black"/>
                </a:solidFill>
                <a:latin typeface="ＭＳ Ｐゴシック" panose="020B0600070205080204" pitchFamily="50" charset="-128"/>
              </a:rPr>
              <a:t>3</a:t>
            </a:r>
            <a:r>
              <a:rPr lang="ja-JP" altLang="en-US" sz="3200" dirty="0">
                <a:solidFill>
                  <a:prstClr val="black"/>
                </a:solidFill>
                <a:latin typeface="ＭＳ Ｐゴシック" panose="020B0600070205080204" pitchFamily="50" charset="-128"/>
              </a:rPr>
              <a:t>）</a:t>
            </a:r>
            <a:r>
              <a:rPr lang="en-US" altLang="ja-JP" sz="3200" dirty="0" err="1">
                <a:solidFill>
                  <a:prstClr val="black"/>
                </a:solidFill>
                <a:latin typeface="ＭＳ Ｐゴシック" panose="020B0600070205080204" pitchFamily="50" charset="-128"/>
              </a:rPr>
              <a:t>Baltz-Ko</a:t>
            </a:r>
            <a:endParaRPr lang="en-US" altLang="ja-JP" sz="3200" dirty="0">
              <a:solidFill>
                <a:prstClr val="black"/>
              </a:solidFill>
              <a:latin typeface="ＭＳ Ｐゴシック" panose="020B0600070205080204" pitchFamily="50" charset="-128"/>
            </a:endParaRPr>
          </a:p>
          <a:p>
            <a:pPr fontAlgn="base">
              <a:spcBef>
                <a:spcPct val="20000"/>
              </a:spcBef>
              <a:spcAft>
                <a:spcPct val="0"/>
              </a:spcAft>
            </a:pPr>
            <a:r>
              <a:rPr lang="ja-JP" altLang="en-US" sz="3200" dirty="0">
                <a:solidFill>
                  <a:prstClr val="black"/>
                </a:solidFill>
                <a:latin typeface="ＭＳ Ｐゴシック" panose="020B0600070205080204" pitchFamily="50" charset="-128"/>
              </a:rPr>
              <a:t>　　　</a:t>
            </a:r>
            <a:r>
              <a:rPr lang="en-US" altLang="ja-JP" sz="3200" dirty="0">
                <a:solidFill>
                  <a:prstClr val="black"/>
                </a:solidFill>
                <a:latin typeface="ＭＳ Ｐゴシック" panose="020B0600070205080204" pitchFamily="50" charset="-128"/>
              </a:rPr>
              <a:t>W=</a:t>
            </a:r>
            <a:r>
              <a:rPr lang="ja-JP" altLang="en-US" sz="3200" dirty="0">
                <a:solidFill>
                  <a:prstClr val="black"/>
                </a:solidFill>
                <a:latin typeface="ＭＳ Ｐゴシック" panose="020B0600070205080204" pitchFamily="50" charset="-128"/>
              </a:rPr>
              <a:t>　　</a:t>
            </a:r>
            <a:r>
              <a:rPr lang="en-US" altLang="ja-JP" sz="3200" dirty="0">
                <a:solidFill>
                  <a:prstClr val="black"/>
                </a:solidFill>
                <a:latin typeface="ＭＳ Ｐゴシック" panose="020B0600070205080204" pitchFamily="50" charset="-128"/>
              </a:rPr>
              <a:t>μ</a:t>
            </a:r>
            <a:r>
              <a:rPr lang="ja-JP" altLang="en-US" sz="3200" dirty="0">
                <a:solidFill>
                  <a:prstClr val="black"/>
                </a:solidFill>
                <a:latin typeface="ＭＳ Ｐゴシック" panose="020B0600070205080204" pitchFamily="50" charset="-128"/>
              </a:rPr>
              <a:t>［（</a:t>
            </a:r>
            <a:r>
              <a:rPr lang="en-US" altLang="ja-JP" sz="3200" dirty="0">
                <a:solidFill>
                  <a:prstClr val="black"/>
                </a:solidFill>
                <a:latin typeface="ＭＳ Ｐゴシック" panose="020B0600070205080204" pitchFamily="50" charset="-128"/>
              </a:rPr>
              <a:t>I</a:t>
            </a:r>
            <a:r>
              <a:rPr lang="en-US" altLang="ja-JP" sz="3200" baseline="-25000" dirty="0">
                <a:solidFill>
                  <a:prstClr val="black"/>
                </a:solidFill>
                <a:latin typeface="ＭＳ Ｐゴシック" panose="020B0600070205080204" pitchFamily="50" charset="-128"/>
              </a:rPr>
              <a:t>1</a:t>
            </a:r>
            <a:r>
              <a:rPr lang="en-US" altLang="ja-JP" sz="3200" dirty="0">
                <a:solidFill>
                  <a:prstClr val="black"/>
                </a:solidFill>
                <a:latin typeface="ＭＳ Ｐゴシック" panose="020B0600070205080204" pitchFamily="50" charset="-128"/>
              </a:rPr>
              <a:t>-3)</a:t>
            </a:r>
            <a:r>
              <a:rPr lang="ja-JP" altLang="en-US" sz="3200" dirty="0">
                <a:solidFill>
                  <a:prstClr val="black"/>
                </a:solidFill>
                <a:latin typeface="ＭＳ Ｐゴシック" panose="020B0600070205080204" pitchFamily="50" charset="-128"/>
              </a:rPr>
              <a:t>＋　　（</a:t>
            </a:r>
            <a:r>
              <a:rPr lang="en-US" altLang="ja-JP" sz="3200" dirty="0">
                <a:solidFill>
                  <a:prstClr val="black"/>
                </a:solidFill>
                <a:latin typeface="ＭＳ Ｐゴシック" panose="020B0600070205080204" pitchFamily="50" charset="-128"/>
              </a:rPr>
              <a:t>I</a:t>
            </a:r>
            <a:r>
              <a:rPr lang="en-US" altLang="ja-JP" sz="3200" baseline="-25000" dirty="0">
                <a:solidFill>
                  <a:prstClr val="black"/>
                </a:solidFill>
                <a:latin typeface="ＭＳ Ｐゴシック" panose="020B0600070205080204" pitchFamily="50" charset="-128"/>
              </a:rPr>
              <a:t>3</a:t>
            </a:r>
            <a:r>
              <a:rPr lang="ja-JP" altLang="en-US" sz="3200" baseline="-25000" dirty="0">
                <a:solidFill>
                  <a:prstClr val="black"/>
                </a:solidFill>
                <a:latin typeface="ＭＳ Ｐゴシック" panose="020B0600070205080204" pitchFamily="50" charset="-128"/>
              </a:rPr>
              <a:t>　　　</a:t>
            </a:r>
            <a:r>
              <a:rPr lang="en-US" altLang="ja-JP" sz="3200" dirty="0">
                <a:solidFill>
                  <a:prstClr val="black"/>
                </a:solidFill>
                <a:latin typeface="ＭＳ Ｐゴシック" panose="020B0600070205080204" pitchFamily="50" charset="-128"/>
              </a:rPr>
              <a:t>-1)</a:t>
            </a:r>
            <a:r>
              <a:rPr lang="ja-JP" altLang="en-US" sz="3200" dirty="0">
                <a:solidFill>
                  <a:prstClr val="black"/>
                </a:solidFill>
                <a:latin typeface="ＭＳ Ｐゴシック" panose="020B0600070205080204" pitchFamily="50" charset="-128"/>
              </a:rPr>
              <a:t>］</a:t>
            </a:r>
          </a:p>
          <a:p>
            <a:pPr fontAlgn="base">
              <a:spcBef>
                <a:spcPct val="20000"/>
              </a:spcBef>
              <a:spcAft>
                <a:spcPct val="0"/>
              </a:spcAft>
            </a:pPr>
            <a:endParaRPr lang="ja-JP" altLang="en-US" sz="1600" dirty="0">
              <a:solidFill>
                <a:prstClr val="black"/>
              </a:solidFill>
              <a:latin typeface="ＭＳ Ｐゴシック" panose="020B0600070205080204" pitchFamily="50" charset="-128"/>
            </a:endParaRPr>
          </a:p>
          <a:p>
            <a:pPr fontAlgn="base">
              <a:spcBef>
                <a:spcPct val="20000"/>
              </a:spcBef>
              <a:spcAft>
                <a:spcPct val="0"/>
              </a:spcAft>
            </a:pPr>
            <a:r>
              <a:rPr lang="en-US" altLang="ja-JP" sz="3200" dirty="0">
                <a:solidFill>
                  <a:prstClr val="black"/>
                </a:solidFill>
                <a:latin typeface="ＭＳ Ｐゴシック" panose="020B0600070205080204" pitchFamily="50" charset="-128"/>
              </a:rPr>
              <a:t>4</a:t>
            </a:r>
            <a:r>
              <a:rPr lang="ja-JP" altLang="en-US" sz="3200" dirty="0">
                <a:solidFill>
                  <a:prstClr val="black"/>
                </a:solidFill>
                <a:latin typeface="ＭＳ Ｐゴシック" panose="020B0600070205080204" pitchFamily="50" charset="-128"/>
              </a:rPr>
              <a:t>）</a:t>
            </a:r>
            <a:r>
              <a:rPr lang="en-US" altLang="ja-JP" sz="3200" dirty="0" err="1">
                <a:solidFill>
                  <a:prstClr val="black"/>
                </a:solidFill>
                <a:latin typeface="ＭＳ Ｐゴシック" panose="020B0600070205080204" pitchFamily="50" charset="-128"/>
              </a:rPr>
              <a:t>Signiorin</a:t>
            </a:r>
            <a:r>
              <a:rPr lang="ja-JP" altLang="en-US" sz="3200" dirty="0" err="1">
                <a:solidFill>
                  <a:prstClr val="black"/>
                </a:solidFill>
                <a:latin typeface="ＭＳ Ｐゴシック" panose="020B0600070205080204" pitchFamily="50" charset="-128"/>
              </a:rPr>
              <a:t>、</a:t>
            </a:r>
            <a:r>
              <a:rPr lang="ja-JP" altLang="en-US" sz="3200" dirty="0">
                <a:solidFill>
                  <a:prstClr val="black"/>
                </a:solidFill>
                <a:latin typeface="ＭＳ Ｐゴシック" panose="020B0600070205080204" pitchFamily="50" charset="-128"/>
              </a:rPr>
              <a:t>石原他</a:t>
            </a:r>
          </a:p>
          <a:p>
            <a:pPr fontAlgn="base">
              <a:spcBef>
                <a:spcPct val="20000"/>
              </a:spcBef>
              <a:spcAft>
                <a:spcPct val="0"/>
              </a:spcAft>
            </a:pPr>
            <a:r>
              <a:rPr lang="ja-JP" altLang="en-US" sz="2800" dirty="0">
                <a:solidFill>
                  <a:prstClr val="black"/>
                </a:solidFill>
                <a:latin typeface="ＭＳ Ｐゴシック" panose="020B0600070205080204" pitchFamily="50" charset="-128"/>
              </a:rPr>
              <a:t>　　　</a:t>
            </a:r>
            <a:r>
              <a:rPr lang="en-US" altLang="ja-JP" sz="2800" dirty="0">
                <a:solidFill>
                  <a:prstClr val="black"/>
                </a:solidFill>
                <a:latin typeface="ＭＳ Ｐゴシック" panose="020B0600070205080204" pitchFamily="50" charset="-128"/>
              </a:rPr>
              <a:t>W=C</a:t>
            </a:r>
            <a:r>
              <a:rPr lang="en-US" altLang="ja-JP" sz="2800" baseline="-25000" dirty="0">
                <a:solidFill>
                  <a:prstClr val="black"/>
                </a:solidFill>
                <a:latin typeface="ＭＳ Ｐゴシック" panose="020B0600070205080204" pitchFamily="50" charset="-128"/>
              </a:rPr>
              <a:t>10</a:t>
            </a:r>
            <a:r>
              <a:rPr lang="en-US" altLang="ja-JP" sz="2800" dirty="0">
                <a:solidFill>
                  <a:prstClr val="black"/>
                </a:solidFill>
                <a:latin typeface="ＭＳ Ｐゴシック" panose="020B0600070205080204" pitchFamily="50" charset="-128"/>
              </a:rPr>
              <a:t>(I</a:t>
            </a:r>
            <a:r>
              <a:rPr lang="en-US" altLang="ja-JP" sz="2800" baseline="-25000" dirty="0">
                <a:solidFill>
                  <a:prstClr val="black"/>
                </a:solidFill>
                <a:latin typeface="ＭＳ Ｐゴシック" panose="020B0600070205080204" pitchFamily="50" charset="-128"/>
              </a:rPr>
              <a:t>1</a:t>
            </a:r>
            <a:r>
              <a:rPr lang="en-US" altLang="ja-JP" sz="2800" dirty="0">
                <a:solidFill>
                  <a:prstClr val="black"/>
                </a:solidFill>
                <a:latin typeface="ＭＳ Ｐゴシック" panose="020B0600070205080204" pitchFamily="50" charset="-128"/>
              </a:rPr>
              <a:t>-3</a:t>
            </a:r>
            <a:r>
              <a:rPr lang="ja-JP" altLang="en-US" sz="2800" dirty="0">
                <a:solidFill>
                  <a:prstClr val="black"/>
                </a:solidFill>
                <a:latin typeface="ＭＳ Ｐゴシック" panose="020B0600070205080204" pitchFamily="50" charset="-128"/>
              </a:rPr>
              <a:t>）＋</a:t>
            </a:r>
            <a:r>
              <a:rPr lang="en-US" altLang="ja-JP" sz="2800" dirty="0">
                <a:solidFill>
                  <a:prstClr val="black"/>
                </a:solidFill>
                <a:latin typeface="ＭＳ Ｐゴシック" panose="020B0600070205080204" pitchFamily="50" charset="-128"/>
              </a:rPr>
              <a:t>C</a:t>
            </a:r>
            <a:r>
              <a:rPr lang="en-US" altLang="ja-JP" sz="2800" baseline="-25000" dirty="0">
                <a:solidFill>
                  <a:prstClr val="black"/>
                </a:solidFill>
                <a:latin typeface="ＭＳ Ｐゴシック" panose="020B0600070205080204" pitchFamily="50" charset="-128"/>
              </a:rPr>
              <a:t>01</a:t>
            </a:r>
            <a:r>
              <a:rPr lang="en-US" altLang="ja-JP" sz="2800" dirty="0">
                <a:solidFill>
                  <a:prstClr val="black"/>
                </a:solidFill>
                <a:latin typeface="ＭＳ Ｐゴシック" panose="020B0600070205080204" pitchFamily="50" charset="-128"/>
              </a:rPr>
              <a:t>(I</a:t>
            </a:r>
            <a:r>
              <a:rPr lang="en-US" altLang="ja-JP" sz="2800" baseline="-25000" dirty="0">
                <a:solidFill>
                  <a:prstClr val="black"/>
                </a:solidFill>
                <a:latin typeface="ＭＳ Ｐゴシック" panose="020B0600070205080204" pitchFamily="50" charset="-128"/>
              </a:rPr>
              <a:t>2</a:t>
            </a:r>
            <a:r>
              <a:rPr lang="en-US" altLang="ja-JP" sz="2800" dirty="0">
                <a:solidFill>
                  <a:prstClr val="black"/>
                </a:solidFill>
                <a:latin typeface="ＭＳ Ｐゴシック" panose="020B0600070205080204" pitchFamily="50" charset="-128"/>
              </a:rPr>
              <a:t>-3)+C</a:t>
            </a:r>
            <a:r>
              <a:rPr lang="en-US" altLang="ja-JP" sz="2800" baseline="-25000" dirty="0">
                <a:solidFill>
                  <a:prstClr val="black"/>
                </a:solidFill>
                <a:latin typeface="ＭＳ Ｐゴシック" panose="020B0600070205080204" pitchFamily="50" charset="-128"/>
              </a:rPr>
              <a:t>20</a:t>
            </a:r>
            <a:r>
              <a:rPr lang="en-US" altLang="ja-JP" sz="2800" dirty="0">
                <a:solidFill>
                  <a:prstClr val="black"/>
                </a:solidFill>
                <a:latin typeface="ＭＳ Ｐゴシック" panose="020B0600070205080204" pitchFamily="50" charset="-128"/>
              </a:rPr>
              <a:t>(I</a:t>
            </a:r>
            <a:r>
              <a:rPr lang="en-US" altLang="ja-JP" sz="2800" baseline="-25000" dirty="0">
                <a:solidFill>
                  <a:prstClr val="black"/>
                </a:solidFill>
                <a:latin typeface="ＭＳ Ｐゴシック" panose="020B0600070205080204" pitchFamily="50" charset="-128"/>
              </a:rPr>
              <a:t>1</a:t>
            </a:r>
            <a:r>
              <a:rPr lang="en-US" altLang="ja-JP" sz="2800" dirty="0">
                <a:solidFill>
                  <a:prstClr val="black"/>
                </a:solidFill>
                <a:latin typeface="ＭＳ Ｐゴシック" panose="020B0600070205080204" pitchFamily="50" charset="-128"/>
              </a:rPr>
              <a:t>-3)</a:t>
            </a:r>
            <a:r>
              <a:rPr lang="en-US" altLang="ja-JP" sz="2800" baseline="30000" dirty="0">
                <a:solidFill>
                  <a:prstClr val="black"/>
                </a:solidFill>
                <a:latin typeface="ＭＳ Ｐゴシック" panose="020B0600070205080204" pitchFamily="50" charset="-128"/>
              </a:rPr>
              <a:t>2</a:t>
            </a:r>
          </a:p>
        </p:txBody>
      </p:sp>
      <p:grpSp>
        <p:nvGrpSpPr>
          <p:cNvPr id="2" name="グループ化 1"/>
          <p:cNvGrpSpPr/>
          <p:nvPr/>
        </p:nvGrpSpPr>
        <p:grpSpPr>
          <a:xfrm>
            <a:off x="1971104" y="3937248"/>
            <a:ext cx="533400" cy="825500"/>
            <a:chOff x="2006600" y="3505200"/>
            <a:chExt cx="533400" cy="825500"/>
          </a:xfrm>
        </p:grpSpPr>
        <p:sp>
          <p:nvSpPr>
            <p:cNvPr id="7" name="Rectangle 4"/>
            <p:cNvSpPr>
              <a:spLocks noChangeArrowheads="1"/>
            </p:cNvSpPr>
            <p:nvPr/>
          </p:nvSpPr>
          <p:spPr bwMode="auto">
            <a:xfrm>
              <a:off x="2006600" y="3505200"/>
              <a:ext cx="533400" cy="82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defRPr kumimoji="1" sz="2400">
                  <a:solidFill>
                    <a:schemeClr val="tx1"/>
                  </a:solidFill>
                  <a:latin typeface="Times New Roman" pitchFamily="18" charset="0"/>
                  <a:ea typeface="ＭＳ Ｐゴシック" pitchFamily="50" charset="-128"/>
                </a:defRPr>
              </a:lvl1pPr>
              <a:lvl2pPr marL="742950" indent="-285750">
                <a:defRPr kumimoji="1" sz="2400">
                  <a:solidFill>
                    <a:schemeClr val="tx1"/>
                  </a:solidFill>
                  <a:latin typeface="Times New Roman" pitchFamily="18" charset="0"/>
                  <a:ea typeface="ＭＳ Ｐゴシック" pitchFamily="50" charset="-128"/>
                </a:defRPr>
              </a:lvl2pPr>
              <a:lvl3pPr marL="1143000" indent="-228600">
                <a:defRPr kumimoji="1" sz="2400">
                  <a:solidFill>
                    <a:schemeClr val="tx1"/>
                  </a:solidFill>
                  <a:latin typeface="Times New Roman" pitchFamily="18" charset="0"/>
                  <a:ea typeface="ＭＳ Ｐゴシック" pitchFamily="50" charset="-128"/>
                </a:defRPr>
              </a:lvl3pPr>
              <a:lvl4pPr marL="1600200" indent="-228600">
                <a:defRPr kumimoji="1" sz="2400">
                  <a:solidFill>
                    <a:schemeClr val="tx1"/>
                  </a:solidFill>
                  <a:latin typeface="Times New Roman" pitchFamily="18" charset="0"/>
                  <a:ea typeface="ＭＳ Ｐゴシック" pitchFamily="50" charset="-128"/>
                </a:defRPr>
              </a:lvl4pPr>
              <a:lvl5pPr marL="2057400" indent="-228600">
                <a:defRPr kumimoji="1" sz="2400">
                  <a:solidFill>
                    <a:schemeClr val="tx1"/>
                  </a:solidFill>
                  <a:latin typeface="Times New Roman" pitchFamily="18" charset="0"/>
                  <a:ea typeface="ＭＳ Ｐゴシック" pitchFamily="50" charset="-128"/>
                </a:defRPr>
              </a:lvl5pPr>
              <a:lvl6pPr marL="2514600" indent="-228600" fontAlgn="base">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fontAlgn="base">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fontAlgn="base">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fontAlgn="base">
                <a:spcBef>
                  <a:spcPct val="0"/>
                </a:spcBef>
                <a:spcAft>
                  <a:spcPct val="0"/>
                </a:spcAft>
                <a:defRPr kumimoji="1" sz="2400">
                  <a:solidFill>
                    <a:schemeClr val="tx1"/>
                  </a:solidFill>
                  <a:latin typeface="Times New Roman" pitchFamily="18" charset="0"/>
                  <a:ea typeface="ＭＳ Ｐゴシック" pitchFamily="50" charset="-128"/>
                </a:defRPr>
              </a:lvl9pPr>
            </a:lstStyle>
            <a:p>
              <a:pPr fontAlgn="base">
                <a:spcBef>
                  <a:spcPct val="20000"/>
                </a:spcBef>
                <a:spcAft>
                  <a:spcPct val="0"/>
                </a:spcAft>
              </a:pPr>
              <a:r>
                <a:rPr lang="ja-JP" altLang="en-US" dirty="0">
                  <a:solidFill>
                    <a:prstClr val="black"/>
                  </a:solidFill>
                  <a:latin typeface="ＭＳ Ｐゴシック" panose="020B0600070205080204" pitchFamily="50" charset="-128"/>
                </a:rPr>
                <a:t>１</a:t>
              </a:r>
            </a:p>
            <a:p>
              <a:pPr fontAlgn="base">
                <a:spcBef>
                  <a:spcPct val="20000"/>
                </a:spcBef>
                <a:spcAft>
                  <a:spcPct val="0"/>
                </a:spcAft>
              </a:pPr>
              <a:r>
                <a:rPr lang="ja-JP" altLang="en-US" dirty="0">
                  <a:solidFill>
                    <a:prstClr val="black"/>
                  </a:solidFill>
                  <a:latin typeface="ＭＳ Ｐゴシック" panose="020B0600070205080204" pitchFamily="50" charset="-128"/>
                </a:rPr>
                <a:t>２</a:t>
              </a:r>
            </a:p>
          </p:txBody>
        </p:sp>
        <p:sp>
          <p:nvSpPr>
            <p:cNvPr id="8" name="Line 8"/>
            <p:cNvSpPr>
              <a:spLocks noChangeShapeType="1"/>
            </p:cNvSpPr>
            <p:nvPr/>
          </p:nvSpPr>
          <p:spPr bwMode="auto">
            <a:xfrm>
              <a:off x="2006600" y="3917950"/>
              <a:ext cx="381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ja-JP" altLang="en-US" sz="2400">
                <a:solidFill>
                  <a:prstClr val="black"/>
                </a:solidFill>
                <a:latin typeface="ＭＳ Ｐゴシック" panose="020B0600070205080204" pitchFamily="50" charset="-128"/>
              </a:endParaRPr>
            </a:p>
          </p:txBody>
        </p:sp>
      </p:grpSp>
      <p:sp>
        <p:nvSpPr>
          <p:cNvPr id="9" name="Rectangle 6"/>
          <p:cNvSpPr>
            <a:spLocks noChangeArrowheads="1"/>
          </p:cNvSpPr>
          <p:nvPr/>
        </p:nvSpPr>
        <p:spPr bwMode="auto">
          <a:xfrm>
            <a:off x="4328542" y="3854698"/>
            <a:ext cx="5334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defRPr kumimoji="1" sz="2400">
                <a:solidFill>
                  <a:schemeClr val="tx1"/>
                </a:solidFill>
                <a:latin typeface="Times New Roman" pitchFamily="18" charset="0"/>
                <a:ea typeface="ＭＳ Ｐゴシック" pitchFamily="50" charset="-128"/>
              </a:defRPr>
            </a:lvl1pPr>
            <a:lvl2pPr marL="742950" indent="-285750">
              <a:defRPr kumimoji="1" sz="2400">
                <a:solidFill>
                  <a:schemeClr val="tx1"/>
                </a:solidFill>
                <a:latin typeface="Times New Roman" pitchFamily="18" charset="0"/>
                <a:ea typeface="ＭＳ Ｐゴシック" pitchFamily="50" charset="-128"/>
              </a:defRPr>
            </a:lvl2pPr>
            <a:lvl3pPr marL="1143000" indent="-228600">
              <a:defRPr kumimoji="1" sz="2400">
                <a:solidFill>
                  <a:schemeClr val="tx1"/>
                </a:solidFill>
                <a:latin typeface="Times New Roman" pitchFamily="18" charset="0"/>
                <a:ea typeface="ＭＳ Ｐゴシック" pitchFamily="50" charset="-128"/>
              </a:defRPr>
            </a:lvl3pPr>
            <a:lvl4pPr marL="1600200" indent="-228600">
              <a:defRPr kumimoji="1" sz="2400">
                <a:solidFill>
                  <a:schemeClr val="tx1"/>
                </a:solidFill>
                <a:latin typeface="Times New Roman" pitchFamily="18" charset="0"/>
                <a:ea typeface="ＭＳ Ｐゴシック" pitchFamily="50" charset="-128"/>
              </a:defRPr>
            </a:lvl4pPr>
            <a:lvl5pPr marL="2057400" indent="-228600">
              <a:defRPr kumimoji="1" sz="2400">
                <a:solidFill>
                  <a:schemeClr val="tx1"/>
                </a:solidFill>
                <a:latin typeface="Times New Roman" pitchFamily="18" charset="0"/>
                <a:ea typeface="ＭＳ Ｐゴシック" pitchFamily="50" charset="-128"/>
              </a:defRPr>
            </a:lvl5pPr>
            <a:lvl6pPr marL="2514600" indent="-228600" fontAlgn="base">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fontAlgn="base">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fontAlgn="base">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fontAlgn="base">
              <a:spcBef>
                <a:spcPct val="0"/>
              </a:spcBef>
              <a:spcAft>
                <a:spcPct val="0"/>
              </a:spcAft>
              <a:defRPr kumimoji="1" sz="2400">
                <a:solidFill>
                  <a:schemeClr val="tx1"/>
                </a:solidFill>
                <a:latin typeface="Times New Roman" pitchFamily="18" charset="0"/>
                <a:ea typeface="ＭＳ Ｐゴシック" pitchFamily="50" charset="-128"/>
              </a:defRPr>
            </a:lvl9pPr>
          </a:lstStyle>
          <a:p>
            <a:pPr fontAlgn="base">
              <a:spcBef>
                <a:spcPct val="20000"/>
              </a:spcBef>
              <a:spcAft>
                <a:spcPct val="0"/>
              </a:spcAft>
            </a:pPr>
            <a:r>
              <a:rPr lang="ja-JP" altLang="en-US" dirty="0">
                <a:solidFill>
                  <a:prstClr val="black"/>
                </a:solidFill>
                <a:latin typeface="ＭＳ Ｐゴシック" panose="020B0600070205080204" pitchFamily="50" charset="-128"/>
              </a:rPr>
              <a:t>１</a:t>
            </a:r>
          </a:p>
          <a:p>
            <a:pPr fontAlgn="base">
              <a:spcBef>
                <a:spcPct val="20000"/>
              </a:spcBef>
              <a:spcAft>
                <a:spcPct val="0"/>
              </a:spcAft>
            </a:pPr>
            <a:r>
              <a:rPr lang="en-US" altLang="ja-JP" dirty="0">
                <a:solidFill>
                  <a:prstClr val="black"/>
                </a:solidFill>
                <a:latin typeface="ＭＳ Ｐゴシック" panose="020B0600070205080204" pitchFamily="50" charset="-128"/>
              </a:rPr>
              <a:t>β</a:t>
            </a:r>
          </a:p>
        </p:txBody>
      </p:sp>
      <p:sp>
        <p:nvSpPr>
          <p:cNvPr id="10" name="Line 7"/>
          <p:cNvSpPr>
            <a:spLocks noChangeShapeType="1"/>
          </p:cNvSpPr>
          <p:nvPr/>
        </p:nvSpPr>
        <p:spPr bwMode="auto">
          <a:xfrm>
            <a:off x="4361880" y="4311898"/>
            <a:ext cx="381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ja-JP" altLang="en-US" sz="2400">
              <a:solidFill>
                <a:prstClr val="black"/>
              </a:solidFill>
              <a:latin typeface="ＭＳ Ｐゴシック" panose="020B0600070205080204" pitchFamily="50" charset="-128"/>
            </a:endParaRPr>
          </a:p>
        </p:txBody>
      </p:sp>
      <p:grpSp>
        <p:nvGrpSpPr>
          <p:cNvPr id="11" name="グループ化 10"/>
          <p:cNvGrpSpPr/>
          <p:nvPr/>
        </p:nvGrpSpPr>
        <p:grpSpPr>
          <a:xfrm>
            <a:off x="5157217" y="3816598"/>
            <a:ext cx="852487" cy="1289050"/>
            <a:chOff x="5243513" y="2209800"/>
            <a:chExt cx="852487" cy="1371600"/>
          </a:xfrm>
        </p:grpSpPr>
        <p:sp>
          <p:nvSpPr>
            <p:cNvPr id="12" name="Rectangle 8"/>
            <p:cNvSpPr>
              <a:spLocks noChangeArrowheads="1"/>
            </p:cNvSpPr>
            <p:nvPr/>
          </p:nvSpPr>
          <p:spPr bwMode="auto">
            <a:xfrm>
              <a:off x="5257800" y="2209800"/>
              <a:ext cx="8382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defRPr kumimoji="1" sz="2400">
                  <a:solidFill>
                    <a:schemeClr val="tx1"/>
                  </a:solidFill>
                  <a:latin typeface="Times New Roman" pitchFamily="18" charset="0"/>
                  <a:ea typeface="ＭＳ Ｐゴシック" pitchFamily="50" charset="-128"/>
                </a:defRPr>
              </a:lvl1pPr>
              <a:lvl2pPr marL="742950" indent="-285750">
                <a:defRPr kumimoji="1" sz="2400">
                  <a:solidFill>
                    <a:schemeClr val="tx1"/>
                  </a:solidFill>
                  <a:latin typeface="Times New Roman" pitchFamily="18" charset="0"/>
                  <a:ea typeface="ＭＳ Ｐゴシック" pitchFamily="50" charset="-128"/>
                </a:defRPr>
              </a:lvl2pPr>
              <a:lvl3pPr marL="1143000" indent="-228600">
                <a:defRPr kumimoji="1" sz="2400">
                  <a:solidFill>
                    <a:schemeClr val="tx1"/>
                  </a:solidFill>
                  <a:latin typeface="Times New Roman" pitchFamily="18" charset="0"/>
                  <a:ea typeface="ＭＳ Ｐゴシック" pitchFamily="50" charset="-128"/>
                </a:defRPr>
              </a:lvl3pPr>
              <a:lvl4pPr marL="1600200" indent="-228600">
                <a:defRPr kumimoji="1" sz="2400">
                  <a:solidFill>
                    <a:schemeClr val="tx1"/>
                  </a:solidFill>
                  <a:latin typeface="Times New Roman" pitchFamily="18" charset="0"/>
                  <a:ea typeface="ＭＳ Ｐゴシック" pitchFamily="50" charset="-128"/>
                </a:defRPr>
              </a:lvl4pPr>
              <a:lvl5pPr marL="2057400" indent="-228600">
                <a:defRPr kumimoji="1" sz="2400">
                  <a:solidFill>
                    <a:schemeClr val="tx1"/>
                  </a:solidFill>
                  <a:latin typeface="Times New Roman" pitchFamily="18" charset="0"/>
                  <a:ea typeface="ＭＳ Ｐゴシック" pitchFamily="50" charset="-128"/>
                </a:defRPr>
              </a:lvl5pPr>
              <a:lvl6pPr marL="2514600" indent="-228600" fontAlgn="base">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fontAlgn="base">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fontAlgn="base">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fontAlgn="base">
                <a:spcBef>
                  <a:spcPct val="0"/>
                </a:spcBef>
                <a:spcAft>
                  <a:spcPct val="0"/>
                </a:spcAft>
                <a:defRPr kumimoji="1" sz="2400">
                  <a:solidFill>
                    <a:schemeClr val="tx1"/>
                  </a:solidFill>
                  <a:latin typeface="Times New Roman" pitchFamily="18" charset="0"/>
                  <a:ea typeface="ＭＳ Ｐゴシック" pitchFamily="50" charset="-128"/>
                </a:defRPr>
              </a:lvl9pPr>
            </a:lstStyle>
            <a:p>
              <a:pPr fontAlgn="base">
                <a:spcBef>
                  <a:spcPct val="20000"/>
                </a:spcBef>
                <a:spcAft>
                  <a:spcPct val="0"/>
                </a:spcAft>
              </a:pPr>
              <a:r>
                <a:rPr lang="ja-JP" altLang="en-US" sz="1600" dirty="0">
                  <a:solidFill>
                    <a:prstClr val="black"/>
                  </a:solidFill>
                  <a:latin typeface="ＭＳ Ｐゴシック" panose="020B0600070205080204" pitchFamily="50" charset="-128"/>
                </a:rPr>
                <a:t>　</a:t>
              </a:r>
              <a:r>
                <a:rPr lang="en-US" altLang="ja-JP" sz="1600" dirty="0">
                  <a:solidFill>
                    <a:prstClr val="black"/>
                  </a:solidFill>
                  <a:latin typeface="ＭＳ Ｐゴシック" panose="020B0600070205080204" pitchFamily="50" charset="-128"/>
                </a:rPr>
                <a:t>β</a:t>
              </a:r>
            </a:p>
            <a:p>
              <a:pPr fontAlgn="base">
                <a:spcBef>
                  <a:spcPct val="20000"/>
                </a:spcBef>
                <a:spcAft>
                  <a:spcPct val="0"/>
                </a:spcAft>
              </a:pPr>
              <a:r>
                <a:rPr lang="ja-JP" altLang="en-US" sz="1600" dirty="0">
                  <a:solidFill>
                    <a:prstClr val="black"/>
                  </a:solidFill>
                  <a:latin typeface="ＭＳ Ｐゴシック" panose="020B0600070205080204" pitchFamily="50" charset="-128"/>
                </a:rPr>
                <a:t>　</a:t>
              </a:r>
              <a:r>
                <a:rPr lang="en-US" altLang="ja-JP" sz="1600" dirty="0">
                  <a:solidFill>
                    <a:prstClr val="black"/>
                  </a:solidFill>
                  <a:latin typeface="ＭＳ Ｐゴシック" panose="020B0600070205080204" pitchFamily="50" charset="-128"/>
                </a:rPr>
                <a:t>γ</a:t>
              </a:r>
            </a:p>
            <a:p>
              <a:pPr fontAlgn="base">
                <a:spcBef>
                  <a:spcPct val="20000"/>
                </a:spcBef>
                <a:spcAft>
                  <a:spcPct val="0"/>
                </a:spcAft>
              </a:pPr>
              <a:endParaRPr lang="en-US" altLang="ja-JP" dirty="0">
                <a:solidFill>
                  <a:prstClr val="black"/>
                </a:solidFill>
                <a:latin typeface="ＭＳ Ｐゴシック" panose="020B0600070205080204" pitchFamily="50" charset="-128"/>
              </a:endParaRPr>
            </a:p>
          </p:txBody>
        </p:sp>
        <p:sp>
          <p:nvSpPr>
            <p:cNvPr id="13" name="Line 9"/>
            <p:cNvSpPr>
              <a:spLocks noChangeShapeType="1"/>
            </p:cNvSpPr>
            <p:nvPr/>
          </p:nvSpPr>
          <p:spPr bwMode="auto">
            <a:xfrm>
              <a:off x="5448300" y="2543175"/>
              <a:ext cx="304800"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ja-JP" altLang="en-US" sz="2400">
                <a:solidFill>
                  <a:prstClr val="black"/>
                </a:solidFill>
                <a:latin typeface="ＭＳ Ｐゴシック" panose="020B0600070205080204" pitchFamily="50" charset="-128"/>
              </a:endParaRPr>
            </a:p>
          </p:txBody>
        </p:sp>
        <p:sp>
          <p:nvSpPr>
            <p:cNvPr id="14" name="Line 10"/>
            <p:cNvSpPr>
              <a:spLocks noChangeShapeType="1"/>
            </p:cNvSpPr>
            <p:nvPr/>
          </p:nvSpPr>
          <p:spPr bwMode="auto">
            <a:xfrm flipV="1">
              <a:off x="5243513" y="2528888"/>
              <a:ext cx="157162" cy="4762"/>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ja-JP" altLang="en-US" sz="2400">
                <a:solidFill>
                  <a:prstClr val="black"/>
                </a:solidFill>
                <a:latin typeface="ＭＳ Ｐゴシック" panose="020B0600070205080204" pitchFamily="50" charset="-128"/>
              </a:endParaRPr>
            </a:p>
          </p:txBody>
        </p:sp>
      </p:grpSp>
      <p:sp>
        <p:nvSpPr>
          <p:cNvPr id="16" name="Rectangle 4"/>
          <p:cNvSpPr>
            <a:spLocks noChangeArrowheads="1"/>
          </p:cNvSpPr>
          <p:nvPr/>
        </p:nvSpPr>
        <p:spPr bwMode="auto">
          <a:xfrm>
            <a:off x="4536505" y="1619730"/>
            <a:ext cx="4464496" cy="10108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defRPr kumimoji="1" sz="2400">
                <a:solidFill>
                  <a:schemeClr val="tx1"/>
                </a:solidFill>
                <a:latin typeface="Times New Roman" pitchFamily="18" charset="0"/>
                <a:ea typeface="ＭＳ Ｐゴシック" pitchFamily="50" charset="-128"/>
              </a:defRPr>
            </a:lvl1pPr>
            <a:lvl2pPr marL="742950" indent="-285750">
              <a:defRPr kumimoji="1" sz="2400">
                <a:solidFill>
                  <a:schemeClr val="tx1"/>
                </a:solidFill>
                <a:latin typeface="Times New Roman" pitchFamily="18" charset="0"/>
                <a:ea typeface="ＭＳ Ｐゴシック" pitchFamily="50" charset="-128"/>
              </a:defRPr>
            </a:lvl2pPr>
            <a:lvl3pPr marL="1143000" indent="-228600">
              <a:defRPr kumimoji="1" sz="2400">
                <a:solidFill>
                  <a:schemeClr val="tx1"/>
                </a:solidFill>
                <a:latin typeface="Times New Roman" pitchFamily="18" charset="0"/>
                <a:ea typeface="ＭＳ Ｐゴシック" pitchFamily="50" charset="-128"/>
              </a:defRPr>
            </a:lvl3pPr>
            <a:lvl4pPr marL="1600200" indent="-228600">
              <a:defRPr kumimoji="1" sz="2400">
                <a:solidFill>
                  <a:schemeClr val="tx1"/>
                </a:solidFill>
                <a:latin typeface="Times New Roman" pitchFamily="18" charset="0"/>
                <a:ea typeface="ＭＳ Ｐゴシック" pitchFamily="50" charset="-128"/>
              </a:defRPr>
            </a:lvl4pPr>
            <a:lvl5pPr marL="2057400" indent="-228600">
              <a:defRPr kumimoji="1" sz="2400">
                <a:solidFill>
                  <a:schemeClr val="tx1"/>
                </a:solidFill>
                <a:latin typeface="Times New Roman" pitchFamily="18" charset="0"/>
                <a:ea typeface="ＭＳ Ｐゴシック" pitchFamily="50" charset="-128"/>
              </a:defRPr>
            </a:lvl5pPr>
            <a:lvl6pPr marL="2514600" indent="-228600" fontAlgn="base">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fontAlgn="base">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fontAlgn="base">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fontAlgn="base">
              <a:spcBef>
                <a:spcPct val="0"/>
              </a:spcBef>
              <a:spcAft>
                <a:spcPct val="0"/>
              </a:spcAft>
              <a:defRPr kumimoji="1" sz="2400">
                <a:solidFill>
                  <a:schemeClr val="tx1"/>
                </a:solidFill>
                <a:latin typeface="Times New Roman" pitchFamily="18" charset="0"/>
                <a:ea typeface="ＭＳ Ｐゴシック" pitchFamily="50" charset="-128"/>
              </a:defRPr>
            </a:lvl9pPr>
          </a:lstStyle>
          <a:p>
            <a:pPr>
              <a:spcBef>
                <a:spcPct val="20000"/>
              </a:spcBef>
            </a:pPr>
            <a:r>
              <a:rPr lang="ja-JP" altLang="en-US" sz="1600" dirty="0">
                <a:solidFill>
                  <a:prstClr val="black"/>
                </a:solidFill>
                <a:latin typeface="ＭＳ Ｐゴシック" panose="020B0600070205080204" pitchFamily="50" charset="-128"/>
              </a:rPr>
              <a:t>　</a:t>
            </a:r>
            <a:r>
              <a:rPr lang="ja-JP" altLang="en-US" sz="1600" b="1" dirty="0">
                <a:solidFill>
                  <a:prstClr val="black"/>
                </a:solidFill>
                <a:latin typeface="ＭＳ Ｐゴシック" panose="020B0600070205080204" pitchFamily="50" charset="-128"/>
              </a:rPr>
              <a:t>Ｉ</a:t>
            </a:r>
            <a:r>
              <a:rPr lang="ja-JP" altLang="en-US" sz="1600" b="1" baseline="-25000" dirty="0">
                <a:solidFill>
                  <a:prstClr val="black"/>
                </a:solidFill>
                <a:latin typeface="ＭＳ Ｐゴシック" panose="020B0600070205080204" pitchFamily="50" charset="-128"/>
              </a:rPr>
              <a:t>１</a:t>
            </a:r>
            <a:r>
              <a:rPr lang="en-US" altLang="ja-JP" sz="1600" b="1" dirty="0">
                <a:solidFill>
                  <a:prstClr val="black"/>
                </a:solidFill>
                <a:latin typeface="ＭＳ Ｐゴシック" panose="020B0600070205080204" pitchFamily="50" charset="-128"/>
              </a:rPr>
              <a:t>=λ</a:t>
            </a:r>
            <a:r>
              <a:rPr lang="ja-JP" altLang="en-US" sz="1600" b="1" baseline="-25000" dirty="0">
                <a:solidFill>
                  <a:prstClr val="black"/>
                </a:solidFill>
                <a:latin typeface="ＭＳ Ｐゴシック" panose="020B0600070205080204" pitchFamily="50" charset="-128"/>
              </a:rPr>
              <a:t>１</a:t>
            </a:r>
            <a:r>
              <a:rPr lang="ja-JP" altLang="en-US" sz="1600" b="1" baseline="30000" dirty="0">
                <a:solidFill>
                  <a:prstClr val="black"/>
                </a:solidFill>
                <a:latin typeface="ＭＳ Ｐゴシック" panose="020B0600070205080204" pitchFamily="50" charset="-128"/>
              </a:rPr>
              <a:t>２</a:t>
            </a:r>
            <a:r>
              <a:rPr lang="en-US" altLang="ja-JP" sz="1600" b="1" dirty="0">
                <a:solidFill>
                  <a:prstClr val="black"/>
                </a:solidFill>
                <a:latin typeface="ＭＳ Ｐゴシック" panose="020B0600070205080204" pitchFamily="50" charset="-128"/>
              </a:rPr>
              <a:t>+ λ</a:t>
            </a:r>
            <a:r>
              <a:rPr lang="ja-JP" altLang="en-US" sz="1600" b="1" baseline="-25000" dirty="0">
                <a:solidFill>
                  <a:prstClr val="black"/>
                </a:solidFill>
                <a:latin typeface="ＭＳ Ｐゴシック" panose="020B0600070205080204" pitchFamily="50" charset="-128"/>
              </a:rPr>
              <a:t>２</a:t>
            </a:r>
            <a:r>
              <a:rPr lang="ja-JP" altLang="en-US" sz="1600" b="1" baseline="30000" dirty="0">
                <a:solidFill>
                  <a:prstClr val="black"/>
                </a:solidFill>
                <a:latin typeface="ＭＳ Ｐゴシック" panose="020B0600070205080204" pitchFamily="50" charset="-128"/>
              </a:rPr>
              <a:t>２</a:t>
            </a:r>
            <a:r>
              <a:rPr lang="ja-JP" altLang="en-US" sz="1600" b="1" dirty="0">
                <a:solidFill>
                  <a:prstClr val="black"/>
                </a:solidFill>
                <a:latin typeface="ＭＳ Ｐゴシック" panose="020B0600070205080204" pitchFamily="50" charset="-128"/>
              </a:rPr>
              <a:t> </a:t>
            </a:r>
            <a:r>
              <a:rPr lang="en-US" altLang="ja-JP" sz="1600" b="1" dirty="0">
                <a:solidFill>
                  <a:prstClr val="black"/>
                </a:solidFill>
                <a:latin typeface="ＭＳ Ｐゴシック" panose="020B0600070205080204" pitchFamily="50" charset="-128"/>
              </a:rPr>
              <a:t>+ λ</a:t>
            </a:r>
            <a:r>
              <a:rPr lang="ja-JP" altLang="en-US" sz="1600" b="1" baseline="-25000" dirty="0">
                <a:solidFill>
                  <a:prstClr val="black"/>
                </a:solidFill>
                <a:latin typeface="ＭＳ Ｐゴシック" panose="020B0600070205080204" pitchFamily="50" charset="-128"/>
              </a:rPr>
              <a:t>３</a:t>
            </a:r>
            <a:r>
              <a:rPr lang="ja-JP" altLang="en-US" sz="1600" b="1" baseline="30000" dirty="0">
                <a:solidFill>
                  <a:prstClr val="black"/>
                </a:solidFill>
                <a:latin typeface="ＭＳ Ｐゴシック" panose="020B0600070205080204" pitchFamily="50" charset="-128"/>
              </a:rPr>
              <a:t>２　　　　　　</a:t>
            </a:r>
            <a:r>
              <a:rPr lang="ja-JP" altLang="en-US" sz="1600" b="1" dirty="0">
                <a:solidFill>
                  <a:prstClr val="black"/>
                </a:solidFill>
                <a:latin typeface="ＭＳ Ｐゴシック" panose="020B0600070205080204" pitchFamily="50" charset="-128"/>
              </a:rPr>
              <a:t>［対角線効果］</a:t>
            </a:r>
          </a:p>
          <a:p>
            <a:pPr>
              <a:spcBef>
                <a:spcPct val="20000"/>
              </a:spcBef>
            </a:pPr>
            <a:r>
              <a:rPr lang="ja-JP" altLang="en-US" sz="1600" b="1" dirty="0">
                <a:solidFill>
                  <a:prstClr val="black"/>
                </a:solidFill>
                <a:latin typeface="ＭＳ Ｐゴシック" panose="020B0600070205080204" pitchFamily="50" charset="-128"/>
              </a:rPr>
              <a:t>　Ｉ</a:t>
            </a:r>
            <a:r>
              <a:rPr lang="ja-JP" altLang="en-US" sz="1600" b="1" baseline="-25000" dirty="0">
                <a:solidFill>
                  <a:prstClr val="black"/>
                </a:solidFill>
                <a:latin typeface="ＭＳ Ｐゴシック" panose="020B0600070205080204" pitchFamily="50" charset="-128"/>
              </a:rPr>
              <a:t>２</a:t>
            </a:r>
            <a:r>
              <a:rPr lang="en-US" altLang="ja-JP" sz="1600" b="1" dirty="0">
                <a:solidFill>
                  <a:prstClr val="black"/>
                </a:solidFill>
                <a:latin typeface="ＭＳ Ｐゴシック" panose="020B0600070205080204" pitchFamily="50" charset="-128"/>
              </a:rPr>
              <a:t>=λ</a:t>
            </a:r>
            <a:r>
              <a:rPr lang="ja-JP" altLang="en-US" sz="1600" b="1" baseline="-25000" dirty="0">
                <a:solidFill>
                  <a:prstClr val="black"/>
                </a:solidFill>
                <a:latin typeface="ＭＳ Ｐゴシック" panose="020B0600070205080204" pitchFamily="50" charset="-128"/>
              </a:rPr>
              <a:t>１</a:t>
            </a:r>
            <a:r>
              <a:rPr lang="ja-JP" altLang="en-US" sz="1600" b="1" baseline="30000" dirty="0">
                <a:solidFill>
                  <a:prstClr val="black"/>
                </a:solidFill>
                <a:latin typeface="ＭＳ Ｐゴシック" panose="020B0600070205080204" pitchFamily="50" charset="-128"/>
              </a:rPr>
              <a:t>２</a:t>
            </a:r>
            <a:r>
              <a:rPr lang="en-US" altLang="ja-JP" sz="1600" b="1" dirty="0">
                <a:solidFill>
                  <a:prstClr val="black"/>
                </a:solidFill>
                <a:latin typeface="ＭＳ Ｐゴシック" panose="020B0600070205080204" pitchFamily="50" charset="-128"/>
              </a:rPr>
              <a:t>λ</a:t>
            </a:r>
            <a:r>
              <a:rPr lang="ja-JP" altLang="en-US" sz="1600" b="1" baseline="-25000" dirty="0">
                <a:solidFill>
                  <a:prstClr val="black"/>
                </a:solidFill>
                <a:latin typeface="ＭＳ Ｐゴシック" panose="020B0600070205080204" pitchFamily="50" charset="-128"/>
              </a:rPr>
              <a:t>２</a:t>
            </a:r>
            <a:r>
              <a:rPr lang="ja-JP" altLang="en-US" sz="1600" b="1" baseline="30000" dirty="0">
                <a:solidFill>
                  <a:prstClr val="black"/>
                </a:solidFill>
                <a:latin typeface="ＭＳ Ｐゴシック" panose="020B0600070205080204" pitchFamily="50" charset="-128"/>
              </a:rPr>
              <a:t>２ </a:t>
            </a:r>
            <a:r>
              <a:rPr lang="en-US" altLang="ja-JP" sz="1600" b="1" dirty="0">
                <a:solidFill>
                  <a:prstClr val="black"/>
                </a:solidFill>
                <a:latin typeface="ＭＳ Ｐゴシック" panose="020B0600070205080204" pitchFamily="50" charset="-128"/>
              </a:rPr>
              <a:t>+λ</a:t>
            </a:r>
            <a:r>
              <a:rPr lang="ja-JP" altLang="en-US" sz="1600" b="1" baseline="-25000" dirty="0">
                <a:solidFill>
                  <a:prstClr val="black"/>
                </a:solidFill>
                <a:latin typeface="ＭＳ Ｐゴシック" panose="020B0600070205080204" pitchFamily="50" charset="-128"/>
              </a:rPr>
              <a:t>２</a:t>
            </a:r>
            <a:r>
              <a:rPr lang="ja-JP" altLang="en-US" sz="1600" b="1" baseline="30000" dirty="0">
                <a:solidFill>
                  <a:prstClr val="black"/>
                </a:solidFill>
                <a:latin typeface="ＭＳ Ｐゴシック" panose="020B0600070205080204" pitchFamily="50" charset="-128"/>
              </a:rPr>
              <a:t>２</a:t>
            </a:r>
            <a:r>
              <a:rPr lang="en-US" altLang="ja-JP" sz="1600" b="1" dirty="0">
                <a:solidFill>
                  <a:prstClr val="black"/>
                </a:solidFill>
                <a:latin typeface="ＭＳ Ｐゴシック" panose="020B0600070205080204" pitchFamily="50" charset="-128"/>
              </a:rPr>
              <a:t>λ</a:t>
            </a:r>
            <a:r>
              <a:rPr lang="ja-JP" altLang="en-US" sz="1600" b="1" baseline="-25000" dirty="0">
                <a:solidFill>
                  <a:prstClr val="black"/>
                </a:solidFill>
                <a:latin typeface="ＭＳ Ｐゴシック" panose="020B0600070205080204" pitchFamily="50" charset="-128"/>
              </a:rPr>
              <a:t>３</a:t>
            </a:r>
            <a:r>
              <a:rPr lang="ja-JP" altLang="en-US" sz="1600" b="1" baseline="30000" dirty="0">
                <a:solidFill>
                  <a:prstClr val="black"/>
                </a:solidFill>
                <a:latin typeface="ＭＳ Ｐゴシック" panose="020B0600070205080204" pitchFamily="50" charset="-128"/>
              </a:rPr>
              <a:t>２</a:t>
            </a:r>
            <a:r>
              <a:rPr lang="en-US" altLang="ja-JP" sz="1600" b="1" dirty="0">
                <a:solidFill>
                  <a:prstClr val="black"/>
                </a:solidFill>
                <a:latin typeface="ＭＳ Ｐゴシック" panose="020B0600070205080204" pitchFamily="50" charset="-128"/>
              </a:rPr>
              <a:t>+λ</a:t>
            </a:r>
            <a:r>
              <a:rPr lang="ja-JP" altLang="en-US" sz="1600" b="1" baseline="-25000" dirty="0">
                <a:solidFill>
                  <a:prstClr val="black"/>
                </a:solidFill>
                <a:latin typeface="ＭＳ Ｐゴシック" panose="020B0600070205080204" pitchFamily="50" charset="-128"/>
              </a:rPr>
              <a:t>３</a:t>
            </a:r>
            <a:r>
              <a:rPr lang="ja-JP" altLang="en-US" sz="1600" b="1" baseline="30000" dirty="0">
                <a:solidFill>
                  <a:prstClr val="black"/>
                </a:solidFill>
                <a:latin typeface="ＭＳ Ｐゴシック" panose="020B0600070205080204" pitchFamily="50" charset="-128"/>
              </a:rPr>
              <a:t>２</a:t>
            </a:r>
            <a:r>
              <a:rPr lang="en-US" altLang="ja-JP" sz="1600" b="1" dirty="0">
                <a:solidFill>
                  <a:prstClr val="black"/>
                </a:solidFill>
                <a:latin typeface="ＭＳ Ｐゴシック" panose="020B0600070205080204" pitchFamily="50" charset="-128"/>
              </a:rPr>
              <a:t>λ</a:t>
            </a:r>
            <a:r>
              <a:rPr lang="ja-JP" altLang="en-US" sz="1600" b="1" baseline="-25000" dirty="0">
                <a:solidFill>
                  <a:prstClr val="black"/>
                </a:solidFill>
                <a:latin typeface="ＭＳ Ｐゴシック" panose="020B0600070205080204" pitchFamily="50" charset="-128"/>
              </a:rPr>
              <a:t>１</a:t>
            </a:r>
            <a:r>
              <a:rPr lang="ja-JP" altLang="en-US" sz="1600" b="1" baseline="30000" dirty="0">
                <a:solidFill>
                  <a:prstClr val="black"/>
                </a:solidFill>
                <a:latin typeface="ＭＳ Ｐゴシック" panose="020B0600070205080204" pitchFamily="50" charset="-128"/>
              </a:rPr>
              <a:t>２　　</a:t>
            </a:r>
            <a:r>
              <a:rPr lang="ja-JP" altLang="en-US" sz="1600" b="1" dirty="0">
                <a:solidFill>
                  <a:prstClr val="black"/>
                </a:solidFill>
                <a:latin typeface="ＭＳ Ｐゴシック" panose="020B0600070205080204" pitchFamily="50" charset="-128"/>
              </a:rPr>
              <a:t>［面積効果］</a:t>
            </a:r>
            <a:endParaRPr lang="ja-JP" altLang="en-US" sz="1600" b="1" baseline="30000" dirty="0">
              <a:solidFill>
                <a:prstClr val="black"/>
              </a:solidFill>
              <a:latin typeface="ＭＳ Ｐゴシック" panose="020B0600070205080204" pitchFamily="50" charset="-128"/>
            </a:endParaRPr>
          </a:p>
          <a:p>
            <a:pPr>
              <a:spcBef>
                <a:spcPct val="20000"/>
              </a:spcBef>
            </a:pPr>
            <a:r>
              <a:rPr lang="ja-JP" altLang="en-US" sz="1600" b="1" dirty="0">
                <a:solidFill>
                  <a:prstClr val="black"/>
                </a:solidFill>
                <a:latin typeface="ＭＳ Ｐゴシック" panose="020B0600070205080204" pitchFamily="50" charset="-128"/>
              </a:rPr>
              <a:t>　Ｉ</a:t>
            </a:r>
            <a:r>
              <a:rPr lang="ja-JP" altLang="en-US" sz="1600" b="1" baseline="-25000" dirty="0">
                <a:solidFill>
                  <a:prstClr val="black"/>
                </a:solidFill>
                <a:latin typeface="ＭＳ Ｐゴシック" panose="020B0600070205080204" pitchFamily="50" charset="-128"/>
              </a:rPr>
              <a:t>３</a:t>
            </a:r>
            <a:r>
              <a:rPr lang="en-US" altLang="ja-JP" sz="1600" b="1" dirty="0">
                <a:solidFill>
                  <a:prstClr val="black"/>
                </a:solidFill>
                <a:latin typeface="ＭＳ Ｐゴシック" panose="020B0600070205080204" pitchFamily="50" charset="-128"/>
              </a:rPr>
              <a:t>=λ</a:t>
            </a:r>
            <a:r>
              <a:rPr lang="ja-JP" altLang="en-US" sz="1600" b="1" baseline="-25000" dirty="0">
                <a:solidFill>
                  <a:prstClr val="black"/>
                </a:solidFill>
                <a:latin typeface="ＭＳ Ｐゴシック" panose="020B0600070205080204" pitchFamily="50" charset="-128"/>
              </a:rPr>
              <a:t>１</a:t>
            </a:r>
            <a:r>
              <a:rPr lang="ja-JP" altLang="en-US" sz="1600" b="1" baseline="30000" dirty="0">
                <a:solidFill>
                  <a:prstClr val="black"/>
                </a:solidFill>
                <a:latin typeface="ＭＳ Ｐゴシック" panose="020B0600070205080204" pitchFamily="50" charset="-128"/>
              </a:rPr>
              <a:t>２</a:t>
            </a:r>
            <a:r>
              <a:rPr lang="en-US" altLang="ja-JP" sz="1600" b="1" dirty="0">
                <a:solidFill>
                  <a:prstClr val="black"/>
                </a:solidFill>
                <a:latin typeface="ＭＳ Ｐゴシック" panose="020B0600070205080204" pitchFamily="50" charset="-128"/>
              </a:rPr>
              <a:t>λ</a:t>
            </a:r>
            <a:r>
              <a:rPr lang="ja-JP" altLang="en-US" sz="1600" b="1" baseline="-25000" dirty="0">
                <a:solidFill>
                  <a:prstClr val="black"/>
                </a:solidFill>
                <a:latin typeface="ＭＳ Ｐゴシック" panose="020B0600070205080204" pitchFamily="50" charset="-128"/>
              </a:rPr>
              <a:t>２</a:t>
            </a:r>
            <a:r>
              <a:rPr lang="ja-JP" altLang="en-US" sz="1600" b="1" baseline="30000" dirty="0">
                <a:solidFill>
                  <a:prstClr val="black"/>
                </a:solidFill>
                <a:latin typeface="ＭＳ Ｐゴシック" panose="020B0600070205080204" pitchFamily="50" charset="-128"/>
              </a:rPr>
              <a:t>２</a:t>
            </a:r>
            <a:r>
              <a:rPr lang="en-US" altLang="ja-JP" sz="1600" b="1" dirty="0">
                <a:solidFill>
                  <a:prstClr val="black"/>
                </a:solidFill>
                <a:latin typeface="ＭＳ Ｐゴシック" panose="020B0600070205080204" pitchFamily="50" charset="-128"/>
              </a:rPr>
              <a:t>λ</a:t>
            </a:r>
            <a:r>
              <a:rPr lang="ja-JP" altLang="en-US" sz="1600" b="1" baseline="-25000" dirty="0">
                <a:solidFill>
                  <a:prstClr val="black"/>
                </a:solidFill>
                <a:latin typeface="ＭＳ Ｐゴシック" panose="020B0600070205080204" pitchFamily="50" charset="-128"/>
              </a:rPr>
              <a:t>３</a:t>
            </a:r>
            <a:r>
              <a:rPr lang="ja-JP" altLang="en-US" sz="1600" b="1" baseline="30000" dirty="0">
                <a:solidFill>
                  <a:prstClr val="black"/>
                </a:solidFill>
                <a:latin typeface="ＭＳ Ｐゴシック" panose="020B0600070205080204" pitchFamily="50" charset="-128"/>
              </a:rPr>
              <a:t>２</a:t>
            </a:r>
            <a:r>
              <a:rPr lang="ja-JP" altLang="en-US" sz="1600" b="1" dirty="0">
                <a:solidFill>
                  <a:prstClr val="black"/>
                </a:solidFill>
                <a:latin typeface="ＭＳ Ｐゴシック" panose="020B0600070205080204" pitchFamily="50" charset="-128"/>
              </a:rPr>
              <a:t>＝１</a:t>
            </a:r>
            <a:r>
              <a:rPr lang="ja-JP" altLang="en-US" sz="1600" dirty="0">
                <a:solidFill>
                  <a:prstClr val="black"/>
                </a:solidFill>
                <a:latin typeface="ＭＳ Ｐゴシック" panose="020B0600070205080204" pitchFamily="50" charset="-128"/>
              </a:rPr>
              <a:t> 　　　　　　　</a:t>
            </a:r>
            <a:r>
              <a:rPr lang="ja-JP" altLang="en-US" sz="1600" b="1" dirty="0">
                <a:solidFill>
                  <a:prstClr val="black"/>
                </a:solidFill>
                <a:latin typeface="ＭＳ Ｐゴシック" panose="020B0600070205080204" pitchFamily="50" charset="-128"/>
              </a:rPr>
              <a:t>［体積効果］</a:t>
            </a:r>
          </a:p>
        </p:txBody>
      </p:sp>
      <p:pic>
        <p:nvPicPr>
          <p:cNvPr id="1034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35154" y="2630546"/>
            <a:ext cx="2673350" cy="21084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右矢印 16"/>
          <p:cNvSpPr/>
          <p:nvPr/>
        </p:nvSpPr>
        <p:spPr>
          <a:xfrm rot="2907976">
            <a:off x="6425853" y="2557594"/>
            <a:ext cx="432048" cy="608062"/>
          </a:xfrm>
          <a:prstGeom prst="rightArrow">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2400">
              <a:solidFill>
                <a:prstClr val="white"/>
              </a:solidFill>
              <a:latin typeface="ＭＳ Ｐゴシック" panose="020B0600070205080204" pitchFamily="50" charset="-128"/>
            </a:endParaRPr>
          </a:p>
        </p:txBody>
      </p:sp>
    </p:spTree>
    <p:extLst>
      <p:ext uri="{BB962C8B-B14F-4D97-AF65-F5344CB8AC3E}">
        <p14:creationId xmlns:p14="http://schemas.microsoft.com/office/powerpoint/2010/main" val="89282609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角丸四角形 1"/>
          <p:cNvSpPr/>
          <p:nvPr/>
        </p:nvSpPr>
        <p:spPr>
          <a:xfrm>
            <a:off x="-19889" y="17393"/>
            <a:ext cx="2007476" cy="455960"/>
          </a:xfrm>
          <a:prstGeom prst="roundRect">
            <a:avLst/>
          </a:prstGeom>
          <a:solidFill>
            <a:srgbClr val="99FFC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rgbClr val="0000FF"/>
                </a:solidFill>
              </a:rPr>
              <a:t>どれも数学的表現</a:t>
            </a:r>
          </a:p>
        </p:txBody>
      </p:sp>
      <p:sp>
        <p:nvSpPr>
          <p:cNvPr id="24" name="Rectangle 2">
            <a:extLst>
              <a:ext uri="{FF2B5EF4-FFF2-40B4-BE49-F238E27FC236}">
                <a16:creationId xmlns="" xmlns:a16="http://schemas.microsoft.com/office/drawing/2014/main" id="{267EF102-0729-4950-99A5-0BB94F39DF37}"/>
              </a:ext>
            </a:extLst>
          </p:cNvPr>
          <p:cNvSpPr>
            <a:spLocks noGrp="1" noChangeArrowheads="1"/>
          </p:cNvSpPr>
          <p:nvPr>
            <p:ph type="title"/>
          </p:nvPr>
        </p:nvSpPr>
        <p:spPr>
          <a:xfrm>
            <a:off x="584164" y="476730"/>
            <a:ext cx="8317432" cy="609600"/>
          </a:xfrm>
        </p:spPr>
        <p:txBody>
          <a:bodyPr>
            <a:noAutofit/>
          </a:bodyPr>
          <a:lstStyle/>
          <a:p>
            <a:r>
              <a:rPr lang="ja-JP" altLang="en-US" sz="3200" b="1" dirty="0"/>
              <a:t>ひずみエネルギー密度関数　様々な表現式</a:t>
            </a:r>
          </a:p>
        </p:txBody>
      </p:sp>
      <p:sp>
        <p:nvSpPr>
          <p:cNvPr id="26" name="Rectangle 3">
            <a:extLst>
              <a:ext uri="{FF2B5EF4-FFF2-40B4-BE49-F238E27FC236}">
                <a16:creationId xmlns="" xmlns:a16="http://schemas.microsoft.com/office/drawing/2014/main" id="{E0BF056D-7E50-4B90-9BFE-AE6ED44E3F67}"/>
              </a:ext>
            </a:extLst>
          </p:cNvPr>
          <p:cNvSpPr>
            <a:spLocks noChangeArrowheads="1"/>
          </p:cNvSpPr>
          <p:nvPr/>
        </p:nvSpPr>
        <p:spPr bwMode="auto">
          <a:xfrm>
            <a:off x="288640" y="1268760"/>
            <a:ext cx="8305800" cy="16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defRPr kumimoji="1" sz="2400">
                <a:solidFill>
                  <a:schemeClr val="tx1"/>
                </a:solidFill>
                <a:latin typeface="Times New Roman" pitchFamily="18" charset="0"/>
                <a:ea typeface="ＭＳ Ｐゴシック" pitchFamily="50" charset="-128"/>
              </a:defRPr>
            </a:lvl1pPr>
            <a:lvl2pPr marL="742950" indent="-285750">
              <a:defRPr kumimoji="1" sz="2400">
                <a:solidFill>
                  <a:schemeClr val="tx1"/>
                </a:solidFill>
                <a:latin typeface="Times New Roman" pitchFamily="18" charset="0"/>
                <a:ea typeface="ＭＳ Ｐゴシック" pitchFamily="50" charset="-128"/>
              </a:defRPr>
            </a:lvl2pPr>
            <a:lvl3pPr marL="1143000" indent="-228600">
              <a:defRPr kumimoji="1" sz="2400">
                <a:solidFill>
                  <a:schemeClr val="tx1"/>
                </a:solidFill>
                <a:latin typeface="Times New Roman" pitchFamily="18" charset="0"/>
                <a:ea typeface="ＭＳ Ｐゴシック" pitchFamily="50" charset="-128"/>
              </a:defRPr>
            </a:lvl3pPr>
            <a:lvl4pPr marL="1600200" indent="-228600">
              <a:defRPr kumimoji="1" sz="2400">
                <a:solidFill>
                  <a:schemeClr val="tx1"/>
                </a:solidFill>
                <a:latin typeface="Times New Roman" pitchFamily="18" charset="0"/>
                <a:ea typeface="ＭＳ Ｐゴシック" pitchFamily="50" charset="-128"/>
              </a:defRPr>
            </a:lvl4pPr>
            <a:lvl5pPr marL="2057400" indent="-228600">
              <a:defRPr kumimoji="1" sz="2400">
                <a:solidFill>
                  <a:schemeClr val="tx1"/>
                </a:solidFill>
                <a:latin typeface="Times New Roman" pitchFamily="18" charset="0"/>
                <a:ea typeface="ＭＳ Ｐゴシック" pitchFamily="50" charset="-128"/>
              </a:defRPr>
            </a:lvl5pPr>
            <a:lvl6pPr marL="2514600" indent="-228600" fontAlgn="base">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fontAlgn="base">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fontAlgn="base">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fontAlgn="base">
              <a:spcBef>
                <a:spcPct val="0"/>
              </a:spcBef>
              <a:spcAft>
                <a:spcPct val="0"/>
              </a:spcAft>
              <a:defRPr kumimoji="1" sz="2400">
                <a:solidFill>
                  <a:schemeClr val="tx1"/>
                </a:solidFill>
                <a:latin typeface="Times New Roman" pitchFamily="18" charset="0"/>
                <a:ea typeface="ＭＳ Ｐゴシック" pitchFamily="50" charset="-128"/>
              </a:defRPr>
            </a:lvl9pPr>
          </a:lstStyle>
          <a:p>
            <a:pPr fontAlgn="base">
              <a:spcBef>
                <a:spcPct val="20000"/>
              </a:spcBef>
              <a:spcAft>
                <a:spcPct val="0"/>
              </a:spcAft>
            </a:pPr>
            <a:r>
              <a:rPr lang="ja-JP" altLang="en-US" sz="2800" dirty="0">
                <a:solidFill>
                  <a:prstClr val="black"/>
                </a:solidFill>
                <a:latin typeface="ＭＳ Ｐゴシック" panose="020B0600070205080204" pitchFamily="50" charset="-128"/>
              </a:rPr>
              <a:t>５）</a:t>
            </a:r>
            <a:r>
              <a:rPr lang="en-US" altLang="ja-JP" sz="2800" dirty="0">
                <a:solidFill>
                  <a:prstClr val="black"/>
                </a:solidFill>
                <a:latin typeface="ＭＳ Ｐゴシック" panose="020B0600070205080204" pitchFamily="50" charset="-128"/>
              </a:rPr>
              <a:t>Mooney</a:t>
            </a:r>
            <a:r>
              <a:rPr lang="ja-JP" altLang="en-US" sz="2800" dirty="0">
                <a:solidFill>
                  <a:prstClr val="black"/>
                </a:solidFill>
                <a:latin typeface="ＭＳ Ｐゴシック" panose="020B0600070205080204" pitchFamily="50" charset="-128"/>
              </a:rPr>
              <a:t>高次式</a:t>
            </a:r>
            <a:endParaRPr lang="en-US" altLang="ja-JP" sz="2800" dirty="0">
              <a:solidFill>
                <a:prstClr val="black"/>
              </a:solidFill>
              <a:latin typeface="ＭＳ Ｐゴシック" panose="020B0600070205080204" pitchFamily="50" charset="-128"/>
            </a:endParaRPr>
          </a:p>
          <a:p>
            <a:pPr fontAlgn="base">
              <a:spcBef>
                <a:spcPct val="20000"/>
              </a:spcBef>
              <a:spcAft>
                <a:spcPct val="0"/>
              </a:spcAft>
            </a:pPr>
            <a:r>
              <a:rPr lang="ja-JP" altLang="en-US" sz="2800" dirty="0">
                <a:solidFill>
                  <a:prstClr val="black"/>
                </a:solidFill>
                <a:latin typeface="ＭＳ Ｐゴシック" panose="020B0600070205080204" pitchFamily="50" charset="-128"/>
              </a:rPr>
              <a:t>　　　</a:t>
            </a:r>
            <a:r>
              <a:rPr lang="en-US" altLang="ja-JP" sz="2800" dirty="0">
                <a:solidFill>
                  <a:prstClr val="black"/>
                </a:solidFill>
                <a:latin typeface="ＭＳ Ｐゴシック" panose="020B0600070205080204" pitchFamily="50" charset="-128"/>
              </a:rPr>
              <a:t>W=C </a:t>
            </a:r>
            <a:r>
              <a:rPr lang="en-US" altLang="ja-JP" sz="2800" baseline="-25000" dirty="0">
                <a:solidFill>
                  <a:prstClr val="black"/>
                </a:solidFill>
                <a:latin typeface="ＭＳ Ｐゴシック" panose="020B0600070205080204" pitchFamily="50" charset="-128"/>
              </a:rPr>
              <a:t>10</a:t>
            </a:r>
            <a:r>
              <a:rPr lang="en-US" altLang="ja-JP" sz="2800" dirty="0">
                <a:solidFill>
                  <a:prstClr val="black"/>
                </a:solidFill>
                <a:latin typeface="ＭＳ Ｐゴシック" panose="020B0600070205080204" pitchFamily="50" charset="-128"/>
              </a:rPr>
              <a:t> (I</a:t>
            </a:r>
            <a:r>
              <a:rPr lang="en-US" altLang="ja-JP" sz="2800" baseline="-25000" dirty="0">
                <a:solidFill>
                  <a:prstClr val="black"/>
                </a:solidFill>
                <a:latin typeface="ＭＳ Ｐゴシック" panose="020B0600070205080204" pitchFamily="50" charset="-128"/>
              </a:rPr>
              <a:t>1</a:t>
            </a:r>
            <a:r>
              <a:rPr lang="en-US" altLang="ja-JP" sz="2800" dirty="0">
                <a:solidFill>
                  <a:prstClr val="black"/>
                </a:solidFill>
                <a:latin typeface="ＭＳ Ｐゴシック" panose="020B0600070205080204" pitchFamily="50" charset="-128"/>
              </a:rPr>
              <a:t>-3)</a:t>
            </a:r>
            <a:r>
              <a:rPr lang="ja-JP" altLang="en-US" sz="2800" dirty="0">
                <a:solidFill>
                  <a:prstClr val="black"/>
                </a:solidFill>
                <a:latin typeface="ＭＳ Ｐゴシック" panose="020B0600070205080204" pitchFamily="50" charset="-128"/>
              </a:rPr>
              <a:t>＋ </a:t>
            </a:r>
            <a:r>
              <a:rPr lang="en-US" altLang="ja-JP" sz="2800" dirty="0">
                <a:solidFill>
                  <a:prstClr val="black"/>
                </a:solidFill>
                <a:latin typeface="ＭＳ Ｐゴシック" panose="020B0600070205080204" pitchFamily="50" charset="-128"/>
              </a:rPr>
              <a:t>C </a:t>
            </a:r>
            <a:r>
              <a:rPr lang="en-US" altLang="ja-JP" sz="2800" baseline="-25000" dirty="0">
                <a:solidFill>
                  <a:prstClr val="black"/>
                </a:solidFill>
                <a:latin typeface="ＭＳ Ｐゴシック" panose="020B0600070205080204" pitchFamily="50" charset="-128"/>
              </a:rPr>
              <a:t>01</a:t>
            </a:r>
            <a:r>
              <a:rPr lang="en-US" altLang="ja-JP" sz="2800" dirty="0">
                <a:solidFill>
                  <a:prstClr val="black"/>
                </a:solidFill>
                <a:latin typeface="ＭＳ Ｐゴシック" panose="020B0600070205080204" pitchFamily="50" charset="-128"/>
              </a:rPr>
              <a:t> (I</a:t>
            </a:r>
            <a:r>
              <a:rPr lang="en-US" altLang="ja-JP" sz="2800" baseline="-25000" dirty="0">
                <a:solidFill>
                  <a:prstClr val="black"/>
                </a:solidFill>
                <a:latin typeface="ＭＳ Ｐゴシック" panose="020B0600070205080204" pitchFamily="50" charset="-128"/>
              </a:rPr>
              <a:t>2</a:t>
            </a:r>
            <a:r>
              <a:rPr lang="en-US" altLang="ja-JP" sz="2800" dirty="0">
                <a:solidFill>
                  <a:prstClr val="black"/>
                </a:solidFill>
                <a:latin typeface="ＭＳ Ｐゴシック" panose="020B0600070205080204" pitchFamily="50" charset="-128"/>
              </a:rPr>
              <a:t>-3)</a:t>
            </a:r>
            <a:r>
              <a:rPr lang="ja-JP" altLang="en-US" sz="2800" dirty="0">
                <a:solidFill>
                  <a:prstClr val="black"/>
                </a:solidFill>
                <a:latin typeface="ＭＳ Ｐゴシック" panose="020B0600070205080204" pitchFamily="50" charset="-128"/>
              </a:rPr>
              <a:t>＋ </a:t>
            </a:r>
            <a:r>
              <a:rPr lang="en-US" altLang="ja-JP" sz="2800" dirty="0">
                <a:solidFill>
                  <a:prstClr val="black"/>
                </a:solidFill>
                <a:latin typeface="ＭＳ Ｐゴシック" panose="020B0600070205080204" pitchFamily="50" charset="-128"/>
              </a:rPr>
              <a:t>C </a:t>
            </a:r>
            <a:r>
              <a:rPr lang="en-US" altLang="ja-JP" sz="2800" baseline="-25000" dirty="0">
                <a:solidFill>
                  <a:prstClr val="black"/>
                </a:solidFill>
                <a:latin typeface="ＭＳ Ｐゴシック" panose="020B0600070205080204" pitchFamily="50" charset="-128"/>
              </a:rPr>
              <a:t>11</a:t>
            </a:r>
            <a:r>
              <a:rPr lang="en-US" altLang="ja-JP" sz="2800" dirty="0">
                <a:solidFill>
                  <a:prstClr val="black"/>
                </a:solidFill>
                <a:latin typeface="ＭＳ Ｐゴシック" panose="020B0600070205080204" pitchFamily="50" charset="-128"/>
              </a:rPr>
              <a:t> (I</a:t>
            </a:r>
            <a:r>
              <a:rPr lang="en-US" altLang="ja-JP" sz="2800" baseline="-25000" dirty="0">
                <a:solidFill>
                  <a:prstClr val="black"/>
                </a:solidFill>
                <a:latin typeface="ＭＳ Ｐゴシック" panose="020B0600070205080204" pitchFamily="50" charset="-128"/>
              </a:rPr>
              <a:t>1</a:t>
            </a:r>
            <a:r>
              <a:rPr lang="en-US" altLang="ja-JP" sz="2800" dirty="0">
                <a:solidFill>
                  <a:prstClr val="black"/>
                </a:solidFill>
                <a:latin typeface="ＭＳ Ｐゴシック" panose="020B0600070205080204" pitchFamily="50" charset="-128"/>
              </a:rPr>
              <a:t>-3) (I</a:t>
            </a:r>
            <a:r>
              <a:rPr lang="ja-JP" altLang="en-US" sz="2800" baseline="-25000" dirty="0">
                <a:solidFill>
                  <a:prstClr val="black"/>
                </a:solidFill>
                <a:latin typeface="ＭＳ Ｐゴシック" panose="020B0600070205080204" pitchFamily="50" charset="-128"/>
              </a:rPr>
              <a:t>２</a:t>
            </a:r>
            <a:r>
              <a:rPr lang="en-US" altLang="ja-JP" sz="2800" dirty="0">
                <a:solidFill>
                  <a:prstClr val="black"/>
                </a:solidFill>
                <a:latin typeface="ＭＳ Ｐゴシック" panose="020B0600070205080204" pitchFamily="50" charset="-128"/>
              </a:rPr>
              <a:t>-3)</a:t>
            </a:r>
          </a:p>
          <a:p>
            <a:pPr fontAlgn="base">
              <a:spcBef>
                <a:spcPct val="20000"/>
              </a:spcBef>
              <a:spcAft>
                <a:spcPct val="0"/>
              </a:spcAft>
            </a:pPr>
            <a:r>
              <a:rPr lang="ja-JP" altLang="en-US" sz="2800" dirty="0">
                <a:solidFill>
                  <a:prstClr val="black"/>
                </a:solidFill>
                <a:latin typeface="ＭＳ Ｐゴシック" panose="020B0600070205080204" pitchFamily="50" charset="-128"/>
              </a:rPr>
              <a:t>　　　　　　＋ </a:t>
            </a:r>
            <a:r>
              <a:rPr lang="en-US" altLang="ja-JP" sz="2800" dirty="0">
                <a:solidFill>
                  <a:prstClr val="black"/>
                </a:solidFill>
                <a:latin typeface="ＭＳ Ｐゴシック" panose="020B0600070205080204" pitchFamily="50" charset="-128"/>
              </a:rPr>
              <a:t>C </a:t>
            </a:r>
            <a:r>
              <a:rPr lang="en-US" altLang="ja-JP" sz="2800" baseline="-25000" dirty="0">
                <a:solidFill>
                  <a:prstClr val="black"/>
                </a:solidFill>
                <a:latin typeface="ＭＳ Ｐゴシック" panose="020B0600070205080204" pitchFamily="50" charset="-128"/>
              </a:rPr>
              <a:t>20</a:t>
            </a:r>
            <a:r>
              <a:rPr lang="en-US" altLang="ja-JP" sz="2800" dirty="0">
                <a:solidFill>
                  <a:prstClr val="black"/>
                </a:solidFill>
                <a:latin typeface="ＭＳ Ｐゴシック" panose="020B0600070205080204" pitchFamily="50" charset="-128"/>
              </a:rPr>
              <a:t> (I</a:t>
            </a:r>
            <a:r>
              <a:rPr lang="en-US" altLang="ja-JP" sz="2800" baseline="-25000" dirty="0">
                <a:solidFill>
                  <a:prstClr val="black"/>
                </a:solidFill>
                <a:latin typeface="ＭＳ Ｐゴシック" panose="020B0600070205080204" pitchFamily="50" charset="-128"/>
              </a:rPr>
              <a:t>1</a:t>
            </a:r>
            <a:r>
              <a:rPr lang="en-US" altLang="ja-JP" sz="2800" dirty="0">
                <a:solidFill>
                  <a:prstClr val="black"/>
                </a:solidFill>
                <a:latin typeface="ＭＳ Ｐゴシック" panose="020B0600070205080204" pitchFamily="50" charset="-128"/>
              </a:rPr>
              <a:t>-3) </a:t>
            </a:r>
            <a:r>
              <a:rPr lang="ja-JP" altLang="en-US" sz="2800" baseline="30000" dirty="0">
                <a:solidFill>
                  <a:prstClr val="black"/>
                </a:solidFill>
                <a:latin typeface="ＭＳ Ｐゴシック" panose="020B0600070205080204" pitchFamily="50" charset="-128"/>
              </a:rPr>
              <a:t>２</a:t>
            </a:r>
            <a:r>
              <a:rPr lang="ja-JP" altLang="en-US" sz="2800" dirty="0">
                <a:solidFill>
                  <a:prstClr val="black"/>
                </a:solidFill>
                <a:latin typeface="ＭＳ Ｐゴシック" panose="020B0600070205080204" pitchFamily="50" charset="-128"/>
              </a:rPr>
              <a:t>＋</a:t>
            </a:r>
            <a:r>
              <a:rPr lang="en-US" altLang="ja-JP" sz="2800" dirty="0">
                <a:solidFill>
                  <a:prstClr val="black"/>
                </a:solidFill>
                <a:latin typeface="ＭＳ Ｐゴシック" panose="020B0600070205080204" pitchFamily="50" charset="-128"/>
              </a:rPr>
              <a:t>C </a:t>
            </a:r>
            <a:r>
              <a:rPr lang="en-US" altLang="ja-JP" sz="2800" baseline="-25000" dirty="0">
                <a:solidFill>
                  <a:prstClr val="black"/>
                </a:solidFill>
                <a:latin typeface="ＭＳ Ｐゴシック" panose="020B0600070205080204" pitchFamily="50" charset="-128"/>
              </a:rPr>
              <a:t>30</a:t>
            </a:r>
            <a:r>
              <a:rPr lang="en-US" altLang="ja-JP" sz="2800" dirty="0">
                <a:solidFill>
                  <a:prstClr val="black"/>
                </a:solidFill>
                <a:latin typeface="ＭＳ Ｐゴシック" panose="020B0600070205080204" pitchFamily="50" charset="-128"/>
              </a:rPr>
              <a:t> (I</a:t>
            </a:r>
            <a:r>
              <a:rPr lang="en-US" altLang="ja-JP" sz="2800" baseline="-25000" dirty="0">
                <a:solidFill>
                  <a:prstClr val="black"/>
                </a:solidFill>
                <a:latin typeface="ＭＳ Ｐゴシック" panose="020B0600070205080204" pitchFamily="50" charset="-128"/>
              </a:rPr>
              <a:t>1</a:t>
            </a:r>
            <a:r>
              <a:rPr lang="en-US" altLang="ja-JP" sz="2800" dirty="0">
                <a:solidFill>
                  <a:prstClr val="black"/>
                </a:solidFill>
                <a:latin typeface="ＭＳ Ｐゴシック" panose="020B0600070205080204" pitchFamily="50" charset="-128"/>
              </a:rPr>
              <a:t>-3)</a:t>
            </a:r>
            <a:r>
              <a:rPr lang="ja-JP" altLang="en-US" sz="2800" baseline="30000" dirty="0">
                <a:solidFill>
                  <a:prstClr val="black"/>
                </a:solidFill>
                <a:latin typeface="ＭＳ Ｐゴシック" panose="020B0600070205080204" pitchFamily="50" charset="-128"/>
              </a:rPr>
              <a:t>３</a:t>
            </a:r>
          </a:p>
        </p:txBody>
      </p:sp>
      <p:sp>
        <p:nvSpPr>
          <p:cNvPr id="27" name="Rectangle 3">
            <a:extLst>
              <a:ext uri="{FF2B5EF4-FFF2-40B4-BE49-F238E27FC236}">
                <a16:creationId xmlns="" xmlns:a16="http://schemas.microsoft.com/office/drawing/2014/main" id="{9E268EA0-4C7E-4636-AACF-685CCFAD94C8}"/>
              </a:ext>
            </a:extLst>
          </p:cNvPr>
          <p:cNvSpPr>
            <a:spLocks noChangeArrowheads="1"/>
          </p:cNvSpPr>
          <p:nvPr/>
        </p:nvSpPr>
        <p:spPr bwMode="auto">
          <a:xfrm>
            <a:off x="364840" y="2896635"/>
            <a:ext cx="8153400" cy="3162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defRPr kumimoji="1" sz="2400">
                <a:solidFill>
                  <a:schemeClr val="tx1"/>
                </a:solidFill>
                <a:latin typeface="Times New Roman" pitchFamily="18" charset="0"/>
                <a:ea typeface="ＭＳ Ｐゴシック" pitchFamily="50" charset="-128"/>
              </a:defRPr>
            </a:lvl1pPr>
            <a:lvl2pPr marL="742950" indent="-285750">
              <a:defRPr kumimoji="1" sz="2400">
                <a:solidFill>
                  <a:schemeClr val="tx1"/>
                </a:solidFill>
                <a:latin typeface="Times New Roman" pitchFamily="18" charset="0"/>
                <a:ea typeface="ＭＳ Ｐゴシック" pitchFamily="50" charset="-128"/>
              </a:defRPr>
            </a:lvl2pPr>
            <a:lvl3pPr marL="1143000" indent="-228600">
              <a:defRPr kumimoji="1" sz="2400">
                <a:solidFill>
                  <a:schemeClr val="tx1"/>
                </a:solidFill>
                <a:latin typeface="Times New Roman" pitchFamily="18" charset="0"/>
                <a:ea typeface="ＭＳ Ｐゴシック" pitchFamily="50" charset="-128"/>
              </a:defRPr>
            </a:lvl3pPr>
            <a:lvl4pPr marL="1600200" indent="-228600">
              <a:defRPr kumimoji="1" sz="2400">
                <a:solidFill>
                  <a:schemeClr val="tx1"/>
                </a:solidFill>
                <a:latin typeface="Times New Roman" pitchFamily="18" charset="0"/>
                <a:ea typeface="ＭＳ Ｐゴシック" pitchFamily="50" charset="-128"/>
              </a:defRPr>
            </a:lvl4pPr>
            <a:lvl5pPr marL="2057400" indent="-228600">
              <a:defRPr kumimoji="1" sz="2400">
                <a:solidFill>
                  <a:schemeClr val="tx1"/>
                </a:solidFill>
                <a:latin typeface="Times New Roman" pitchFamily="18" charset="0"/>
                <a:ea typeface="ＭＳ Ｐゴシック" pitchFamily="50" charset="-128"/>
              </a:defRPr>
            </a:lvl5pPr>
            <a:lvl6pPr marL="2514600" indent="-228600" fontAlgn="base">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fontAlgn="base">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fontAlgn="base">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fontAlgn="base">
              <a:spcBef>
                <a:spcPct val="0"/>
              </a:spcBef>
              <a:spcAft>
                <a:spcPct val="0"/>
              </a:spcAft>
              <a:defRPr kumimoji="1" sz="2400">
                <a:solidFill>
                  <a:schemeClr val="tx1"/>
                </a:solidFill>
                <a:latin typeface="Times New Roman" pitchFamily="18" charset="0"/>
                <a:ea typeface="ＭＳ Ｐゴシック" pitchFamily="50" charset="-128"/>
              </a:defRPr>
            </a:lvl9pPr>
          </a:lstStyle>
          <a:p>
            <a:pPr fontAlgn="base">
              <a:spcBef>
                <a:spcPct val="20000"/>
              </a:spcBef>
              <a:spcAft>
                <a:spcPct val="0"/>
              </a:spcAft>
            </a:pPr>
            <a:r>
              <a:rPr lang="ja-JP" altLang="en-US" sz="3200" dirty="0">
                <a:solidFill>
                  <a:prstClr val="black"/>
                </a:solidFill>
                <a:latin typeface="ＭＳ Ｐゴシック" panose="020B0600070205080204" pitchFamily="50" charset="-128"/>
              </a:rPr>
              <a:t>６）Ｏｇｄｅｎ</a:t>
            </a:r>
            <a:endParaRPr lang="ja-JP" altLang="en-US" sz="1200" dirty="0">
              <a:solidFill>
                <a:prstClr val="black"/>
              </a:solidFill>
              <a:latin typeface="ＭＳ Ｐゴシック" panose="020B0600070205080204" pitchFamily="50" charset="-128"/>
            </a:endParaRPr>
          </a:p>
          <a:p>
            <a:pPr fontAlgn="base">
              <a:spcBef>
                <a:spcPct val="20000"/>
              </a:spcBef>
              <a:spcAft>
                <a:spcPct val="0"/>
              </a:spcAft>
            </a:pPr>
            <a:r>
              <a:rPr lang="ja-JP" altLang="en-US" sz="3200" dirty="0">
                <a:solidFill>
                  <a:prstClr val="black"/>
                </a:solidFill>
                <a:latin typeface="ＭＳ Ｐゴシック" panose="020B0600070205080204" pitchFamily="50" charset="-128"/>
              </a:rPr>
              <a:t>　　　Ｗ</a:t>
            </a:r>
            <a:r>
              <a:rPr lang="en-US" altLang="ja-JP" sz="3200" dirty="0">
                <a:solidFill>
                  <a:prstClr val="black"/>
                </a:solidFill>
                <a:latin typeface="ＭＳ Ｐゴシック" panose="020B0600070205080204" pitchFamily="50" charset="-128"/>
              </a:rPr>
              <a:t>=Σ</a:t>
            </a:r>
            <a:r>
              <a:rPr lang="ja-JP" altLang="en-US" sz="3200" dirty="0">
                <a:solidFill>
                  <a:prstClr val="black"/>
                </a:solidFill>
                <a:latin typeface="ＭＳ Ｐゴシック" panose="020B0600070205080204" pitchFamily="50" charset="-128"/>
              </a:rPr>
              <a:t>　　（</a:t>
            </a:r>
            <a:r>
              <a:rPr lang="en-US" altLang="ja-JP" sz="3200" dirty="0">
                <a:solidFill>
                  <a:prstClr val="black"/>
                </a:solidFill>
                <a:latin typeface="ＭＳ Ｐゴシック" panose="020B0600070205080204" pitchFamily="50" charset="-128"/>
              </a:rPr>
              <a:t>λ</a:t>
            </a:r>
            <a:r>
              <a:rPr lang="ja-JP" altLang="en-US" sz="3200" baseline="-25000" dirty="0">
                <a:solidFill>
                  <a:prstClr val="black"/>
                </a:solidFill>
                <a:latin typeface="ＭＳ Ｐゴシック" panose="020B0600070205080204" pitchFamily="50" charset="-128"/>
              </a:rPr>
              <a:t>１</a:t>
            </a:r>
            <a:r>
              <a:rPr lang="en-US" altLang="ja-JP" sz="3200" dirty="0">
                <a:solidFill>
                  <a:prstClr val="black"/>
                </a:solidFill>
                <a:latin typeface="ＭＳ Ｐゴシック" panose="020B0600070205080204" pitchFamily="50" charset="-128"/>
              </a:rPr>
              <a:t>+λ</a:t>
            </a:r>
            <a:r>
              <a:rPr lang="ja-JP" altLang="en-US" sz="3200" baseline="-25000" dirty="0">
                <a:solidFill>
                  <a:prstClr val="black"/>
                </a:solidFill>
                <a:latin typeface="ＭＳ Ｐゴシック" panose="020B0600070205080204" pitchFamily="50" charset="-128"/>
              </a:rPr>
              <a:t>２</a:t>
            </a:r>
            <a:r>
              <a:rPr lang="ja-JP" altLang="en-US" sz="3200" dirty="0">
                <a:solidFill>
                  <a:prstClr val="black"/>
                </a:solidFill>
                <a:latin typeface="ＭＳ Ｐゴシック" panose="020B0600070205080204" pitchFamily="50" charset="-128"/>
              </a:rPr>
              <a:t>＋</a:t>
            </a:r>
            <a:r>
              <a:rPr lang="en-US" altLang="ja-JP" sz="3200" dirty="0">
                <a:solidFill>
                  <a:prstClr val="black"/>
                </a:solidFill>
                <a:latin typeface="ＭＳ Ｐゴシック" panose="020B0600070205080204" pitchFamily="50" charset="-128"/>
              </a:rPr>
              <a:t>λ</a:t>
            </a:r>
            <a:r>
              <a:rPr lang="ja-JP" altLang="en-US" sz="3200" baseline="-25000" dirty="0">
                <a:solidFill>
                  <a:prstClr val="black"/>
                </a:solidFill>
                <a:latin typeface="ＭＳ Ｐゴシック" panose="020B0600070205080204" pitchFamily="50" charset="-128"/>
              </a:rPr>
              <a:t>３</a:t>
            </a:r>
            <a:r>
              <a:rPr lang="ja-JP" altLang="en-US" sz="3200" dirty="0">
                <a:solidFill>
                  <a:prstClr val="black"/>
                </a:solidFill>
                <a:latin typeface="ＭＳ Ｐゴシック" panose="020B0600070205080204" pitchFamily="50" charset="-128"/>
              </a:rPr>
              <a:t>－１）</a:t>
            </a:r>
            <a:endParaRPr lang="en-US" altLang="ja-JP" sz="3200" dirty="0">
              <a:solidFill>
                <a:prstClr val="black"/>
              </a:solidFill>
              <a:latin typeface="ＭＳ Ｐゴシック" panose="020B0600070205080204" pitchFamily="50" charset="-128"/>
            </a:endParaRPr>
          </a:p>
          <a:p>
            <a:pPr fontAlgn="base">
              <a:spcBef>
                <a:spcPct val="20000"/>
              </a:spcBef>
              <a:spcAft>
                <a:spcPct val="0"/>
              </a:spcAft>
            </a:pPr>
            <a:endParaRPr lang="en-US" altLang="ja-JP" sz="3200" dirty="0">
              <a:solidFill>
                <a:prstClr val="black"/>
              </a:solidFill>
              <a:latin typeface="ＭＳ Ｐゴシック" panose="020B0600070205080204" pitchFamily="50" charset="-128"/>
            </a:endParaRPr>
          </a:p>
          <a:p>
            <a:pPr fontAlgn="base">
              <a:spcBef>
                <a:spcPct val="20000"/>
              </a:spcBef>
              <a:spcAft>
                <a:spcPct val="0"/>
              </a:spcAft>
            </a:pPr>
            <a:r>
              <a:rPr lang="ja-JP" altLang="en-US" sz="3200" dirty="0">
                <a:solidFill>
                  <a:prstClr val="black"/>
                </a:solidFill>
                <a:latin typeface="ＭＳ Ｐゴシック" panose="020B0600070205080204" pitchFamily="50" charset="-128"/>
              </a:rPr>
              <a:t>７）</a:t>
            </a:r>
            <a:r>
              <a:rPr lang="en-US" altLang="ja-JP" sz="3200" dirty="0" err="1">
                <a:solidFill>
                  <a:prstClr val="black"/>
                </a:solidFill>
                <a:latin typeface="ＭＳ Ｐゴシック" panose="020B0600070205080204" pitchFamily="50" charset="-128"/>
              </a:rPr>
              <a:t>Arruda</a:t>
            </a:r>
            <a:r>
              <a:rPr lang="en-US" altLang="ja-JP" sz="3200" dirty="0">
                <a:solidFill>
                  <a:prstClr val="black"/>
                </a:solidFill>
                <a:latin typeface="ＭＳ Ｐゴシック" panose="020B0600070205080204" pitchFamily="50" charset="-128"/>
              </a:rPr>
              <a:t>-Boyce</a:t>
            </a:r>
            <a:endParaRPr lang="ja-JP" altLang="en-US" sz="3200" dirty="0">
              <a:solidFill>
                <a:prstClr val="black"/>
              </a:solidFill>
              <a:latin typeface="ＭＳ Ｐゴシック" panose="020B0600070205080204" pitchFamily="50" charset="-128"/>
            </a:endParaRPr>
          </a:p>
          <a:p>
            <a:pPr fontAlgn="base">
              <a:spcBef>
                <a:spcPct val="20000"/>
              </a:spcBef>
              <a:spcAft>
                <a:spcPct val="0"/>
              </a:spcAft>
            </a:pPr>
            <a:endParaRPr lang="ja-JP" altLang="en-US" sz="3200" dirty="0">
              <a:solidFill>
                <a:prstClr val="black"/>
              </a:solidFill>
              <a:latin typeface="ＭＳ Ｐゴシック" panose="020B0600070205080204" pitchFamily="50" charset="-128"/>
            </a:endParaRPr>
          </a:p>
        </p:txBody>
      </p:sp>
      <p:sp>
        <p:nvSpPr>
          <p:cNvPr id="28" name="Rectangle 4">
            <a:extLst>
              <a:ext uri="{FF2B5EF4-FFF2-40B4-BE49-F238E27FC236}">
                <a16:creationId xmlns="" xmlns:a16="http://schemas.microsoft.com/office/drawing/2014/main" id="{22FF9D27-6434-4B07-AA9B-2AFF14A94E0E}"/>
              </a:ext>
            </a:extLst>
          </p:cNvPr>
          <p:cNvSpPr>
            <a:spLocks noChangeArrowheads="1"/>
          </p:cNvSpPr>
          <p:nvPr/>
        </p:nvSpPr>
        <p:spPr bwMode="auto">
          <a:xfrm>
            <a:off x="1928858" y="3237033"/>
            <a:ext cx="533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defRPr kumimoji="1" sz="2400">
                <a:solidFill>
                  <a:schemeClr val="tx1"/>
                </a:solidFill>
                <a:latin typeface="Times New Roman" pitchFamily="18" charset="0"/>
                <a:ea typeface="ＭＳ Ｐゴシック" pitchFamily="50" charset="-128"/>
              </a:defRPr>
            </a:lvl1pPr>
            <a:lvl2pPr marL="742950" indent="-285750">
              <a:defRPr kumimoji="1" sz="2400">
                <a:solidFill>
                  <a:schemeClr val="tx1"/>
                </a:solidFill>
                <a:latin typeface="Times New Roman" pitchFamily="18" charset="0"/>
                <a:ea typeface="ＭＳ Ｐゴシック" pitchFamily="50" charset="-128"/>
              </a:defRPr>
            </a:lvl2pPr>
            <a:lvl3pPr marL="1143000" indent="-228600">
              <a:defRPr kumimoji="1" sz="2400">
                <a:solidFill>
                  <a:schemeClr val="tx1"/>
                </a:solidFill>
                <a:latin typeface="Times New Roman" pitchFamily="18" charset="0"/>
                <a:ea typeface="ＭＳ Ｐゴシック" pitchFamily="50" charset="-128"/>
              </a:defRPr>
            </a:lvl3pPr>
            <a:lvl4pPr marL="1600200" indent="-228600">
              <a:defRPr kumimoji="1" sz="2400">
                <a:solidFill>
                  <a:schemeClr val="tx1"/>
                </a:solidFill>
                <a:latin typeface="Times New Roman" pitchFamily="18" charset="0"/>
                <a:ea typeface="ＭＳ Ｐゴシック" pitchFamily="50" charset="-128"/>
              </a:defRPr>
            </a:lvl4pPr>
            <a:lvl5pPr marL="2057400" indent="-228600">
              <a:defRPr kumimoji="1" sz="2400">
                <a:solidFill>
                  <a:schemeClr val="tx1"/>
                </a:solidFill>
                <a:latin typeface="Times New Roman" pitchFamily="18" charset="0"/>
                <a:ea typeface="ＭＳ Ｐゴシック" pitchFamily="50" charset="-128"/>
              </a:defRPr>
            </a:lvl5pPr>
            <a:lvl6pPr marL="2514600" indent="-228600" fontAlgn="base">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fontAlgn="base">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fontAlgn="base">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fontAlgn="base">
              <a:spcBef>
                <a:spcPct val="0"/>
              </a:spcBef>
              <a:spcAft>
                <a:spcPct val="0"/>
              </a:spcAft>
              <a:defRPr kumimoji="1" sz="2400">
                <a:solidFill>
                  <a:schemeClr val="tx1"/>
                </a:solidFill>
                <a:latin typeface="Times New Roman" pitchFamily="18" charset="0"/>
                <a:ea typeface="ＭＳ Ｐゴシック" pitchFamily="50" charset="-128"/>
              </a:defRPr>
            </a:lvl9pPr>
          </a:lstStyle>
          <a:p>
            <a:pPr fontAlgn="base">
              <a:spcBef>
                <a:spcPct val="20000"/>
              </a:spcBef>
              <a:spcAft>
                <a:spcPct val="0"/>
              </a:spcAft>
            </a:pPr>
            <a:r>
              <a:rPr lang="en-US" altLang="ja-JP" dirty="0">
                <a:solidFill>
                  <a:prstClr val="black"/>
                </a:solidFill>
                <a:latin typeface="ＭＳ Ｐゴシック" panose="020B0600070205080204" pitchFamily="50" charset="-128"/>
              </a:rPr>
              <a:t>n</a:t>
            </a:r>
          </a:p>
        </p:txBody>
      </p:sp>
      <p:sp>
        <p:nvSpPr>
          <p:cNvPr id="29" name="Rectangle 5">
            <a:extLst>
              <a:ext uri="{FF2B5EF4-FFF2-40B4-BE49-F238E27FC236}">
                <a16:creationId xmlns="" xmlns:a16="http://schemas.microsoft.com/office/drawing/2014/main" id="{479FC936-0CBB-4FD2-A4E3-50E4D92E2803}"/>
              </a:ext>
            </a:extLst>
          </p:cNvPr>
          <p:cNvSpPr>
            <a:spLocks noChangeArrowheads="1"/>
          </p:cNvSpPr>
          <p:nvPr/>
        </p:nvSpPr>
        <p:spPr bwMode="auto">
          <a:xfrm>
            <a:off x="2295240" y="3351333"/>
            <a:ext cx="6858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defRPr kumimoji="1" sz="2400">
                <a:solidFill>
                  <a:schemeClr val="tx1"/>
                </a:solidFill>
                <a:latin typeface="Times New Roman" pitchFamily="18" charset="0"/>
                <a:ea typeface="ＭＳ Ｐゴシック" pitchFamily="50" charset="-128"/>
              </a:defRPr>
            </a:lvl1pPr>
            <a:lvl2pPr marL="742950" indent="-285750">
              <a:defRPr kumimoji="1" sz="2400">
                <a:solidFill>
                  <a:schemeClr val="tx1"/>
                </a:solidFill>
                <a:latin typeface="Times New Roman" pitchFamily="18" charset="0"/>
                <a:ea typeface="ＭＳ Ｐゴシック" pitchFamily="50" charset="-128"/>
              </a:defRPr>
            </a:lvl2pPr>
            <a:lvl3pPr marL="1143000" indent="-228600">
              <a:defRPr kumimoji="1" sz="2400">
                <a:solidFill>
                  <a:schemeClr val="tx1"/>
                </a:solidFill>
                <a:latin typeface="Times New Roman" pitchFamily="18" charset="0"/>
                <a:ea typeface="ＭＳ Ｐゴシック" pitchFamily="50" charset="-128"/>
              </a:defRPr>
            </a:lvl3pPr>
            <a:lvl4pPr marL="1600200" indent="-228600">
              <a:defRPr kumimoji="1" sz="2400">
                <a:solidFill>
                  <a:schemeClr val="tx1"/>
                </a:solidFill>
                <a:latin typeface="Times New Roman" pitchFamily="18" charset="0"/>
                <a:ea typeface="ＭＳ Ｐゴシック" pitchFamily="50" charset="-128"/>
              </a:defRPr>
            </a:lvl4pPr>
            <a:lvl5pPr marL="2057400" indent="-228600">
              <a:defRPr kumimoji="1" sz="2400">
                <a:solidFill>
                  <a:schemeClr val="tx1"/>
                </a:solidFill>
                <a:latin typeface="Times New Roman" pitchFamily="18" charset="0"/>
                <a:ea typeface="ＭＳ Ｐゴシック" pitchFamily="50" charset="-128"/>
              </a:defRPr>
            </a:lvl5pPr>
            <a:lvl6pPr marL="2514600" indent="-228600" fontAlgn="base">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fontAlgn="base">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fontAlgn="base">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fontAlgn="base">
              <a:spcBef>
                <a:spcPct val="0"/>
              </a:spcBef>
              <a:spcAft>
                <a:spcPct val="0"/>
              </a:spcAft>
              <a:defRPr kumimoji="1" sz="2400">
                <a:solidFill>
                  <a:schemeClr val="tx1"/>
                </a:solidFill>
                <a:latin typeface="Times New Roman" pitchFamily="18" charset="0"/>
                <a:ea typeface="ＭＳ Ｐゴシック" pitchFamily="50" charset="-128"/>
              </a:defRPr>
            </a:lvl9pPr>
          </a:lstStyle>
          <a:p>
            <a:pPr fontAlgn="base">
              <a:spcBef>
                <a:spcPct val="20000"/>
              </a:spcBef>
              <a:spcAft>
                <a:spcPct val="0"/>
              </a:spcAft>
            </a:pPr>
            <a:r>
              <a:rPr lang="en-US" altLang="ja-JP" dirty="0" err="1">
                <a:solidFill>
                  <a:prstClr val="black"/>
                </a:solidFill>
                <a:latin typeface="ＭＳ Ｐゴシック" panose="020B0600070205080204" pitchFamily="50" charset="-128"/>
              </a:rPr>
              <a:t>μ</a:t>
            </a:r>
            <a:r>
              <a:rPr lang="en-US" altLang="ja-JP" baseline="-25000" dirty="0" err="1">
                <a:solidFill>
                  <a:prstClr val="black"/>
                </a:solidFill>
                <a:latin typeface="ＭＳ Ｐゴシック" panose="020B0600070205080204" pitchFamily="50" charset="-128"/>
              </a:rPr>
              <a:t>i</a:t>
            </a:r>
            <a:endParaRPr lang="en-US" altLang="ja-JP" baseline="-25000" dirty="0">
              <a:solidFill>
                <a:prstClr val="black"/>
              </a:solidFill>
              <a:latin typeface="ＭＳ Ｐゴシック" panose="020B0600070205080204" pitchFamily="50" charset="-128"/>
            </a:endParaRPr>
          </a:p>
        </p:txBody>
      </p:sp>
      <p:sp>
        <p:nvSpPr>
          <p:cNvPr id="30" name="Rectangle 6">
            <a:extLst>
              <a:ext uri="{FF2B5EF4-FFF2-40B4-BE49-F238E27FC236}">
                <a16:creationId xmlns="" xmlns:a16="http://schemas.microsoft.com/office/drawing/2014/main" id="{7EFC15C7-8353-41E7-BB0D-7A24D7D94003}"/>
              </a:ext>
            </a:extLst>
          </p:cNvPr>
          <p:cNvSpPr>
            <a:spLocks noChangeArrowheads="1"/>
          </p:cNvSpPr>
          <p:nvPr/>
        </p:nvSpPr>
        <p:spPr bwMode="auto">
          <a:xfrm>
            <a:off x="1868952" y="3840162"/>
            <a:ext cx="990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defRPr kumimoji="1" sz="2400">
                <a:solidFill>
                  <a:schemeClr val="tx1"/>
                </a:solidFill>
                <a:latin typeface="Times New Roman" pitchFamily="18" charset="0"/>
                <a:ea typeface="ＭＳ Ｐゴシック" pitchFamily="50" charset="-128"/>
              </a:defRPr>
            </a:lvl1pPr>
            <a:lvl2pPr marL="742950" indent="-285750">
              <a:defRPr kumimoji="1" sz="2400">
                <a:solidFill>
                  <a:schemeClr val="tx1"/>
                </a:solidFill>
                <a:latin typeface="Times New Roman" pitchFamily="18" charset="0"/>
                <a:ea typeface="ＭＳ Ｐゴシック" pitchFamily="50" charset="-128"/>
              </a:defRPr>
            </a:lvl2pPr>
            <a:lvl3pPr marL="1143000" indent="-228600">
              <a:defRPr kumimoji="1" sz="2400">
                <a:solidFill>
                  <a:schemeClr val="tx1"/>
                </a:solidFill>
                <a:latin typeface="Times New Roman" pitchFamily="18" charset="0"/>
                <a:ea typeface="ＭＳ Ｐゴシック" pitchFamily="50" charset="-128"/>
              </a:defRPr>
            </a:lvl3pPr>
            <a:lvl4pPr marL="1600200" indent="-228600">
              <a:defRPr kumimoji="1" sz="2400">
                <a:solidFill>
                  <a:schemeClr val="tx1"/>
                </a:solidFill>
                <a:latin typeface="Times New Roman" pitchFamily="18" charset="0"/>
                <a:ea typeface="ＭＳ Ｐゴシック" pitchFamily="50" charset="-128"/>
              </a:defRPr>
            </a:lvl4pPr>
            <a:lvl5pPr marL="2057400" indent="-228600">
              <a:defRPr kumimoji="1" sz="2400">
                <a:solidFill>
                  <a:schemeClr val="tx1"/>
                </a:solidFill>
                <a:latin typeface="Times New Roman" pitchFamily="18" charset="0"/>
                <a:ea typeface="ＭＳ Ｐゴシック" pitchFamily="50" charset="-128"/>
              </a:defRPr>
            </a:lvl5pPr>
            <a:lvl6pPr marL="2514600" indent="-228600" fontAlgn="base">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fontAlgn="base">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fontAlgn="base">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fontAlgn="base">
              <a:spcBef>
                <a:spcPct val="0"/>
              </a:spcBef>
              <a:spcAft>
                <a:spcPct val="0"/>
              </a:spcAft>
              <a:defRPr kumimoji="1" sz="2400">
                <a:solidFill>
                  <a:schemeClr val="tx1"/>
                </a:solidFill>
                <a:latin typeface="Times New Roman" pitchFamily="18" charset="0"/>
                <a:ea typeface="ＭＳ Ｐゴシック" pitchFamily="50" charset="-128"/>
              </a:defRPr>
            </a:lvl9pPr>
          </a:lstStyle>
          <a:p>
            <a:pPr fontAlgn="base">
              <a:spcBef>
                <a:spcPct val="20000"/>
              </a:spcBef>
              <a:spcAft>
                <a:spcPct val="0"/>
              </a:spcAft>
            </a:pPr>
            <a:r>
              <a:rPr lang="en-US" altLang="ja-JP" dirty="0" err="1">
                <a:solidFill>
                  <a:prstClr val="black"/>
                </a:solidFill>
                <a:latin typeface="ＭＳ Ｐゴシック" panose="020B0600070205080204" pitchFamily="50" charset="-128"/>
              </a:rPr>
              <a:t>i</a:t>
            </a:r>
            <a:r>
              <a:rPr lang="en-US" altLang="ja-JP" dirty="0">
                <a:solidFill>
                  <a:prstClr val="black"/>
                </a:solidFill>
                <a:latin typeface="ＭＳ Ｐゴシック" panose="020B0600070205080204" pitchFamily="50" charset="-128"/>
              </a:rPr>
              <a:t>=</a:t>
            </a:r>
            <a:r>
              <a:rPr lang="ja-JP" altLang="en-US" dirty="0">
                <a:solidFill>
                  <a:prstClr val="black"/>
                </a:solidFill>
                <a:latin typeface="ＭＳ Ｐゴシック" panose="020B0600070205080204" pitchFamily="50" charset="-128"/>
              </a:rPr>
              <a:t>１</a:t>
            </a:r>
          </a:p>
        </p:txBody>
      </p:sp>
      <p:sp>
        <p:nvSpPr>
          <p:cNvPr id="31" name="Rectangle 7">
            <a:extLst>
              <a:ext uri="{FF2B5EF4-FFF2-40B4-BE49-F238E27FC236}">
                <a16:creationId xmlns="" xmlns:a16="http://schemas.microsoft.com/office/drawing/2014/main" id="{6CD5E93A-9F57-489D-A845-0B832E09A5E6}"/>
              </a:ext>
            </a:extLst>
          </p:cNvPr>
          <p:cNvSpPr>
            <a:spLocks noChangeArrowheads="1"/>
          </p:cNvSpPr>
          <p:nvPr/>
        </p:nvSpPr>
        <p:spPr bwMode="auto">
          <a:xfrm>
            <a:off x="2295240" y="3763962"/>
            <a:ext cx="6858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defRPr kumimoji="1" sz="2400">
                <a:solidFill>
                  <a:schemeClr val="tx1"/>
                </a:solidFill>
                <a:latin typeface="Times New Roman" pitchFamily="18" charset="0"/>
                <a:ea typeface="ＭＳ Ｐゴシック" pitchFamily="50" charset="-128"/>
              </a:defRPr>
            </a:lvl1pPr>
            <a:lvl2pPr marL="742950" indent="-285750">
              <a:defRPr kumimoji="1" sz="2400">
                <a:solidFill>
                  <a:schemeClr val="tx1"/>
                </a:solidFill>
                <a:latin typeface="Times New Roman" pitchFamily="18" charset="0"/>
                <a:ea typeface="ＭＳ Ｐゴシック" pitchFamily="50" charset="-128"/>
              </a:defRPr>
            </a:lvl2pPr>
            <a:lvl3pPr marL="1143000" indent="-228600">
              <a:defRPr kumimoji="1" sz="2400">
                <a:solidFill>
                  <a:schemeClr val="tx1"/>
                </a:solidFill>
                <a:latin typeface="Times New Roman" pitchFamily="18" charset="0"/>
                <a:ea typeface="ＭＳ Ｐゴシック" pitchFamily="50" charset="-128"/>
              </a:defRPr>
            </a:lvl3pPr>
            <a:lvl4pPr marL="1600200" indent="-228600">
              <a:defRPr kumimoji="1" sz="2400">
                <a:solidFill>
                  <a:schemeClr val="tx1"/>
                </a:solidFill>
                <a:latin typeface="Times New Roman" pitchFamily="18" charset="0"/>
                <a:ea typeface="ＭＳ Ｐゴシック" pitchFamily="50" charset="-128"/>
              </a:defRPr>
            </a:lvl4pPr>
            <a:lvl5pPr marL="2057400" indent="-228600">
              <a:defRPr kumimoji="1" sz="2400">
                <a:solidFill>
                  <a:schemeClr val="tx1"/>
                </a:solidFill>
                <a:latin typeface="Times New Roman" pitchFamily="18" charset="0"/>
                <a:ea typeface="ＭＳ Ｐゴシック" pitchFamily="50" charset="-128"/>
              </a:defRPr>
            </a:lvl5pPr>
            <a:lvl6pPr marL="2514600" indent="-228600" fontAlgn="base">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fontAlgn="base">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fontAlgn="base">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fontAlgn="base">
              <a:spcBef>
                <a:spcPct val="0"/>
              </a:spcBef>
              <a:spcAft>
                <a:spcPct val="0"/>
              </a:spcAft>
              <a:defRPr kumimoji="1" sz="2400">
                <a:solidFill>
                  <a:schemeClr val="tx1"/>
                </a:solidFill>
                <a:latin typeface="Times New Roman" pitchFamily="18" charset="0"/>
                <a:ea typeface="ＭＳ Ｐゴシック" pitchFamily="50" charset="-128"/>
              </a:defRPr>
            </a:lvl9pPr>
          </a:lstStyle>
          <a:p>
            <a:pPr fontAlgn="base">
              <a:spcBef>
                <a:spcPct val="20000"/>
              </a:spcBef>
              <a:spcAft>
                <a:spcPct val="0"/>
              </a:spcAft>
            </a:pPr>
            <a:r>
              <a:rPr lang="en-US" altLang="ja-JP" dirty="0">
                <a:solidFill>
                  <a:prstClr val="black"/>
                </a:solidFill>
                <a:latin typeface="ＭＳ Ｐゴシック" panose="020B0600070205080204" pitchFamily="50" charset="-128"/>
              </a:rPr>
              <a:t>α</a:t>
            </a:r>
            <a:r>
              <a:rPr lang="en-US" altLang="ja-JP" baseline="-25000" dirty="0" err="1">
                <a:solidFill>
                  <a:prstClr val="black"/>
                </a:solidFill>
                <a:latin typeface="ＭＳ Ｐゴシック" panose="020B0600070205080204" pitchFamily="50" charset="-128"/>
              </a:rPr>
              <a:t>i</a:t>
            </a:r>
            <a:endParaRPr lang="en-US" altLang="ja-JP" baseline="-25000" dirty="0">
              <a:solidFill>
                <a:prstClr val="black"/>
              </a:solidFill>
              <a:latin typeface="ＭＳ Ｐゴシック" panose="020B0600070205080204" pitchFamily="50" charset="-128"/>
            </a:endParaRPr>
          </a:p>
        </p:txBody>
      </p:sp>
      <p:sp>
        <p:nvSpPr>
          <p:cNvPr id="32" name="Line 8">
            <a:extLst>
              <a:ext uri="{FF2B5EF4-FFF2-40B4-BE49-F238E27FC236}">
                <a16:creationId xmlns="" xmlns:a16="http://schemas.microsoft.com/office/drawing/2014/main" id="{4BC4433E-1A64-4FC6-988E-EA377E82C0AF}"/>
              </a:ext>
            </a:extLst>
          </p:cNvPr>
          <p:cNvSpPr>
            <a:spLocks noChangeShapeType="1"/>
          </p:cNvSpPr>
          <p:nvPr/>
        </p:nvSpPr>
        <p:spPr bwMode="auto">
          <a:xfrm>
            <a:off x="2317046" y="3825786"/>
            <a:ext cx="381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ja-JP" altLang="en-US" sz="2400">
              <a:solidFill>
                <a:prstClr val="black"/>
              </a:solidFill>
              <a:latin typeface="ＭＳ Ｐゴシック" panose="020B0600070205080204" pitchFamily="50" charset="-128"/>
            </a:endParaRPr>
          </a:p>
        </p:txBody>
      </p:sp>
      <p:sp>
        <p:nvSpPr>
          <p:cNvPr id="33" name="Rectangle 7">
            <a:extLst>
              <a:ext uri="{FF2B5EF4-FFF2-40B4-BE49-F238E27FC236}">
                <a16:creationId xmlns="" xmlns:a16="http://schemas.microsoft.com/office/drawing/2014/main" id="{E44C1745-0515-452D-945E-0EA64B63ED14}"/>
              </a:ext>
            </a:extLst>
          </p:cNvPr>
          <p:cNvSpPr>
            <a:spLocks noChangeArrowheads="1"/>
          </p:cNvSpPr>
          <p:nvPr/>
        </p:nvSpPr>
        <p:spPr bwMode="auto">
          <a:xfrm>
            <a:off x="3116997" y="3344744"/>
            <a:ext cx="6858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defRPr kumimoji="1" sz="2400">
                <a:solidFill>
                  <a:schemeClr val="tx1"/>
                </a:solidFill>
                <a:latin typeface="Times New Roman" pitchFamily="18" charset="0"/>
                <a:ea typeface="ＭＳ Ｐゴシック" pitchFamily="50" charset="-128"/>
              </a:defRPr>
            </a:lvl1pPr>
            <a:lvl2pPr marL="742950" indent="-285750">
              <a:defRPr kumimoji="1" sz="2400">
                <a:solidFill>
                  <a:schemeClr val="tx1"/>
                </a:solidFill>
                <a:latin typeface="Times New Roman" pitchFamily="18" charset="0"/>
                <a:ea typeface="ＭＳ Ｐゴシック" pitchFamily="50" charset="-128"/>
              </a:defRPr>
            </a:lvl2pPr>
            <a:lvl3pPr marL="1143000" indent="-228600">
              <a:defRPr kumimoji="1" sz="2400">
                <a:solidFill>
                  <a:schemeClr val="tx1"/>
                </a:solidFill>
                <a:latin typeface="Times New Roman" pitchFamily="18" charset="0"/>
                <a:ea typeface="ＭＳ Ｐゴシック" pitchFamily="50" charset="-128"/>
              </a:defRPr>
            </a:lvl3pPr>
            <a:lvl4pPr marL="1600200" indent="-228600">
              <a:defRPr kumimoji="1" sz="2400">
                <a:solidFill>
                  <a:schemeClr val="tx1"/>
                </a:solidFill>
                <a:latin typeface="Times New Roman" pitchFamily="18" charset="0"/>
                <a:ea typeface="ＭＳ Ｐゴシック" pitchFamily="50" charset="-128"/>
              </a:defRPr>
            </a:lvl4pPr>
            <a:lvl5pPr marL="2057400" indent="-228600">
              <a:defRPr kumimoji="1" sz="2400">
                <a:solidFill>
                  <a:schemeClr val="tx1"/>
                </a:solidFill>
                <a:latin typeface="Times New Roman" pitchFamily="18" charset="0"/>
                <a:ea typeface="ＭＳ Ｐゴシック" pitchFamily="50" charset="-128"/>
              </a:defRPr>
            </a:lvl5pPr>
            <a:lvl6pPr marL="2514600" indent="-228600" fontAlgn="base">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fontAlgn="base">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fontAlgn="base">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fontAlgn="base">
              <a:spcBef>
                <a:spcPct val="0"/>
              </a:spcBef>
              <a:spcAft>
                <a:spcPct val="0"/>
              </a:spcAft>
              <a:defRPr kumimoji="1" sz="2400">
                <a:solidFill>
                  <a:schemeClr val="tx1"/>
                </a:solidFill>
                <a:latin typeface="Times New Roman" pitchFamily="18" charset="0"/>
                <a:ea typeface="ＭＳ Ｐゴシック" pitchFamily="50" charset="-128"/>
              </a:defRPr>
            </a:lvl9pPr>
          </a:lstStyle>
          <a:p>
            <a:pPr fontAlgn="base">
              <a:spcBef>
                <a:spcPct val="20000"/>
              </a:spcBef>
              <a:spcAft>
                <a:spcPct val="0"/>
              </a:spcAft>
            </a:pPr>
            <a:r>
              <a:rPr lang="en-US" altLang="ja-JP" dirty="0">
                <a:solidFill>
                  <a:prstClr val="black"/>
                </a:solidFill>
                <a:latin typeface="ＭＳ Ｐゴシック" panose="020B0600070205080204" pitchFamily="50" charset="-128"/>
              </a:rPr>
              <a:t>α</a:t>
            </a:r>
            <a:r>
              <a:rPr lang="en-US" altLang="ja-JP" baseline="-25000" dirty="0" err="1">
                <a:solidFill>
                  <a:prstClr val="black"/>
                </a:solidFill>
                <a:latin typeface="ＭＳ Ｐゴシック" panose="020B0600070205080204" pitchFamily="50" charset="-128"/>
              </a:rPr>
              <a:t>i</a:t>
            </a:r>
            <a:endParaRPr lang="en-US" altLang="ja-JP" baseline="-25000" dirty="0">
              <a:solidFill>
                <a:prstClr val="black"/>
              </a:solidFill>
              <a:latin typeface="ＭＳ Ｐゴシック" panose="020B0600070205080204" pitchFamily="50" charset="-128"/>
            </a:endParaRPr>
          </a:p>
        </p:txBody>
      </p:sp>
      <p:sp>
        <p:nvSpPr>
          <p:cNvPr id="34" name="Rectangle 7">
            <a:extLst>
              <a:ext uri="{FF2B5EF4-FFF2-40B4-BE49-F238E27FC236}">
                <a16:creationId xmlns="" xmlns:a16="http://schemas.microsoft.com/office/drawing/2014/main" id="{3BDAF668-A11A-41BA-9DCA-8AF39FF02485}"/>
              </a:ext>
            </a:extLst>
          </p:cNvPr>
          <p:cNvSpPr>
            <a:spLocks noChangeArrowheads="1"/>
          </p:cNvSpPr>
          <p:nvPr/>
        </p:nvSpPr>
        <p:spPr bwMode="auto">
          <a:xfrm>
            <a:off x="3992567" y="3395904"/>
            <a:ext cx="6858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defRPr kumimoji="1" sz="2400">
                <a:solidFill>
                  <a:schemeClr val="tx1"/>
                </a:solidFill>
                <a:latin typeface="Times New Roman" pitchFamily="18" charset="0"/>
                <a:ea typeface="ＭＳ Ｐゴシック" pitchFamily="50" charset="-128"/>
              </a:defRPr>
            </a:lvl1pPr>
            <a:lvl2pPr marL="742950" indent="-285750">
              <a:defRPr kumimoji="1" sz="2400">
                <a:solidFill>
                  <a:schemeClr val="tx1"/>
                </a:solidFill>
                <a:latin typeface="Times New Roman" pitchFamily="18" charset="0"/>
                <a:ea typeface="ＭＳ Ｐゴシック" pitchFamily="50" charset="-128"/>
              </a:defRPr>
            </a:lvl2pPr>
            <a:lvl3pPr marL="1143000" indent="-228600">
              <a:defRPr kumimoji="1" sz="2400">
                <a:solidFill>
                  <a:schemeClr val="tx1"/>
                </a:solidFill>
                <a:latin typeface="Times New Roman" pitchFamily="18" charset="0"/>
                <a:ea typeface="ＭＳ Ｐゴシック" pitchFamily="50" charset="-128"/>
              </a:defRPr>
            </a:lvl3pPr>
            <a:lvl4pPr marL="1600200" indent="-228600">
              <a:defRPr kumimoji="1" sz="2400">
                <a:solidFill>
                  <a:schemeClr val="tx1"/>
                </a:solidFill>
                <a:latin typeface="Times New Roman" pitchFamily="18" charset="0"/>
                <a:ea typeface="ＭＳ Ｐゴシック" pitchFamily="50" charset="-128"/>
              </a:defRPr>
            </a:lvl4pPr>
            <a:lvl5pPr marL="2057400" indent="-228600">
              <a:defRPr kumimoji="1" sz="2400">
                <a:solidFill>
                  <a:schemeClr val="tx1"/>
                </a:solidFill>
                <a:latin typeface="Times New Roman" pitchFamily="18" charset="0"/>
                <a:ea typeface="ＭＳ Ｐゴシック" pitchFamily="50" charset="-128"/>
              </a:defRPr>
            </a:lvl5pPr>
            <a:lvl6pPr marL="2514600" indent="-228600" fontAlgn="base">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fontAlgn="base">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fontAlgn="base">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fontAlgn="base">
              <a:spcBef>
                <a:spcPct val="0"/>
              </a:spcBef>
              <a:spcAft>
                <a:spcPct val="0"/>
              </a:spcAft>
              <a:defRPr kumimoji="1" sz="2400">
                <a:solidFill>
                  <a:schemeClr val="tx1"/>
                </a:solidFill>
                <a:latin typeface="Times New Roman" pitchFamily="18" charset="0"/>
                <a:ea typeface="ＭＳ Ｐゴシック" pitchFamily="50" charset="-128"/>
              </a:defRPr>
            </a:lvl9pPr>
          </a:lstStyle>
          <a:p>
            <a:pPr fontAlgn="base">
              <a:spcBef>
                <a:spcPct val="20000"/>
              </a:spcBef>
              <a:spcAft>
                <a:spcPct val="0"/>
              </a:spcAft>
            </a:pPr>
            <a:r>
              <a:rPr lang="en-US" altLang="ja-JP" dirty="0">
                <a:solidFill>
                  <a:prstClr val="black"/>
                </a:solidFill>
                <a:latin typeface="ＭＳ Ｐゴシック" panose="020B0600070205080204" pitchFamily="50" charset="-128"/>
              </a:rPr>
              <a:t>α</a:t>
            </a:r>
            <a:r>
              <a:rPr lang="en-US" altLang="ja-JP" baseline="-25000" dirty="0" err="1">
                <a:solidFill>
                  <a:prstClr val="black"/>
                </a:solidFill>
                <a:latin typeface="ＭＳ Ｐゴシック" panose="020B0600070205080204" pitchFamily="50" charset="-128"/>
              </a:rPr>
              <a:t>i</a:t>
            </a:r>
            <a:endParaRPr lang="en-US" altLang="ja-JP" baseline="-25000" dirty="0">
              <a:solidFill>
                <a:prstClr val="black"/>
              </a:solidFill>
              <a:latin typeface="ＭＳ Ｐゴシック" panose="020B0600070205080204" pitchFamily="50" charset="-128"/>
            </a:endParaRPr>
          </a:p>
        </p:txBody>
      </p:sp>
      <p:sp>
        <p:nvSpPr>
          <p:cNvPr id="35" name="Rectangle 7">
            <a:extLst>
              <a:ext uri="{FF2B5EF4-FFF2-40B4-BE49-F238E27FC236}">
                <a16:creationId xmlns="" xmlns:a16="http://schemas.microsoft.com/office/drawing/2014/main" id="{570BB9E6-5835-4319-AF75-2E06927FB858}"/>
              </a:ext>
            </a:extLst>
          </p:cNvPr>
          <p:cNvSpPr>
            <a:spLocks noChangeArrowheads="1"/>
          </p:cNvSpPr>
          <p:nvPr/>
        </p:nvSpPr>
        <p:spPr bwMode="auto">
          <a:xfrm>
            <a:off x="5057651" y="3396503"/>
            <a:ext cx="6858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defRPr kumimoji="1" sz="2400">
                <a:solidFill>
                  <a:schemeClr val="tx1"/>
                </a:solidFill>
                <a:latin typeface="Times New Roman" pitchFamily="18" charset="0"/>
                <a:ea typeface="ＭＳ Ｐゴシック" pitchFamily="50" charset="-128"/>
              </a:defRPr>
            </a:lvl1pPr>
            <a:lvl2pPr marL="742950" indent="-285750">
              <a:defRPr kumimoji="1" sz="2400">
                <a:solidFill>
                  <a:schemeClr val="tx1"/>
                </a:solidFill>
                <a:latin typeface="Times New Roman" pitchFamily="18" charset="0"/>
                <a:ea typeface="ＭＳ Ｐゴシック" pitchFamily="50" charset="-128"/>
              </a:defRPr>
            </a:lvl2pPr>
            <a:lvl3pPr marL="1143000" indent="-228600">
              <a:defRPr kumimoji="1" sz="2400">
                <a:solidFill>
                  <a:schemeClr val="tx1"/>
                </a:solidFill>
                <a:latin typeface="Times New Roman" pitchFamily="18" charset="0"/>
                <a:ea typeface="ＭＳ Ｐゴシック" pitchFamily="50" charset="-128"/>
              </a:defRPr>
            </a:lvl3pPr>
            <a:lvl4pPr marL="1600200" indent="-228600">
              <a:defRPr kumimoji="1" sz="2400">
                <a:solidFill>
                  <a:schemeClr val="tx1"/>
                </a:solidFill>
                <a:latin typeface="Times New Roman" pitchFamily="18" charset="0"/>
                <a:ea typeface="ＭＳ Ｐゴシック" pitchFamily="50" charset="-128"/>
              </a:defRPr>
            </a:lvl4pPr>
            <a:lvl5pPr marL="2057400" indent="-228600">
              <a:defRPr kumimoji="1" sz="2400">
                <a:solidFill>
                  <a:schemeClr val="tx1"/>
                </a:solidFill>
                <a:latin typeface="Times New Roman" pitchFamily="18" charset="0"/>
                <a:ea typeface="ＭＳ Ｐゴシック" pitchFamily="50" charset="-128"/>
              </a:defRPr>
            </a:lvl5pPr>
            <a:lvl6pPr marL="2514600" indent="-228600" fontAlgn="base">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fontAlgn="base">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fontAlgn="base">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fontAlgn="base">
              <a:spcBef>
                <a:spcPct val="0"/>
              </a:spcBef>
              <a:spcAft>
                <a:spcPct val="0"/>
              </a:spcAft>
              <a:defRPr kumimoji="1" sz="2400">
                <a:solidFill>
                  <a:schemeClr val="tx1"/>
                </a:solidFill>
                <a:latin typeface="Times New Roman" pitchFamily="18" charset="0"/>
                <a:ea typeface="ＭＳ Ｐゴシック" pitchFamily="50" charset="-128"/>
              </a:defRPr>
            </a:lvl9pPr>
          </a:lstStyle>
          <a:p>
            <a:pPr fontAlgn="base">
              <a:spcBef>
                <a:spcPct val="20000"/>
              </a:spcBef>
              <a:spcAft>
                <a:spcPct val="0"/>
              </a:spcAft>
            </a:pPr>
            <a:r>
              <a:rPr lang="en-US" altLang="ja-JP" dirty="0">
                <a:solidFill>
                  <a:prstClr val="black"/>
                </a:solidFill>
                <a:latin typeface="ＭＳ Ｐゴシック" panose="020B0600070205080204" pitchFamily="50" charset="-128"/>
              </a:rPr>
              <a:t>α</a:t>
            </a:r>
            <a:r>
              <a:rPr lang="en-US" altLang="ja-JP" baseline="-25000" dirty="0" err="1">
                <a:solidFill>
                  <a:prstClr val="black"/>
                </a:solidFill>
                <a:latin typeface="ＭＳ Ｐゴシック" panose="020B0600070205080204" pitchFamily="50" charset="-128"/>
              </a:rPr>
              <a:t>i</a:t>
            </a:r>
            <a:endParaRPr lang="en-US" altLang="ja-JP" baseline="-25000" dirty="0">
              <a:solidFill>
                <a:prstClr val="black"/>
              </a:solidFill>
              <a:latin typeface="ＭＳ Ｐゴシック" panose="020B0600070205080204" pitchFamily="50" charset="-128"/>
            </a:endParaRPr>
          </a:p>
        </p:txBody>
      </p:sp>
      <p:pic>
        <p:nvPicPr>
          <p:cNvPr id="36" name="Picture 2">
            <a:extLst>
              <a:ext uri="{FF2B5EF4-FFF2-40B4-BE49-F238E27FC236}">
                <a16:creationId xmlns="" xmlns:a16="http://schemas.microsoft.com/office/drawing/2014/main" id="{86FE85B1-E762-4E8D-8CD4-67E0F8D0216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4532" y="5269251"/>
            <a:ext cx="8244408" cy="8766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角丸四角形 16"/>
          <p:cNvSpPr/>
          <p:nvPr/>
        </p:nvSpPr>
        <p:spPr>
          <a:xfrm>
            <a:off x="364840" y="6152601"/>
            <a:ext cx="8455632" cy="516759"/>
          </a:xfrm>
          <a:prstGeom prst="roundRect">
            <a:avLst/>
          </a:prstGeom>
          <a:solidFill>
            <a:srgbClr val="FFFF99"/>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ja-JP" altLang="en-US" sz="2300" dirty="0" smtClean="0">
                <a:solidFill>
                  <a:srgbClr val="0000FF"/>
                </a:solidFill>
              </a:rPr>
              <a:t>一般的に</a:t>
            </a:r>
            <a:r>
              <a:rPr lang="ja-JP" altLang="en-US" sz="2300" b="1" dirty="0" smtClean="0">
                <a:solidFill>
                  <a:srgbClr val="0000FF"/>
                </a:solidFill>
              </a:rPr>
              <a:t>これらの定義を行うと解析予測精度が良い</a:t>
            </a:r>
            <a:r>
              <a:rPr lang="ja-JP" altLang="en-US" sz="2300" dirty="0" smtClean="0">
                <a:solidFill>
                  <a:srgbClr val="0000FF"/>
                </a:solidFill>
              </a:rPr>
              <a:t>と言われる。</a:t>
            </a:r>
            <a:endParaRPr lang="ja-JP" altLang="en-US" sz="2300" dirty="0">
              <a:solidFill>
                <a:srgbClr val="0000FF"/>
              </a:solidFill>
            </a:endParaRPr>
          </a:p>
        </p:txBody>
      </p:sp>
    </p:spTree>
    <p:extLst>
      <p:ext uri="{BB962C8B-B14F-4D97-AF65-F5344CB8AC3E}">
        <p14:creationId xmlns:p14="http://schemas.microsoft.com/office/powerpoint/2010/main" val="296737752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6"/>
          <p:cNvGraphicFramePr>
            <a:graphicFrameLocks/>
          </p:cNvGraphicFramePr>
          <p:nvPr>
            <p:extLst>
              <p:ext uri="{D42A27DB-BD31-4B8C-83A1-F6EECF244321}">
                <p14:modId xmlns:p14="http://schemas.microsoft.com/office/powerpoint/2010/main" val="2686752131"/>
              </p:ext>
            </p:extLst>
          </p:nvPr>
        </p:nvGraphicFramePr>
        <p:xfrm>
          <a:off x="179512" y="2132856"/>
          <a:ext cx="3352800" cy="2590800"/>
        </p:xfrm>
        <a:graphic>
          <a:graphicData uri="http://schemas.openxmlformats.org/drawingml/2006/chart">
            <c:chart xmlns:c="http://schemas.openxmlformats.org/drawingml/2006/chart" xmlns:r="http://schemas.openxmlformats.org/officeDocument/2006/relationships" r:id="rId2"/>
          </a:graphicData>
        </a:graphic>
      </p:graphicFrame>
      <p:sp>
        <p:nvSpPr>
          <p:cNvPr id="3" name="Rectangle 3">
            <a:extLst>
              <a:ext uri="{FF2B5EF4-FFF2-40B4-BE49-F238E27FC236}">
                <a16:creationId xmlns="" xmlns:a16="http://schemas.microsoft.com/office/drawing/2014/main" id="{E0BF056D-7E50-4B90-9BFE-AE6ED44E3F67}"/>
              </a:ext>
            </a:extLst>
          </p:cNvPr>
          <p:cNvSpPr>
            <a:spLocks noChangeArrowheads="1"/>
          </p:cNvSpPr>
          <p:nvPr/>
        </p:nvSpPr>
        <p:spPr bwMode="auto">
          <a:xfrm>
            <a:off x="179512" y="260648"/>
            <a:ext cx="8305800" cy="16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defRPr kumimoji="1" sz="2400">
                <a:solidFill>
                  <a:schemeClr val="tx1"/>
                </a:solidFill>
                <a:latin typeface="Times New Roman" pitchFamily="18" charset="0"/>
                <a:ea typeface="ＭＳ Ｐゴシック" pitchFamily="50" charset="-128"/>
              </a:defRPr>
            </a:lvl1pPr>
            <a:lvl2pPr marL="742950" indent="-285750">
              <a:defRPr kumimoji="1" sz="2400">
                <a:solidFill>
                  <a:schemeClr val="tx1"/>
                </a:solidFill>
                <a:latin typeface="Times New Roman" pitchFamily="18" charset="0"/>
                <a:ea typeface="ＭＳ Ｐゴシック" pitchFamily="50" charset="-128"/>
              </a:defRPr>
            </a:lvl2pPr>
            <a:lvl3pPr marL="1143000" indent="-228600">
              <a:defRPr kumimoji="1" sz="2400">
                <a:solidFill>
                  <a:schemeClr val="tx1"/>
                </a:solidFill>
                <a:latin typeface="Times New Roman" pitchFamily="18" charset="0"/>
                <a:ea typeface="ＭＳ Ｐゴシック" pitchFamily="50" charset="-128"/>
              </a:defRPr>
            </a:lvl3pPr>
            <a:lvl4pPr marL="1600200" indent="-228600">
              <a:defRPr kumimoji="1" sz="2400">
                <a:solidFill>
                  <a:schemeClr val="tx1"/>
                </a:solidFill>
                <a:latin typeface="Times New Roman" pitchFamily="18" charset="0"/>
                <a:ea typeface="ＭＳ Ｐゴシック" pitchFamily="50" charset="-128"/>
              </a:defRPr>
            </a:lvl4pPr>
            <a:lvl5pPr marL="2057400" indent="-228600">
              <a:defRPr kumimoji="1" sz="2400">
                <a:solidFill>
                  <a:schemeClr val="tx1"/>
                </a:solidFill>
                <a:latin typeface="Times New Roman" pitchFamily="18" charset="0"/>
                <a:ea typeface="ＭＳ Ｐゴシック" pitchFamily="50" charset="-128"/>
              </a:defRPr>
            </a:lvl5pPr>
            <a:lvl6pPr marL="2514600" indent="-228600" fontAlgn="base">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fontAlgn="base">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fontAlgn="base">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fontAlgn="base">
              <a:spcBef>
                <a:spcPct val="0"/>
              </a:spcBef>
              <a:spcAft>
                <a:spcPct val="0"/>
              </a:spcAft>
              <a:defRPr kumimoji="1" sz="2400">
                <a:solidFill>
                  <a:schemeClr val="tx1"/>
                </a:solidFill>
                <a:latin typeface="Times New Roman" pitchFamily="18" charset="0"/>
                <a:ea typeface="ＭＳ Ｐゴシック" pitchFamily="50" charset="-128"/>
              </a:defRPr>
            </a:lvl9pPr>
          </a:lstStyle>
          <a:p>
            <a:pPr fontAlgn="base">
              <a:spcBef>
                <a:spcPct val="20000"/>
              </a:spcBef>
              <a:spcAft>
                <a:spcPct val="0"/>
              </a:spcAft>
            </a:pPr>
            <a:r>
              <a:rPr lang="ja-JP" altLang="en-US" sz="2800" dirty="0">
                <a:solidFill>
                  <a:prstClr val="black"/>
                </a:solidFill>
                <a:latin typeface="ＭＳ Ｐゴシック" panose="020B0600070205080204" pitchFamily="50" charset="-128"/>
              </a:rPr>
              <a:t>５）</a:t>
            </a:r>
            <a:r>
              <a:rPr lang="en-US" altLang="ja-JP" sz="2800" dirty="0">
                <a:solidFill>
                  <a:prstClr val="black"/>
                </a:solidFill>
                <a:latin typeface="ＭＳ Ｐゴシック" panose="020B0600070205080204" pitchFamily="50" charset="-128"/>
              </a:rPr>
              <a:t>Mooney</a:t>
            </a:r>
            <a:r>
              <a:rPr lang="ja-JP" altLang="en-US" sz="2800" dirty="0">
                <a:solidFill>
                  <a:prstClr val="black"/>
                </a:solidFill>
                <a:latin typeface="ＭＳ Ｐゴシック" panose="020B0600070205080204" pitchFamily="50" charset="-128"/>
              </a:rPr>
              <a:t>高次式</a:t>
            </a:r>
            <a:endParaRPr lang="en-US" altLang="ja-JP" sz="2800" dirty="0">
              <a:solidFill>
                <a:prstClr val="black"/>
              </a:solidFill>
              <a:latin typeface="ＭＳ Ｐゴシック" panose="020B0600070205080204" pitchFamily="50" charset="-128"/>
            </a:endParaRPr>
          </a:p>
          <a:p>
            <a:pPr fontAlgn="base">
              <a:spcBef>
                <a:spcPct val="20000"/>
              </a:spcBef>
              <a:spcAft>
                <a:spcPct val="0"/>
              </a:spcAft>
            </a:pPr>
            <a:r>
              <a:rPr lang="ja-JP" altLang="en-US" sz="2800" dirty="0">
                <a:solidFill>
                  <a:prstClr val="black"/>
                </a:solidFill>
                <a:latin typeface="ＭＳ Ｐゴシック" panose="020B0600070205080204" pitchFamily="50" charset="-128"/>
              </a:rPr>
              <a:t>　　　</a:t>
            </a:r>
            <a:r>
              <a:rPr lang="en-US" altLang="ja-JP" sz="2800" dirty="0">
                <a:solidFill>
                  <a:prstClr val="black"/>
                </a:solidFill>
                <a:latin typeface="ＭＳ Ｐゴシック" panose="020B0600070205080204" pitchFamily="50" charset="-128"/>
              </a:rPr>
              <a:t>W=C </a:t>
            </a:r>
            <a:r>
              <a:rPr lang="en-US" altLang="ja-JP" sz="2800" baseline="-25000" dirty="0">
                <a:solidFill>
                  <a:prstClr val="black"/>
                </a:solidFill>
                <a:latin typeface="ＭＳ Ｐゴシック" panose="020B0600070205080204" pitchFamily="50" charset="-128"/>
              </a:rPr>
              <a:t>10</a:t>
            </a:r>
            <a:r>
              <a:rPr lang="en-US" altLang="ja-JP" sz="2800" dirty="0">
                <a:solidFill>
                  <a:prstClr val="black"/>
                </a:solidFill>
                <a:latin typeface="ＭＳ Ｐゴシック" panose="020B0600070205080204" pitchFamily="50" charset="-128"/>
              </a:rPr>
              <a:t> (I</a:t>
            </a:r>
            <a:r>
              <a:rPr lang="en-US" altLang="ja-JP" sz="2800" baseline="-25000" dirty="0">
                <a:solidFill>
                  <a:prstClr val="black"/>
                </a:solidFill>
                <a:latin typeface="ＭＳ Ｐゴシック" panose="020B0600070205080204" pitchFamily="50" charset="-128"/>
              </a:rPr>
              <a:t>1</a:t>
            </a:r>
            <a:r>
              <a:rPr lang="en-US" altLang="ja-JP" sz="2800" dirty="0">
                <a:solidFill>
                  <a:prstClr val="black"/>
                </a:solidFill>
                <a:latin typeface="ＭＳ Ｐゴシック" panose="020B0600070205080204" pitchFamily="50" charset="-128"/>
              </a:rPr>
              <a:t>-3)</a:t>
            </a:r>
            <a:r>
              <a:rPr lang="ja-JP" altLang="en-US" sz="2800" dirty="0">
                <a:solidFill>
                  <a:prstClr val="black"/>
                </a:solidFill>
                <a:latin typeface="ＭＳ Ｐゴシック" panose="020B0600070205080204" pitchFamily="50" charset="-128"/>
              </a:rPr>
              <a:t>＋ </a:t>
            </a:r>
            <a:r>
              <a:rPr lang="en-US" altLang="ja-JP" sz="2800" dirty="0">
                <a:solidFill>
                  <a:prstClr val="black"/>
                </a:solidFill>
                <a:latin typeface="ＭＳ Ｐゴシック" panose="020B0600070205080204" pitchFamily="50" charset="-128"/>
              </a:rPr>
              <a:t>C </a:t>
            </a:r>
            <a:r>
              <a:rPr lang="en-US" altLang="ja-JP" sz="2800" baseline="-25000" dirty="0">
                <a:solidFill>
                  <a:prstClr val="black"/>
                </a:solidFill>
                <a:latin typeface="ＭＳ Ｐゴシック" panose="020B0600070205080204" pitchFamily="50" charset="-128"/>
              </a:rPr>
              <a:t>01</a:t>
            </a:r>
            <a:r>
              <a:rPr lang="en-US" altLang="ja-JP" sz="2800" dirty="0">
                <a:solidFill>
                  <a:prstClr val="black"/>
                </a:solidFill>
                <a:latin typeface="ＭＳ Ｐゴシック" panose="020B0600070205080204" pitchFamily="50" charset="-128"/>
              </a:rPr>
              <a:t> (I</a:t>
            </a:r>
            <a:r>
              <a:rPr lang="en-US" altLang="ja-JP" sz="2800" baseline="-25000" dirty="0">
                <a:solidFill>
                  <a:prstClr val="black"/>
                </a:solidFill>
                <a:latin typeface="ＭＳ Ｐゴシック" panose="020B0600070205080204" pitchFamily="50" charset="-128"/>
              </a:rPr>
              <a:t>2</a:t>
            </a:r>
            <a:r>
              <a:rPr lang="en-US" altLang="ja-JP" sz="2800" dirty="0">
                <a:solidFill>
                  <a:prstClr val="black"/>
                </a:solidFill>
                <a:latin typeface="ＭＳ Ｐゴシック" panose="020B0600070205080204" pitchFamily="50" charset="-128"/>
              </a:rPr>
              <a:t>-3)</a:t>
            </a:r>
            <a:r>
              <a:rPr lang="ja-JP" altLang="en-US" sz="2800" dirty="0">
                <a:solidFill>
                  <a:prstClr val="black"/>
                </a:solidFill>
                <a:latin typeface="ＭＳ Ｐゴシック" panose="020B0600070205080204" pitchFamily="50" charset="-128"/>
              </a:rPr>
              <a:t>＋ </a:t>
            </a:r>
            <a:r>
              <a:rPr lang="en-US" altLang="ja-JP" sz="2800" dirty="0">
                <a:solidFill>
                  <a:prstClr val="black"/>
                </a:solidFill>
                <a:latin typeface="ＭＳ Ｐゴシック" panose="020B0600070205080204" pitchFamily="50" charset="-128"/>
              </a:rPr>
              <a:t>C </a:t>
            </a:r>
            <a:r>
              <a:rPr lang="en-US" altLang="ja-JP" sz="2800" baseline="-25000" dirty="0">
                <a:solidFill>
                  <a:prstClr val="black"/>
                </a:solidFill>
                <a:latin typeface="ＭＳ Ｐゴシック" panose="020B0600070205080204" pitchFamily="50" charset="-128"/>
              </a:rPr>
              <a:t>11</a:t>
            </a:r>
            <a:r>
              <a:rPr lang="en-US" altLang="ja-JP" sz="2800" dirty="0">
                <a:solidFill>
                  <a:prstClr val="black"/>
                </a:solidFill>
                <a:latin typeface="ＭＳ Ｐゴシック" panose="020B0600070205080204" pitchFamily="50" charset="-128"/>
              </a:rPr>
              <a:t> (I</a:t>
            </a:r>
            <a:r>
              <a:rPr lang="en-US" altLang="ja-JP" sz="2800" baseline="-25000" dirty="0">
                <a:solidFill>
                  <a:prstClr val="black"/>
                </a:solidFill>
                <a:latin typeface="ＭＳ Ｐゴシック" panose="020B0600070205080204" pitchFamily="50" charset="-128"/>
              </a:rPr>
              <a:t>1</a:t>
            </a:r>
            <a:r>
              <a:rPr lang="en-US" altLang="ja-JP" sz="2800" dirty="0">
                <a:solidFill>
                  <a:prstClr val="black"/>
                </a:solidFill>
                <a:latin typeface="ＭＳ Ｐゴシック" panose="020B0600070205080204" pitchFamily="50" charset="-128"/>
              </a:rPr>
              <a:t>-3) (I</a:t>
            </a:r>
            <a:r>
              <a:rPr lang="ja-JP" altLang="en-US" sz="2800" baseline="-25000" dirty="0">
                <a:solidFill>
                  <a:prstClr val="black"/>
                </a:solidFill>
                <a:latin typeface="ＭＳ Ｐゴシック" panose="020B0600070205080204" pitchFamily="50" charset="-128"/>
              </a:rPr>
              <a:t>２</a:t>
            </a:r>
            <a:r>
              <a:rPr lang="en-US" altLang="ja-JP" sz="2800" dirty="0">
                <a:solidFill>
                  <a:prstClr val="black"/>
                </a:solidFill>
                <a:latin typeface="ＭＳ Ｐゴシック" panose="020B0600070205080204" pitchFamily="50" charset="-128"/>
              </a:rPr>
              <a:t>-3)</a:t>
            </a:r>
          </a:p>
          <a:p>
            <a:pPr fontAlgn="base">
              <a:spcBef>
                <a:spcPct val="20000"/>
              </a:spcBef>
              <a:spcAft>
                <a:spcPct val="0"/>
              </a:spcAft>
            </a:pPr>
            <a:r>
              <a:rPr lang="ja-JP" altLang="en-US" sz="2800" dirty="0">
                <a:solidFill>
                  <a:prstClr val="black"/>
                </a:solidFill>
                <a:latin typeface="ＭＳ Ｐゴシック" panose="020B0600070205080204" pitchFamily="50" charset="-128"/>
              </a:rPr>
              <a:t>　　　　　　＋ </a:t>
            </a:r>
            <a:r>
              <a:rPr lang="en-US" altLang="ja-JP" sz="2800" dirty="0">
                <a:solidFill>
                  <a:prstClr val="black"/>
                </a:solidFill>
                <a:latin typeface="ＭＳ Ｐゴシック" panose="020B0600070205080204" pitchFamily="50" charset="-128"/>
              </a:rPr>
              <a:t>C </a:t>
            </a:r>
            <a:r>
              <a:rPr lang="en-US" altLang="ja-JP" sz="2800" baseline="-25000" dirty="0">
                <a:solidFill>
                  <a:prstClr val="black"/>
                </a:solidFill>
                <a:latin typeface="ＭＳ Ｐゴシック" panose="020B0600070205080204" pitchFamily="50" charset="-128"/>
              </a:rPr>
              <a:t>20</a:t>
            </a:r>
            <a:r>
              <a:rPr lang="en-US" altLang="ja-JP" sz="2800" dirty="0">
                <a:solidFill>
                  <a:prstClr val="black"/>
                </a:solidFill>
                <a:latin typeface="ＭＳ Ｐゴシック" panose="020B0600070205080204" pitchFamily="50" charset="-128"/>
              </a:rPr>
              <a:t> (I</a:t>
            </a:r>
            <a:r>
              <a:rPr lang="en-US" altLang="ja-JP" sz="2800" baseline="-25000" dirty="0">
                <a:solidFill>
                  <a:prstClr val="black"/>
                </a:solidFill>
                <a:latin typeface="ＭＳ Ｐゴシック" panose="020B0600070205080204" pitchFamily="50" charset="-128"/>
              </a:rPr>
              <a:t>1</a:t>
            </a:r>
            <a:r>
              <a:rPr lang="en-US" altLang="ja-JP" sz="2800" dirty="0">
                <a:solidFill>
                  <a:prstClr val="black"/>
                </a:solidFill>
                <a:latin typeface="ＭＳ Ｐゴシック" panose="020B0600070205080204" pitchFamily="50" charset="-128"/>
              </a:rPr>
              <a:t>-3) </a:t>
            </a:r>
            <a:r>
              <a:rPr lang="ja-JP" altLang="en-US" sz="2800" baseline="30000" dirty="0">
                <a:solidFill>
                  <a:prstClr val="black"/>
                </a:solidFill>
                <a:latin typeface="ＭＳ Ｐゴシック" panose="020B0600070205080204" pitchFamily="50" charset="-128"/>
              </a:rPr>
              <a:t>２</a:t>
            </a:r>
            <a:r>
              <a:rPr lang="ja-JP" altLang="en-US" sz="2800" dirty="0">
                <a:solidFill>
                  <a:prstClr val="black"/>
                </a:solidFill>
                <a:latin typeface="ＭＳ Ｐゴシック" panose="020B0600070205080204" pitchFamily="50" charset="-128"/>
              </a:rPr>
              <a:t>＋</a:t>
            </a:r>
            <a:r>
              <a:rPr lang="en-US" altLang="ja-JP" sz="2800" dirty="0">
                <a:solidFill>
                  <a:prstClr val="black"/>
                </a:solidFill>
                <a:latin typeface="ＭＳ Ｐゴシック" panose="020B0600070205080204" pitchFamily="50" charset="-128"/>
              </a:rPr>
              <a:t>C </a:t>
            </a:r>
            <a:r>
              <a:rPr lang="en-US" altLang="ja-JP" sz="2800" baseline="-25000" dirty="0">
                <a:solidFill>
                  <a:prstClr val="black"/>
                </a:solidFill>
                <a:latin typeface="ＭＳ Ｐゴシック" panose="020B0600070205080204" pitchFamily="50" charset="-128"/>
              </a:rPr>
              <a:t>30</a:t>
            </a:r>
            <a:r>
              <a:rPr lang="en-US" altLang="ja-JP" sz="2800" dirty="0">
                <a:solidFill>
                  <a:prstClr val="black"/>
                </a:solidFill>
                <a:latin typeface="ＭＳ Ｐゴシック" panose="020B0600070205080204" pitchFamily="50" charset="-128"/>
              </a:rPr>
              <a:t> (I</a:t>
            </a:r>
            <a:r>
              <a:rPr lang="en-US" altLang="ja-JP" sz="2800" baseline="-25000" dirty="0">
                <a:solidFill>
                  <a:prstClr val="black"/>
                </a:solidFill>
                <a:latin typeface="ＭＳ Ｐゴシック" panose="020B0600070205080204" pitchFamily="50" charset="-128"/>
              </a:rPr>
              <a:t>1</a:t>
            </a:r>
            <a:r>
              <a:rPr lang="en-US" altLang="ja-JP" sz="2800" dirty="0">
                <a:solidFill>
                  <a:prstClr val="black"/>
                </a:solidFill>
                <a:latin typeface="ＭＳ Ｐゴシック" panose="020B0600070205080204" pitchFamily="50" charset="-128"/>
              </a:rPr>
              <a:t>-3)</a:t>
            </a:r>
            <a:r>
              <a:rPr lang="ja-JP" altLang="en-US" sz="2800" baseline="30000" dirty="0">
                <a:solidFill>
                  <a:prstClr val="black"/>
                </a:solidFill>
                <a:latin typeface="ＭＳ Ｐゴシック" panose="020B0600070205080204" pitchFamily="50" charset="-128"/>
              </a:rPr>
              <a:t>３</a:t>
            </a:r>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8853" y="2564904"/>
            <a:ext cx="4687887" cy="3724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8224955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58858" y="419554"/>
            <a:ext cx="7826284" cy="634082"/>
          </a:xfrm>
        </p:spPr>
        <p:txBody>
          <a:bodyPr>
            <a:normAutofit fontScale="90000"/>
          </a:bodyPr>
          <a:lstStyle/>
          <a:p>
            <a:r>
              <a:rPr kumimoji="1" lang="ja-JP" altLang="en-US" b="1" dirty="0"/>
              <a:t>ゴムのエネルギー密度関数の研究</a:t>
            </a:r>
          </a:p>
        </p:txBody>
      </p:sp>
      <p:sp>
        <p:nvSpPr>
          <p:cNvPr id="4" name="角丸四角形 3"/>
          <p:cNvSpPr/>
          <p:nvPr/>
        </p:nvSpPr>
        <p:spPr>
          <a:xfrm>
            <a:off x="346116" y="1492356"/>
            <a:ext cx="2520280" cy="4226042"/>
          </a:xfrm>
          <a:prstGeom prst="roundRect">
            <a:avLst>
              <a:gd name="adj" fmla="val 6658"/>
            </a:avLst>
          </a:prstGeom>
          <a:solidFill>
            <a:schemeClr val="tx2">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ja-JP" dirty="0">
              <a:solidFill>
                <a:prstClr val="black"/>
              </a:solidFill>
            </a:endParaRPr>
          </a:p>
          <a:p>
            <a:pPr algn="ctr"/>
            <a:endParaRPr lang="en-US" altLang="ja-JP" dirty="0">
              <a:solidFill>
                <a:prstClr val="black"/>
              </a:solidFill>
            </a:endParaRPr>
          </a:p>
          <a:p>
            <a:pPr algn="ctr"/>
            <a:endParaRPr lang="en-US" altLang="ja-JP" dirty="0">
              <a:solidFill>
                <a:prstClr val="black"/>
              </a:solidFill>
            </a:endParaRPr>
          </a:p>
          <a:p>
            <a:pPr algn="ctr"/>
            <a:endParaRPr lang="en-US" altLang="ja-JP" dirty="0">
              <a:solidFill>
                <a:prstClr val="black"/>
              </a:solidFill>
            </a:endParaRPr>
          </a:p>
          <a:p>
            <a:pPr algn="ctr"/>
            <a:endParaRPr lang="en-US" altLang="ja-JP" dirty="0">
              <a:solidFill>
                <a:prstClr val="black"/>
              </a:solidFill>
            </a:endParaRPr>
          </a:p>
          <a:p>
            <a:pPr algn="ctr"/>
            <a:endParaRPr lang="en-US" altLang="ja-JP" dirty="0">
              <a:solidFill>
                <a:prstClr val="black"/>
              </a:solidFill>
            </a:endParaRPr>
          </a:p>
          <a:p>
            <a:pPr algn="ctr"/>
            <a:endParaRPr lang="en-US" altLang="ja-JP" dirty="0">
              <a:solidFill>
                <a:prstClr val="black"/>
              </a:solidFill>
            </a:endParaRPr>
          </a:p>
          <a:p>
            <a:pPr algn="ctr"/>
            <a:endParaRPr lang="en-US" altLang="ja-JP" dirty="0">
              <a:solidFill>
                <a:prstClr val="black"/>
              </a:solidFill>
            </a:endParaRPr>
          </a:p>
          <a:p>
            <a:pPr algn="ctr"/>
            <a:endParaRPr lang="en-US" altLang="ja-JP" dirty="0">
              <a:solidFill>
                <a:prstClr val="black"/>
              </a:solidFill>
            </a:endParaRPr>
          </a:p>
          <a:p>
            <a:pPr algn="ctr"/>
            <a:endParaRPr lang="en-US" altLang="ja-JP" dirty="0">
              <a:solidFill>
                <a:prstClr val="black"/>
              </a:solidFill>
            </a:endParaRPr>
          </a:p>
          <a:p>
            <a:pPr algn="ctr"/>
            <a:r>
              <a:rPr lang="ja-JP" altLang="en-US" dirty="0">
                <a:solidFill>
                  <a:prstClr val="black"/>
                </a:solidFill>
              </a:rPr>
              <a:t>このころ二軸試験機が</a:t>
            </a:r>
            <a:endParaRPr lang="en-US" altLang="ja-JP" dirty="0">
              <a:solidFill>
                <a:prstClr val="black"/>
              </a:solidFill>
            </a:endParaRPr>
          </a:p>
          <a:p>
            <a:pPr algn="ctr"/>
            <a:r>
              <a:rPr lang="ja-JP" altLang="en-US" dirty="0">
                <a:solidFill>
                  <a:prstClr val="black"/>
                </a:solidFill>
              </a:rPr>
              <a:t>出来てきた。</a:t>
            </a:r>
            <a:endParaRPr lang="en-US" altLang="ja-JP" dirty="0">
              <a:solidFill>
                <a:prstClr val="black"/>
              </a:solidFill>
            </a:endParaRPr>
          </a:p>
          <a:p>
            <a:pPr algn="ctr"/>
            <a:r>
              <a:rPr lang="ja-JP" altLang="en-US" dirty="0">
                <a:solidFill>
                  <a:prstClr val="black"/>
                </a:solidFill>
              </a:rPr>
              <a:t>（ほぼ完成型）</a:t>
            </a:r>
          </a:p>
        </p:txBody>
      </p:sp>
      <p:sp>
        <p:nvSpPr>
          <p:cNvPr id="5" name="角丸四角形 4"/>
          <p:cNvSpPr/>
          <p:nvPr/>
        </p:nvSpPr>
        <p:spPr>
          <a:xfrm>
            <a:off x="346116" y="1227990"/>
            <a:ext cx="2412268" cy="360040"/>
          </a:xfrm>
          <a:prstGeom prst="roundRect">
            <a:avLst>
              <a:gd name="adj" fmla="val 6658"/>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a:solidFill>
                  <a:prstClr val="black"/>
                </a:solidFill>
              </a:rPr>
              <a:t>1960</a:t>
            </a:r>
            <a:r>
              <a:rPr lang="ja-JP" altLang="en-US" dirty="0">
                <a:solidFill>
                  <a:prstClr val="black"/>
                </a:solidFill>
              </a:rPr>
              <a:t>年ころ、現</a:t>
            </a:r>
            <a:r>
              <a:rPr lang="en-US" altLang="ja-JP" dirty="0">
                <a:solidFill>
                  <a:prstClr val="black"/>
                </a:solidFill>
              </a:rPr>
              <a:t>JSR</a:t>
            </a:r>
            <a:r>
              <a:rPr lang="ja-JP" altLang="en-US" dirty="0">
                <a:solidFill>
                  <a:prstClr val="black"/>
                </a:solidFill>
              </a:rPr>
              <a:t>様</a:t>
            </a:r>
          </a:p>
        </p:txBody>
      </p:sp>
      <p:sp>
        <p:nvSpPr>
          <p:cNvPr id="6" name="角丸四角形 5"/>
          <p:cNvSpPr/>
          <p:nvPr/>
        </p:nvSpPr>
        <p:spPr>
          <a:xfrm>
            <a:off x="591621" y="1751493"/>
            <a:ext cx="1566208" cy="373421"/>
          </a:xfrm>
          <a:prstGeom prst="roundRect">
            <a:avLst>
              <a:gd name="adj" fmla="val 6658"/>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prstClr val="black"/>
                </a:solidFill>
              </a:rPr>
              <a:t>川端先生</a:t>
            </a:r>
          </a:p>
        </p:txBody>
      </p:sp>
      <p:sp>
        <p:nvSpPr>
          <p:cNvPr id="7" name="角丸四角形 6"/>
          <p:cNvSpPr/>
          <p:nvPr/>
        </p:nvSpPr>
        <p:spPr>
          <a:xfrm>
            <a:off x="1190126" y="2340525"/>
            <a:ext cx="1566208" cy="373421"/>
          </a:xfrm>
          <a:prstGeom prst="roundRect">
            <a:avLst>
              <a:gd name="adj" fmla="val 6658"/>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a:solidFill>
                  <a:prstClr val="black"/>
                </a:solidFill>
              </a:rPr>
              <a:t>Mooney</a:t>
            </a:r>
            <a:r>
              <a:rPr lang="ja-JP" altLang="en-US" dirty="0">
                <a:solidFill>
                  <a:prstClr val="black"/>
                </a:solidFill>
              </a:rPr>
              <a:t>さん</a:t>
            </a:r>
          </a:p>
        </p:txBody>
      </p:sp>
      <p:sp>
        <p:nvSpPr>
          <p:cNvPr id="8" name="角丸四角形 7"/>
          <p:cNvSpPr/>
          <p:nvPr/>
        </p:nvSpPr>
        <p:spPr>
          <a:xfrm>
            <a:off x="624617" y="2874310"/>
            <a:ext cx="1566208" cy="373421"/>
          </a:xfrm>
          <a:prstGeom prst="roundRect">
            <a:avLst>
              <a:gd name="adj" fmla="val 6658"/>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prstClr val="black"/>
                </a:solidFill>
              </a:rPr>
              <a:t>河合先生</a:t>
            </a:r>
          </a:p>
        </p:txBody>
      </p:sp>
      <p:sp>
        <p:nvSpPr>
          <p:cNvPr id="9" name="角丸四角形 8"/>
          <p:cNvSpPr/>
          <p:nvPr/>
        </p:nvSpPr>
        <p:spPr>
          <a:xfrm>
            <a:off x="1190126" y="3407627"/>
            <a:ext cx="1566208" cy="373421"/>
          </a:xfrm>
          <a:prstGeom prst="roundRect">
            <a:avLst>
              <a:gd name="adj" fmla="val 6658"/>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prstClr val="black"/>
                </a:solidFill>
              </a:rPr>
              <a:t>坂口先生</a:t>
            </a:r>
          </a:p>
        </p:txBody>
      </p:sp>
      <p:sp>
        <p:nvSpPr>
          <p:cNvPr id="10" name="角丸四角形 9"/>
          <p:cNvSpPr/>
          <p:nvPr/>
        </p:nvSpPr>
        <p:spPr>
          <a:xfrm>
            <a:off x="4549865" y="1181230"/>
            <a:ext cx="1566208" cy="775742"/>
          </a:xfrm>
          <a:prstGeom prst="roundRect">
            <a:avLst>
              <a:gd name="adj" fmla="val 6658"/>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prstClr val="black"/>
                </a:solidFill>
              </a:rPr>
              <a:t>京都大学</a:t>
            </a:r>
            <a:endParaRPr lang="en-US" altLang="ja-JP" dirty="0">
              <a:solidFill>
                <a:prstClr val="black"/>
              </a:solidFill>
            </a:endParaRPr>
          </a:p>
          <a:p>
            <a:pPr algn="ctr"/>
            <a:r>
              <a:rPr lang="ja-JP" altLang="en-US" dirty="0">
                <a:solidFill>
                  <a:prstClr val="black"/>
                </a:solidFill>
              </a:rPr>
              <a:t>川端先生</a:t>
            </a:r>
          </a:p>
        </p:txBody>
      </p:sp>
      <p:sp>
        <p:nvSpPr>
          <p:cNvPr id="11" name="角丸四角形 10"/>
          <p:cNvSpPr/>
          <p:nvPr/>
        </p:nvSpPr>
        <p:spPr>
          <a:xfrm>
            <a:off x="6859769" y="1200562"/>
            <a:ext cx="1566208" cy="775742"/>
          </a:xfrm>
          <a:prstGeom prst="roundRect">
            <a:avLst>
              <a:gd name="adj" fmla="val 6658"/>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prstClr val="black"/>
                </a:solidFill>
              </a:rPr>
              <a:t>同志社大学</a:t>
            </a:r>
            <a:endParaRPr lang="en-US" altLang="ja-JP" dirty="0">
              <a:solidFill>
                <a:prstClr val="black"/>
              </a:solidFill>
            </a:endParaRPr>
          </a:p>
          <a:p>
            <a:pPr algn="ctr"/>
            <a:r>
              <a:rPr lang="ja-JP" altLang="en-US" dirty="0">
                <a:solidFill>
                  <a:prstClr val="black"/>
                </a:solidFill>
              </a:rPr>
              <a:t>坂口先生</a:t>
            </a:r>
          </a:p>
        </p:txBody>
      </p:sp>
      <p:sp>
        <p:nvSpPr>
          <p:cNvPr id="13" name="角丸四角形 12"/>
          <p:cNvSpPr/>
          <p:nvPr/>
        </p:nvSpPr>
        <p:spPr>
          <a:xfrm>
            <a:off x="6828707" y="1869962"/>
            <a:ext cx="2135781" cy="775742"/>
          </a:xfrm>
          <a:prstGeom prst="roundRect">
            <a:avLst>
              <a:gd name="adj" fmla="val 6658"/>
            </a:avLst>
          </a:prstGeom>
          <a:solidFill>
            <a:srgbClr val="FFFF99"/>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prstClr val="black"/>
                </a:solidFill>
              </a:rPr>
              <a:t>１９９１年～</a:t>
            </a:r>
            <a:endParaRPr lang="en-US" altLang="ja-JP" dirty="0">
              <a:solidFill>
                <a:prstClr val="black"/>
              </a:solidFill>
            </a:endParaRPr>
          </a:p>
          <a:p>
            <a:pPr algn="ctr"/>
            <a:r>
              <a:rPr lang="ja-JP" altLang="en-US" dirty="0" smtClean="0">
                <a:solidFill>
                  <a:prstClr val="black"/>
                </a:solidFill>
              </a:rPr>
              <a:t>萩本研究参加</a:t>
            </a:r>
            <a:endParaRPr lang="ja-JP" altLang="en-US" dirty="0">
              <a:solidFill>
                <a:prstClr val="black"/>
              </a:solidFill>
            </a:endParaRPr>
          </a:p>
        </p:txBody>
      </p:sp>
      <p:sp>
        <p:nvSpPr>
          <p:cNvPr id="14" name="角丸四角形 13"/>
          <p:cNvSpPr/>
          <p:nvPr/>
        </p:nvSpPr>
        <p:spPr>
          <a:xfrm>
            <a:off x="3019906" y="4698238"/>
            <a:ext cx="1566208" cy="665770"/>
          </a:xfrm>
          <a:prstGeom prst="roundRect">
            <a:avLst>
              <a:gd name="adj" fmla="val 6658"/>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prstClr val="black"/>
                </a:solidFill>
              </a:rPr>
              <a:t>奈良</a:t>
            </a:r>
            <a:endParaRPr lang="en-US" altLang="ja-JP" dirty="0">
              <a:solidFill>
                <a:prstClr val="black"/>
              </a:solidFill>
            </a:endParaRPr>
          </a:p>
          <a:p>
            <a:pPr algn="ctr"/>
            <a:r>
              <a:rPr lang="ja-JP" altLang="en-US" dirty="0">
                <a:solidFill>
                  <a:prstClr val="black"/>
                </a:solidFill>
              </a:rPr>
              <a:t>女子大学</a:t>
            </a:r>
          </a:p>
        </p:txBody>
      </p:sp>
      <p:sp>
        <p:nvSpPr>
          <p:cNvPr id="15" name="角丸四角形 14"/>
          <p:cNvSpPr/>
          <p:nvPr/>
        </p:nvSpPr>
        <p:spPr>
          <a:xfrm>
            <a:off x="6208396" y="5199596"/>
            <a:ext cx="1434477" cy="611837"/>
          </a:xfrm>
          <a:prstGeom prst="roundRect">
            <a:avLst>
              <a:gd name="adj" fmla="val 6658"/>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smtClean="0">
                <a:solidFill>
                  <a:prstClr val="black"/>
                </a:solidFill>
              </a:rPr>
              <a:t>筑波大学</a:t>
            </a:r>
            <a:endParaRPr lang="ja-JP" altLang="en-US" dirty="0">
              <a:solidFill>
                <a:prstClr val="black"/>
              </a:solidFill>
            </a:endParaRPr>
          </a:p>
        </p:txBody>
      </p:sp>
      <p:sp>
        <p:nvSpPr>
          <p:cNvPr id="16" name="角丸四角形 15"/>
          <p:cNvSpPr/>
          <p:nvPr/>
        </p:nvSpPr>
        <p:spPr>
          <a:xfrm>
            <a:off x="7749522" y="5031123"/>
            <a:ext cx="1352910" cy="555798"/>
          </a:xfrm>
          <a:prstGeom prst="roundRect">
            <a:avLst>
              <a:gd name="adj" fmla="val 6658"/>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prstClr val="black"/>
                </a:solidFill>
              </a:rPr>
              <a:t>九州</a:t>
            </a:r>
          </a:p>
        </p:txBody>
      </p:sp>
      <p:sp>
        <p:nvSpPr>
          <p:cNvPr id="17" name="角丸四角形 16"/>
          <p:cNvSpPr/>
          <p:nvPr/>
        </p:nvSpPr>
        <p:spPr>
          <a:xfrm>
            <a:off x="591621" y="3925659"/>
            <a:ext cx="2164713" cy="373421"/>
          </a:xfrm>
          <a:prstGeom prst="roundRect">
            <a:avLst>
              <a:gd name="adj" fmla="val 6658"/>
            </a:avLst>
          </a:prstGeom>
          <a:solidFill>
            <a:schemeClr val="accent4">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a:solidFill>
                  <a:prstClr val="black"/>
                </a:solidFill>
              </a:rPr>
              <a:t>JSR</a:t>
            </a:r>
            <a:r>
              <a:rPr lang="ja-JP" altLang="en-US" dirty="0">
                <a:solidFill>
                  <a:prstClr val="black"/>
                </a:solidFill>
              </a:rPr>
              <a:t>社員 薮田氏</a:t>
            </a:r>
          </a:p>
        </p:txBody>
      </p:sp>
      <p:sp>
        <p:nvSpPr>
          <p:cNvPr id="18" name="角丸四角形 17"/>
          <p:cNvSpPr/>
          <p:nvPr/>
        </p:nvSpPr>
        <p:spPr>
          <a:xfrm>
            <a:off x="6866261" y="2553823"/>
            <a:ext cx="1816686" cy="661913"/>
          </a:xfrm>
          <a:prstGeom prst="roundRect">
            <a:avLst>
              <a:gd name="adj" fmla="val 6658"/>
            </a:avLst>
          </a:prstGeom>
          <a:solidFill>
            <a:schemeClr val="accent4">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dirty="0">
                <a:solidFill>
                  <a:prstClr val="black"/>
                </a:solidFill>
              </a:rPr>
              <a:t>薮田顧問</a:t>
            </a:r>
            <a:endParaRPr lang="en-US" altLang="ja-JP" sz="1600" dirty="0">
              <a:solidFill>
                <a:prstClr val="black"/>
              </a:solidFill>
            </a:endParaRPr>
          </a:p>
          <a:p>
            <a:pPr algn="ctr"/>
            <a:r>
              <a:rPr lang="ja-JP" altLang="en-US" sz="1600" dirty="0">
                <a:solidFill>
                  <a:prstClr val="black"/>
                </a:solidFill>
              </a:rPr>
              <a:t>紹介でスタート</a:t>
            </a:r>
          </a:p>
        </p:txBody>
      </p:sp>
      <p:cxnSp>
        <p:nvCxnSpPr>
          <p:cNvPr id="20" name="曲線コネクタ 19"/>
          <p:cNvCxnSpPr>
            <a:stCxn id="17" idx="3"/>
            <a:endCxn id="18" idx="1"/>
          </p:cNvCxnSpPr>
          <p:nvPr/>
        </p:nvCxnSpPr>
        <p:spPr>
          <a:xfrm flipV="1">
            <a:off x="2756334" y="2884780"/>
            <a:ext cx="4109927" cy="1227590"/>
          </a:xfrm>
          <a:prstGeom prst="curvedConnector3">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角丸四角形 22"/>
          <p:cNvSpPr/>
          <p:nvPr/>
        </p:nvSpPr>
        <p:spPr>
          <a:xfrm>
            <a:off x="2983657" y="5569142"/>
            <a:ext cx="1566208" cy="621708"/>
          </a:xfrm>
          <a:prstGeom prst="roundRect">
            <a:avLst>
              <a:gd name="adj" fmla="val 6658"/>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prstClr val="black"/>
                </a:solidFill>
              </a:rPr>
              <a:t>琉球大学</a:t>
            </a:r>
          </a:p>
        </p:txBody>
      </p:sp>
      <p:sp>
        <p:nvSpPr>
          <p:cNvPr id="24" name="角丸四角形 23"/>
          <p:cNvSpPr/>
          <p:nvPr/>
        </p:nvSpPr>
        <p:spPr>
          <a:xfrm>
            <a:off x="6434586" y="5906771"/>
            <a:ext cx="2448272" cy="775742"/>
          </a:xfrm>
          <a:prstGeom prst="roundRect">
            <a:avLst>
              <a:gd name="adj" fmla="val 6658"/>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prstClr val="black"/>
                </a:solidFill>
              </a:rPr>
              <a:t>メカニカルデザインさん</a:t>
            </a:r>
            <a:endParaRPr lang="en-US" altLang="ja-JP" dirty="0">
              <a:solidFill>
                <a:prstClr val="black"/>
              </a:solidFill>
            </a:endParaRPr>
          </a:p>
          <a:p>
            <a:pPr algn="ctr"/>
            <a:r>
              <a:rPr lang="ja-JP" altLang="en-US" dirty="0">
                <a:solidFill>
                  <a:prstClr val="black"/>
                </a:solidFill>
              </a:rPr>
              <a:t>も受託試験</a:t>
            </a:r>
          </a:p>
        </p:txBody>
      </p:sp>
      <p:cxnSp>
        <p:nvCxnSpPr>
          <p:cNvPr id="21" name="曲線コネクタ 20"/>
          <p:cNvCxnSpPr>
            <a:stCxn id="6" idx="3"/>
            <a:endCxn id="10" idx="1"/>
          </p:cNvCxnSpPr>
          <p:nvPr/>
        </p:nvCxnSpPr>
        <p:spPr>
          <a:xfrm flipV="1">
            <a:off x="2157829" y="1569101"/>
            <a:ext cx="2392036" cy="369103"/>
          </a:xfrm>
          <a:prstGeom prst="curvedConnector3">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1" name="曲線コネクタ 30"/>
          <p:cNvCxnSpPr>
            <a:stCxn id="9" idx="3"/>
            <a:endCxn id="11" idx="1"/>
          </p:cNvCxnSpPr>
          <p:nvPr/>
        </p:nvCxnSpPr>
        <p:spPr>
          <a:xfrm flipV="1">
            <a:off x="2756334" y="1588433"/>
            <a:ext cx="4103435" cy="2005905"/>
          </a:xfrm>
          <a:prstGeom prst="curvedConnector3">
            <a:avLst/>
          </a:prstGeom>
          <a:ln>
            <a:tailEnd type="arrow"/>
          </a:ln>
        </p:spPr>
        <p:style>
          <a:lnRef idx="1">
            <a:schemeClr val="accent1"/>
          </a:lnRef>
          <a:fillRef idx="0">
            <a:schemeClr val="accent1"/>
          </a:fillRef>
          <a:effectRef idx="0">
            <a:schemeClr val="accent1"/>
          </a:effectRef>
          <a:fontRef idx="minor">
            <a:schemeClr val="tx1"/>
          </a:fontRef>
        </p:style>
      </p:cxnSp>
      <p:sp>
        <p:nvSpPr>
          <p:cNvPr id="33" name="角丸四角形 32"/>
          <p:cNvSpPr/>
          <p:nvPr/>
        </p:nvSpPr>
        <p:spPr>
          <a:xfrm>
            <a:off x="4774066" y="1927834"/>
            <a:ext cx="1566208" cy="775742"/>
          </a:xfrm>
          <a:prstGeom prst="roundRect">
            <a:avLst>
              <a:gd name="adj" fmla="val 6658"/>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prstClr val="black"/>
                </a:solidFill>
              </a:rPr>
              <a:t>滋賀県立大</a:t>
            </a:r>
            <a:endParaRPr lang="en-US" altLang="ja-JP" dirty="0">
              <a:solidFill>
                <a:prstClr val="black"/>
              </a:solidFill>
            </a:endParaRPr>
          </a:p>
          <a:p>
            <a:pPr algn="ctr"/>
            <a:r>
              <a:rPr lang="ja-JP" altLang="en-US" dirty="0">
                <a:solidFill>
                  <a:prstClr val="black"/>
                </a:solidFill>
              </a:rPr>
              <a:t>山下先生</a:t>
            </a:r>
          </a:p>
        </p:txBody>
      </p:sp>
      <p:pic>
        <p:nvPicPr>
          <p:cNvPr id="3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92558" y="3284244"/>
            <a:ext cx="1939797" cy="13611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5" name="Picture 3"/>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84902" y="3309514"/>
            <a:ext cx="1835570" cy="1344742"/>
          </a:xfrm>
          <a:prstGeom prst="rect">
            <a:avLst/>
          </a:prstGeom>
          <a:noFill/>
          <a:ln>
            <a:noFill/>
          </a:ln>
          <a:extLst/>
        </p:spPr>
      </p:pic>
      <p:pic>
        <p:nvPicPr>
          <p:cNvPr id="36" name="図 35"/>
          <p:cNvPicPr>
            <a:picLocks noChangeAspect="1"/>
          </p:cNvPicPr>
          <p:nvPr/>
        </p:nvPicPr>
        <p:blipFill rotWithShape="1">
          <a:blip r:embed="rId4" cstate="print">
            <a:extLst>
              <a:ext uri="{28A0092B-C50C-407E-A947-70E740481C1C}">
                <a14:useLocalDpi xmlns:a14="http://schemas.microsoft.com/office/drawing/2010/main" val="0"/>
              </a:ext>
            </a:extLst>
          </a:blip>
          <a:srcRect l="15962" r="20833"/>
          <a:stretch/>
        </p:blipFill>
        <p:spPr>
          <a:xfrm>
            <a:off x="3082931" y="1725666"/>
            <a:ext cx="1440159" cy="1278204"/>
          </a:xfrm>
          <a:prstGeom prst="rect">
            <a:avLst/>
          </a:prstGeom>
        </p:spPr>
      </p:pic>
      <p:sp>
        <p:nvSpPr>
          <p:cNvPr id="41" name="テキスト ボックス 40"/>
          <p:cNvSpPr txBox="1"/>
          <p:nvPr/>
        </p:nvSpPr>
        <p:spPr>
          <a:xfrm>
            <a:off x="4811297" y="4654256"/>
            <a:ext cx="2488752" cy="523220"/>
          </a:xfrm>
          <a:prstGeom prst="rect">
            <a:avLst/>
          </a:prstGeom>
          <a:noFill/>
        </p:spPr>
        <p:txBody>
          <a:bodyPr wrap="square" rtlCol="0">
            <a:spAutoFit/>
          </a:bodyPr>
          <a:lstStyle/>
          <a:p>
            <a:r>
              <a:rPr lang="ja-JP" altLang="en-US" sz="1400" b="1" u="sng" dirty="0">
                <a:solidFill>
                  <a:prstClr val="black"/>
                </a:solidFill>
              </a:rPr>
              <a:t>陥りやすいミス</a:t>
            </a:r>
            <a:endParaRPr lang="en-US" altLang="ja-JP" sz="1400" b="1" u="sng" dirty="0">
              <a:solidFill>
                <a:prstClr val="black"/>
              </a:solidFill>
            </a:endParaRPr>
          </a:p>
          <a:p>
            <a:r>
              <a:rPr lang="ja-JP" altLang="en-US" sz="1400" dirty="0">
                <a:solidFill>
                  <a:prstClr val="black"/>
                </a:solidFill>
              </a:rPr>
              <a:t>　間違ったエネルギー関数</a:t>
            </a:r>
          </a:p>
        </p:txBody>
      </p:sp>
      <p:sp>
        <p:nvSpPr>
          <p:cNvPr id="42" name="テキスト ボックス 41"/>
          <p:cNvSpPr txBox="1"/>
          <p:nvPr/>
        </p:nvSpPr>
        <p:spPr>
          <a:xfrm>
            <a:off x="7181601" y="4675830"/>
            <a:ext cx="1962399" cy="276999"/>
          </a:xfrm>
          <a:prstGeom prst="rect">
            <a:avLst/>
          </a:prstGeom>
          <a:noFill/>
        </p:spPr>
        <p:txBody>
          <a:bodyPr wrap="square" rtlCol="0">
            <a:spAutoFit/>
          </a:bodyPr>
          <a:lstStyle/>
          <a:p>
            <a:r>
              <a:rPr lang="ja-JP" altLang="en-US" sz="1200" b="1" u="sng" dirty="0">
                <a:solidFill>
                  <a:prstClr val="black"/>
                </a:solidFill>
              </a:rPr>
              <a:t>正しいエネルギー分布</a:t>
            </a:r>
          </a:p>
        </p:txBody>
      </p:sp>
      <p:sp>
        <p:nvSpPr>
          <p:cNvPr id="43" name="テキスト ボックス 42"/>
          <p:cNvSpPr txBox="1"/>
          <p:nvPr/>
        </p:nvSpPr>
        <p:spPr>
          <a:xfrm>
            <a:off x="3038381" y="3032515"/>
            <a:ext cx="981200" cy="276999"/>
          </a:xfrm>
          <a:prstGeom prst="rect">
            <a:avLst/>
          </a:prstGeom>
          <a:noFill/>
        </p:spPr>
        <p:txBody>
          <a:bodyPr wrap="square" rtlCol="0">
            <a:spAutoFit/>
          </a:bodyPr>
          <a:lstStyle/>
          <a:p>
            <a:r>
              <a:rPr lang="ja-JP" altLang="en-US" sz="1200" b="1" u="sng" dirty="0">
                <a:solidFill>
                  <a:prstClr val="black"/>
                </a:solidFill>
              </a:rPr>
              <a:t>二軸試験機</a:t>
            </a:r>
          </a:p>
        </p:txBody>
      </p:sp>
      <p:sp>
        <p:nvSpPr>
          <p:cNvPr id="44" name="テキスト ボックス 43"/>
          <p:cNvSpPr txBox="1"/>
          <p:nvPr/>
        </p:nvSpPr>
        <p:spPr>
          <a:xfrm>
            <a:off x="3026051" y="4009706"/>
            <a:ext cx="2026162" cy="584775"/>
          </a:xfrm>
          <a:prstGeom prst="rect">
            <a:avLst/>
          </a:prstGeom>
          <a:noFill/>
        </p:spPr>
        <p:txBody>
          <a:bodyPr wrap="square" rtlCol="0">
            <a:spAutoFit/>
          </a:bodyPr>
          <a:lstStyle/>
          <a:p>
            <a:r>
              <a:rPr lang="ja-JP" altLang="en-US" sz="1400" dirty="0">
                <a:solidFill>
                  <a:prstClr val="black"/>
                </a:solidFill>
              </a:rPr>
              <a:t>ゴムのエネルギー関数</a:t>
            </a:r>
            <a:endParaRPr lang="en-US" altLang="ja-JP" sz="1400" dirty="0">
              <a:solidFill>
                <a:prstClr val="black"/>
              </a:solidFill>
            </a:endParaRPr>
          </a:p>
          <a:p>
            <a:r>
              <a:rPr lang="ja-JP" altLang="en-US" dirty="0">
                <a:solidFill>
                  <a:prstClr val="black"/>
                </a:solidFill>
              </a:rPr>
              <a:t>　　</a:t>
            </a:r>
            <a:r>
              <a:rPr lang="en-US" altLang="ja-JP" dirty="0">
                <a:solidFill>
                  <a:prstClr val="black"/>
                </a:solidFill>
              </a:rPr>
              <a:t>W=W</a:t>
            </a:r>
            <a:r>
              <a:rPr lang="ja-JP" altLang="en-US" dirty="0">
                <a:solidFill>
                  <a:prstClr val="black"/>
                </a:solidFill>
              </a:rPr>
              <a:t>（</a:t>
            </a:r>
            <a:r>
              <a:rPr lang="en-US" altLang="ja-JP" dirty="0">
                <a:solidFill>
                  <a:prstClr val="black"/>
                </a:solidFill>
              </a:rPr>
              <a:t>λ</a:t>
            </a:r>
            <a:r>
              <a:rPr lang="ja-JP" altLang="en-US" baseline="-25000" dirty="0">
                <a:solidFill>
                  <a:prstClr val="black"/>
                </a:solidFill>
              </a:rPr>
              <a:t>１</a:t>
            </a:r>
            <a:r>
              <a:rPr lang="ja-JP" altLang="en-US" dirty="0">
                <a:solidFill>
                  <a:prstClr val="black"/>
                </a:solidFill>
              </a:rPr>
              <a:t>，</a:t>
            </a:r>
            <a:r>
              <a:rPr lang="en-US" altLang="ja-JP" dirty="0">
                <a:solidFill>
                  <a:prstClr val="black"/>
                </a:solidFill>
              </a:rPr>
              <a:t>λ</a:t>
            </a:r>
            <a:r>
              <a:rPr lang="en-US" altLang="ja-JP" baseline="-25000" dirty="0">
                <a:solidFill>
                  <a:prstClr val="black"/>
                </a:solidFill>
              </a:rPr>
              <a:t>2</a:t>
            </a:r>
            <a:r>
              <a:rPr lang="ja-JP" altLang="en-US" dirty="0">
                <a:solidFill>
                  <a:prstClr val="black"/>
                </a:solidFill>
              </a:rPr>
              <a:t>）</a:t>
            </a:r>
          </a:p>
        </p:txBody>
      </p:sp>
      <p:sp>
        <p:nvSpPr>
          <p:cNvPr id="30" name="角丸四角形 29"/>
          <p:cNvSpPr/>
          <p:nvPr/>
        </p:nvSpPr>
        <p:spPr>
          <a:xfrm>
            <a:off x="4670060" y="5167424"/>
            <a:ext cx="1442763" cy="611837"/>
          </a:xfrm>
          <a:prstGeom prst="roundRect">
            <a:avLst>
              <a:gd name="adj" fmla="val 6658"/>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prstClr val="black"/>
                </a:solidFill>
              </a:rPr>
              <a:t>山梨大学</a:t>
            </a:r>
          </a:p>
        </p:txBody>
      </p:sp>
    </p:spTree>
    <p:extLst>
      <p:ext uri="{BB962C8B-B14F-4D97-AF65-F5344CB8AC3E}">
        <p14:creationId xmlns:p14="http://schemas.microsoft.com/office/powerpoint/2010/main" val="3738284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164" y="5477539"/>
            <a:ext cx="9324340" cy="1409065"/>
          </a:xfrm>
          <a:prstGeom prst="rect">
            <a:avLst/>
          </a:prstGeom>
          <a:noFill/>
          <a:ln>
            <a:noFill/>
          </a:ln>
        </p:spPr>
      </p:pic>
      <p:sp>
        <p:nvSpPr>
          <p:cNvPr id="3" name="テキスト ボックス 28686"/>
          <p:cNvSpPr txBox="1"/>
          <p:nvPr/>
        </p:nvSpPr>
        <p:spPr>
          <a:xfrm>
            <a:off x="-11179" y="5465474"/>
            <a:ext cx="3752850" cy="66675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just">
              <a:spcAft>
                <a:spcPts val="0"/>
              </a:spcAft>
            </a:pPr>
            <a:r>
              <a:rPr lang="ja-JP" sz="2800" b="1" kern="100" dirty="0">
                <a:ln w="445" cap="flat" cmpd="sng" algn="ctr">
                  <a:solidFill>
                    <a:srgbClr val="1D7DEE">
                      <a:alpha val="55000"/>
                    </a:srgbClr>
                  </a:solidFill>
                  <a:prstDash val="solid"/>
                  <a:round/>
                </a:ln>
                <a:solidFill>
                  <a:srgbClr val="FCFCFF"/>
                </a:solidFill>
                <a:effectLst>
                  <a:outerShdw blurRad="101600" dist="76200" dir="5400000" sx="0" sy="0">
                    <a:schemeClr val="accent1">
                      <a:satMod val="190000"/>
                      <a:tint val="100000"/>
                      <a:alpha val="74000"/>
                    </a:schemeClr>
                  </a:outerShdw>
                </a:effectLst>
                <a:ea typeface="ＭＳ 明朝"/>
                <a:cs typeface="Times New Roman"/>
              </a:rPr>
              <a:t>寺子屋</a:t>
            </a:r>
            <a:r>
              <a:rPr lang="en-US" sz="2800" b="1" kern="100" dirty="0">
                <a:ln w="445" cap="flat" cmpd="sng" algn="ctr">
                  <a:solidFill>
                    <a:srgbClr val="1D7DEE">
                      <a:alpha val="55000"/>
                    </a:srgbClr>
                  </a:solidFill>
                  <a:prstDash val="solid"/>
                  <a:round/>
                </a:ln>
                <a:solidFill>
                  <a:srgbClr val="FCFCFF"/>
                </a:solidFill>
                <a:effectLst>
                  <a:outerShdw blurRad="101600" dist="76200" dir="5400000" sx="0" sy="0">
                    <a:schemeClr val="accent1">
                      <a:satMod val="190000"/>
                      <a:tint val="100000"/>
                      <a:alpha val="74000"/>
                    </a:schemeClr>
                  </a:outerShdw>
                </a:effectLst>
                <a:ea typeface="ＭＳ 明朝"/>
                <a:cs typeface="Times New Roman"/>
              </a:rPr>
              <a:t>/CAE</a:t>
            </a:r>
            <a:r>
              <a:rPr lang="ja-JP" sz="2800" b="1" kern="100" dirty="0">
                <a:ln w="445" cap="flat" cmpd="sng" algn="ctr">
                  <a:solidFill>
                    <a:srgbClr val="1D7DEE">
                      <a:alpha val="55000"/>
                    </a:srgbClr>
                  </a:solidFill>
                  <a:prstDash val="solid"/>
                  <a:round/>
                </a:ln>
                <a:solidFill>
                  <a:srgbClr val="FCFCFF"/>
                </a:solidFill>
                <a:effectLst>
                  <a:outerShdw blurRad="101600" dist="76200" dir="5400000" sx="0" sy="0">
                    <a:schemeClr val="accent1">
                      <a:satMod val="190000"/>
                      <a:tint val="100000"/>
                      <a:alpha val="74000"/>
                    </a:schemeClr>
                  </a:outerShdw>
                </a:effectLst>
                <a:ea typeface="ＭＳ 明朝"/>
                <a:cs typeface="Times New Roman"/>
              </a:rPr>
              <a:t>解援隊</a:t>
            </a:r>
            <a:endParaRPr lang="ja-JP" sz="1050" kern="100" dirty="0">
              <a:effectLst/>
              <a:ea typeface="ＭＳ 明朝"/>
              <a:cs typeface="Times New Roman"/>
            </a:endParaRPr>
          </a:p>
        </p:txBody>
      </p:sp>
      <p:sp>
        <p:nvSpPr>
          <p:cNvPr id="5" name="テキスト ボックス 4"/>
          <p:cNvSpPr txBox="1"/>
          <p:nvPr/>
        </p:nvSpPr>
        <p:spPr>
          <a:xfrm>
            <a:off x="1865246" y="0"/>
            <a:ext cx="5256584" cy="584775"/>
          </a:xfrm>
          <a:prstGeom prst="rect">
            <a:avLst/>
          </a:prstGeom>
          <a:noFill/>
        </p:spPr>
        <p:txBody>
          <a:bodyPr wrap="square" rtlCol="0">
            <a:spAutoFit/>
          </a:bodyPr>
          <a:lstStyle/>
          <a:p>
            <a:pPr algn="ctr"/>
            <a:r>
              <a:rPr kumimoji="1" lang="ja-JP" altLang="en-US" sz="3200" dirty="0" smtClean="0"/>
              <a:t>事業内容</a:t>
            </a:r>
            <a:endParaRPr kumimoji="1" lang="ja-JP" altLang="en-US" sz="3200" dirty="0"/>
          </a:p>
        </p:txBody>
      </p:sp>
      <p:sp>
        <p:nvSpPr>
          <p:cNvPr id="6" name="テキスト ボックス 5"/>
          <p:cNvSpPr txBox="1"/>
          <p:nvPr/>
        </p:nvSpPr>
        <p:spPr>
          <a:xfrm>
            <a:off x="0" y="756493"/>
            <a:ext cx="9306176" cy="3754874"/>
          </a:xfrm>
          <a:prstGeom prst="rect">
            <a:avLst/>
          </a:prstGeom>
          <a:noFill/>
        </p:spPr>
        <p:txBody>
          <a:bodyPr wrap="square" rtlCol="0">
            <a:spAutoFit/>
          </a:bodyPr>
          <a:lstStyle/>
          <a:p>
            <a:r>
              <a:rPr lang="en-US" altLang="ja-JP" sz="2000" b="1" dirty="0"/>
              <a:t>Ⅰ</a:t>
            </a:r>
            <a:r>
              <a:rPr kumimoji="1" lang="ja-JP" altLang="en-US" sz="2000" b="1" dirty="0" smtClean="0"/>
              <a:t>　ゴムの二軸伸張試験からのエネルギー関数定義</a:t>
            </a:r>
            <a:endParaRPr kumimoji="1" lang="en-US" altLang="ja-JP" sz="2000" b="1" dirty="0" smtClean="0"/>
          </a:p>
          <a:p>
            <a:r>
              <a:rPr lang="ja-JP" altLang="en-US" sz="2000" dirty="0"/>
              <a:t>　①</a:t>
            </a:r>
            <a:r>
              <a:rPr lang="ja-JP" altLang="en-US" sz="2000" dirty="0" smtClean="0"/>
              <a:t>二軸試験から解析用材料定数算出、測定から算出までのご指導。</a:t>
            </a:r>
            <a:endParaRPr lang="en-US" altLang="ja-JP" sz="2000" dirty="0" smtClean="0"/>
          </a:p>
          <a:p>
            <a:r>
              <a:rPr lang="ja-JP" altLang="en-US" sz="2000" dirty="0" smtClean="0"/>
              <a:t>　②お試し用、材料定数の提供。　</a:t>
            </a:r>
            <a:endParaRPr lang="en-US" altLang="ja-JP" sz="2000" dirty="0" smtClean="0"/>
          </a:p>
          <a:p>
            <a:r>
              <a:rPr lang="ja-JP" altLang="en-US" sz="2000" dirty="0"/>
              <a:t>　</a:t>
            </a:r>
            <a:r>
              <a:rPr lang="ja-JP" altLang="en-US" dirty="0" smtClean="0"/>
              <a:t>　　　短軸の３回繰り返しデータ提出いただければ、対応エネルギーデータお送りします。</a:t>
            </a:r>
            <a:endParaRPr lang="en-US" altLang="ja-JP" sz="2000" dirty="0" smtClean="0"/>
          </a:p>
          <a:p>
            <a:r>
              <a:rPr lang="ja-JP" altLang="en-US" dirty="0"/>
              <a:t>　</a:t>
            </a:r>
            <a:r>
              <a:rPr lang="ja-JP" altLang="en-US" dirty="0" smtClean="0"/>
              <a:t>　　　　　　　　　</a:t>
            </a:r>
            <a:endParaRPr lang="en-US" altLang="ja-JP" sz="700" dirty="0" smtClean="0"/>
          </a:p>
          <a:p>
            <a:r>
              <a:rPr lang="en-US" altLang="ja-JP" sz="2000" b="1" dirty="0" smtClean="0"/>
              <a:t>Ⅱ</a:t>
            </a:r>
            <a:r>
              <a:rPr lang="ja-JP" altLang="en-US" sz="2000" b="1" dirty="0" smtClean="0"/>
              <a:t>　超弾性から粘弾性解析、耐久性予測までの講習会開催</a:t>
            </a:r>
            <a:endParaRPr lang="en-US" altLang="ja-JP" sz="2000" b="1" dirty="0" smtClean="0"/>
          </a:p>
          <a:p>
            <a:r>
              <a:rPr lang="ja-JP" altLang="en-US" sz="2000" dirty="0" smtClean="0"/>
              <a:t>　・ゴムの解析技術から、熱老化含めた最新耐久性予測までのノウハウを御説明。</a:t>
            </a:r>
            <a:endParaRPr lang="en-US" altLang="ja-JP" sz="2000" dirty="0" smtClean="0"/>
          </a:p>
          <a:p>
            <a:r>
              <a:rPr lang="ja-JP" altLang="en-US" sz="2000" dirty="0"/>
              <a:t>　</a:t>
            </a:r>
            <a:r>
              <a:rPr lang="ja-JP" altLang="en-US" sz="2000" dirty="0" smtClean="0"/>
              <a:t>　　　　　　　　　　　                           　</a:t>
            </a:r>
            <a:r>
              <a:rPr lang="en-US" altLang="ja-JP" sz="2000" dirty="0" smtClean="0"/>
              <a:t>-  </a:t>
            </a:r>
            <a:r>
              <a:rPr lang="ja-JP" altLang="en-US" sz="2000" dirty="0" smtClean="0"/>
              <a:t>ご訪問によるオンサイトの講習会も対応  </a:t>
            </a:r>
            <a:r>
              <a:rPr lang="en-US" altLang="ja-JP" sz="2000" dirty="0" smtClean="0"/>
              <a:t>-</a:t>
            </a:r>
            <a:endParaRPr lang="en-US" altLang="ja-JP" sz="2000" dirty="0"/>
          </a:p>
          <a:p>
            <a:endParaRPr lang="en-US" altLang="ja-JP" sz="2000" b="1" dirty="0" smtClean="0"/>
          </a:p>
          <a:p>
            <a:r>
              <a:rPr lang="en-US" altLang="ja-JP" sz="2000" b="1" dirty="0" smtClean="0"/>
              <a:t>Ⅲ</a:t>
            </a:r>
            <a:r>
              <a:rPr lang="ja-JP" altLang="en-US" sz="2000" b="1" dirty="0" smtClean="0"/>
              <a:t>　解析コンサルタントティング</a:t>
            </a:r>
            <a:endParaRPr lang="en-US" altLang="ja-JP" sz="2000" b="1" dirty="0" smtClean="0"/>
          </a:p>
          <a:p>
            <a:r>
              <a:rPr lang="ja-JP" altLang="en-US" sz="2000" dirty="0"/>
              <a:t>　</a:t>
            </a:r>
            <a:r>
              <a:rPr lang="ja-JP" altLang="en-US" sz="2000" dirty="0" smtClean="0"/>
              <a:t>・解析の立ち上げから要員育成、解析方法の構築から実用化まで、　　　</a:t>
            </a:r>
            <a:endParaRPr lang="en-US" altLang="ja-JP" sz="2000" dirty="0" smtClean="0"/>
          </a:p>
          <a:p>
            <a:r>
              <a:rPr lang="ja-JP" altLang="en-US" sz="2000" dirty="0"/>
              <a:t>　</a:t>
            </a:r>
            <a:r>
              <a:rPr lang="ja-JP" altLang="en-US" sz="2000" dirty="0" smtClean="0"/>
              <a:t>　　　　　</a:t>
            </a:r>
            <a:r>
              <a:rPr lang="ja-JP" altLang="en-US" sz="2000" dirty="0"/>
              <a:t>　</a:t>
            </a:r>
            <a:r>
              <a:rPr lang="ja-JP" altLang="en-US" sz="2000" dirty="0" smtClean="0"/>
              <a:t>　　　　　　　　　　　　　　　　　　　　　材料データの構築含めてサポート。</a:t>
            </a:r>
            <a:endParaRPr lang="en-US" altLang="ja-JP" sz="2000" dirty="0" smtClean="0"/>
          </a:p>
        </p:txBody>
      </p:sp>
      <p:sp>
        <p:nvSpPr>
          <p:cNvPr id="7" name="テキスト ボックス 28686"/>
          <p:cNvSpPr txBox="1"/>
          <p:nvPr/>
        </p:nvSpPr>
        <p:spPr>
          <a:xfrm>
            <a:off x="338283" y="5868502"/>
            <a:ext cx="3053926" cy="66675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just">
              <a:spcAft>
                <a:spcPts val="0"/>
              </a:spcAft>
            </a:pPr>
            <a:r>
              <a:rPr lang="ja-JP" altLang="en-US" sz="1400" kern="100" dirty="0" smtClean="0">
                <a:solidFill>
                  <a:schemeClr val="tx2">
                    <a:lumMod val="40000"/>
                    <a:lumOff val="60000"/>
                  </a:schemeClr>
                </a:solidFill>
                <a:ea typeface="ＭＳ 明朝"/>
                <a:cs typeface="Times New Roman"/>
              </a:rPr>
              <a:t>連絡先　</a:t>
            </a:r>
            <a:r>
              <a:rPr lang="en-US" altLang="ja-JP" sz="1400" kern="100" dirty="0" smtClean="0">
                <a:solidFill>
                  <a:schemeClr val="tx2">
                    <a:lumMod val="40000"/>
                    <a:lumOff val="60000"/>
                  </a:schemeClr>
                </a:solidFill>
                <a:ea typeface="ＭＳ 明朝"/>
                <a:cs typeface="Times New Roman"/>
                <a:hlinkClick r:id="rId3"/>
              </a:rPr>
              <a:t>hagi</a:t>
            </a:r>
            <a:r>
              <a:rPr lang="en-US" altLang="ja-JP" sz="1400" kern="100" dirty="0" smtClean="0">
                <a:solidFill>
                  <a:schemeClr val="tx2">
                    <a:lumMod val="40000"/>
                    <a:lumOff val="60000"/>
                  </a:schemeClr>
                </a:solidFill>
                <a:effectLst/>
                <a:ea typeface="ＭＳ 明朝"/>
                <a:cs typeface="Times New Roman"/>
                <a:hlinkClick r:id="rId3"/>
              </a:rPr>
              <a:t>@terakoya2018.com</a:t>
            </a:r>
            <a:endParaRPr lang="en-US" altLang="ja-JP" sz="1400" kern="100" dirty="0" smtClean="0">
              <a:solidFill>
                <a:schemeClr val="tx2">
                  <a:lumMod val="40000"/>
                  <a:lumOff val="60000"/>
                </a:schemeClr>
              </a:solidFill>
              <a:effectLst/>
              <a:ea typeface="ＭＳ 明朝"/>
              <a:cs typeface="Times New Roman"/>
            </a:endParaRPr>
          </a:p>
          <a:p>
            <a:pPr algn="just">
              <a:spcAft>
                <a:spcPts val="0"/>
              </a:spcAft>
            </a:pPr>
            <a:r>
              <a:rPr lang="en-US" altLang="ja-JP" sz="1400" kern="100" dirty="0">
                <a:solidFill>
                  <a:schemeClr val="tx2">
                    <a:lumMod val="40000"/>
                    <a:lumOff val="60000"/>
                  </a:schemeClr>
                </a:solidFill>
                <a:ea typeface="ＭＳ 明朝"/>
                <a:cs typeface="Times New Roman"/>
              </a:rPr>
              <a:t> </a:t>
            </a:r>
            <a:r>
              <a:rPr lang="en-US" altLang="ja-JP" sz="1400" kern="100" dirty="0" smtClean="0">
                <a:solidFill>
                  <a:schemeClr val="tx2">
                    <a:lumMod val="40000"/>
                    <a:lumOff val="60000"/>
                  </a:schemeClr>
                </a:solidFill>
                <a:ea typeface="ＭＳ 明朝"/>
                <a:cs typeface="Times New Roman"/>
              </a:rPr>
              <a:t>                </a:t>
            </a:r>
            <a:r>
              <a:rPr lang="ja-JP" altLang="en-US" sz="1400" kern="100" dirty="0" smtClean="0">
                <a:solidFill>
                  <a:schemeClr val="tx2">
                    <a:lumMod val="40000"/>
                    <a:lumOff val="60000"/>
                  </a:schemeClr>
                </a:solidFill>
                <a:ea typeface="ＭＳ 明朝"/>
                <a:cs typeface="Times New Roman"/>
              </a:rPr>
              <a:t>　　　　</a:t>
            </a:r>
            <a:r>
              <a:rPr lang="en-US" altLang="ja-JP" sz="1400" kern="100" dirty="0" smtClean="0">
                <a:solidFill>
                  <a:schemeClr val="tx2">
                    <a:lumMod val="40000"/>
                    <a:lumOff val="60000"/>
                  </a:schemeClr>
                </a:solidFill>
                <a:ea typeface="ＭＳ 明朝"/>
                <a:cs typeface="Times New Roman"/>
              </a:rPr>
              <a:t> 080-2230-8785</a:t>
            </a:r>
            <a:endParaRPr lang="ja-JP" sz="1400" kern="100" dirty="0">
              <a:solidFill>
                <a:schemeClr val="tx2">
                  <a:lumMod val="40000"/>
                  <a:lumOff val="60000"/>
                </a:schemeClr>
              </a:solidFill>
              <a:effectLst/>
              <a:ea typeface="ＭＳ 明朝"/>
              <a:cs typeface="Times New Roman"/>
            </a:endParaRPr>
          </a:p>
        </p:txBody>
      </p:sp>
    </p:spTree>
    <p:extLst>
      <p:ext uri="{BB962C8B-B14F-4D97-AF65-F5344CB8AC3E}">
        <p14:creationId xmlns:p14="http://schemas.microsoft.com/office/powerpoint/2010/main" val="42766477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テキスト ボックス 14"/>
          <p:cNvSpPr txBox="1"/>
          <p:nvPr/>
        </p:nvSpPr>
        <p:spPr>
          <a:xfrm>
            <a:off x="297185" y="2428883"/>
            <a:ext cx="3463429" cy="338554"/>
          </a:xfrm>
          <a:prstGeom prst="rect">
            <a:avLst/>
          </a:prstGeom>
          <a:noFill/>
        </p:spPr>
        <p:txBody>
          <a:bodyPr wrap="square" rtlCol="0">
            <a:spAutoFit/>
          </a:bodyPr>
          <a:lstStyle/>
          <a:p>
            <a:r>
              <a:rPr lang="ja-JP" altLang="en-US" sz="1600" b="1" u="sng" dirty="0" smtClean="0">
                <a:solidFill>
                  <a:prstClr val="black"/>
                </a:solidFill>
              </a:rPr>
              <a:t>ㇵの字型マウントの特性予測解析</a:t>
            </a:r>
            <a:endParaRPr lang="ja-JP" altLang="en-US" sz="1600" b="1" u="sng" dirty="0">
              <a:solidFill>
                <a:prstClr val="black"/>
              </a:solidFill>
            </a:endParaRPr>
          </a:p>
        </p:txBody>
      </p:sp>
      <p:pic>
        <p:nvPicPr>
          <p:cNvPr id="16" name="Picture 6" descr="無題"/>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868" y="2811867"/>
            <a:ext cx="4442938" cy="2920866"/>
          </a:xfrm>
          <a:prstGeom prst="rect">
            <a:avLst/>
          </a:prstGeom>
          <a:noFill/>
          <a:extLst>
            <a:ext uri="{909E8E84-426E-40DD-AFC4-6F175D3DCCD1}">
              <a14:hiddenFill xmlns:a14="http://schemas.microsoft.com/office/drawing/2010/main">
                <a:solidFill>
                  <a:srgbClr val="FFFFFF"/>
                </a:solidFill>
              </a14:hiddenFill>
            </a:ext>
          </a:extLst>
        </p:spPr>
      </p:pic>
      <p:sp>
        <p:nvSpPr>
          <p:cNvPr id="26" name="角丸四角形吹き出し 25"/>
          <p:cNvSpPr>
            <a:spLocks noChangeArrowheads="1"/>
          </p:cNvSpPr>
          <p:nvPr/>
        </p:nvSpPr>
        <p:spPr bwMode="auto">
          <a:xfrm>
            <a:off x="2795380" y="3011921"/>
            <a:ext cx="1207719" cy="297887"/>
          </a:xfrm>
          <a:prstGeom prst="wedgeRoundRectCallout">
            <a:avLst>
              <a:gd name="adj1" fmla="val 53074"/>
              <a:gd name="adj2" fmla="val 165385"/>
              <a:gd name="adj3" fmla="val 16667"/>
            </a:avLst>
          </a:prstGeom>
          <a:solidFill>
            <a:srgbClr val="FFFFFF"/>
          </a:solidFill>
          <a:ln w="3175">
            <a:solidFill>
              <a:srgbClr val="000000"/>
            </a:solidFill>
            <a:miter lim="800000"/>
            <a:headEnd/>
            <a:tailEnd/>
          </a:ln>
        </p:spPr>
        <p:txBody>
          <a:bodyPr wrap="square" lIns="91440" tIns="45720" rIns="91440" bIns="45720" anchor="ctr"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fontAlgn="base">
              <a:spcBef>
                <a:spcPct val="0"/>
              </a:spcBef>
              <a:spcAft>
                <a:spcPct val="0"/>
              </a:spcAft>
              <a:defRPr sz="1000"/>
            </a:pPr>
            <a:r>
              <a:rPr lang="ja-JP" altLang="en-US" sz="1400">
                <a:solidFill>
                  <a:srgbClr val="000000"/>
                </a:solidFill>
                <a:latin typeface="ＭＳ 明朝"/>
                <a:ea typeface="ＭＳ 明朝"/>
              </a:rPr>
              <a:t>２軸</a:t>
            </a:r>
            <a:r>
              <a:rPr lang="ja-JP" altLang="en-US" sz="1400">
                <a:solidFill>
                  <a:srgbClr val="000000"/>
                </a:solidFill>
                <a:latin typeface="Century"/>
                <a:ea typeface="ＭＳ 明朝"/>
              </a:rPr>
              <a:t>DB</a:t>
            </a:r>
            <a:r>
              <a:rPr lang="ja-JP" altLang="en-US" sz="1400">
                <a:solidFill>
                  <a:srgbClr val="000000"/>
                </a:solidFill>
                <a:latin typeface="ＭＳ 明朝"/>
                <a:ea typeface="ＭＳ 明朝"/>
              </a:rPr>
              <a:t>定義</a:t>
            </a:r>
          </a:p>
        </p:txBody>
      </p:sp>
      <p:pic>
        <p:nvPicPr>
          <p:cNvPr id="28" name="図 27" descr="Image1.png"/>
          <p:cNvPicPr>
            <a:picLocks noChangeAspect="1"/>
          </p:cNvPicPr>
          <p:nvPr/>
        </p:nvPicPr>
        <p:blipFill>
          <a:blip r:embed="rId3" cstate="print"/>
          <a:stretch>
            <a:fillRect/>
          </a:stretch>
        </p:blipFill>
        <p:spPr>
          <a:xfrm>
            <a:off x="963361" y="2987610"/>
            <a:ext cx="727121" cy="1289328"/>
          </a:xfrm>
          <a:prstGeom prst="rect">
            <a:avLst/>
          </a:prstGeom>
        </p:spPr>
      </p:pic>
      <p:pic>
        <p:nvPicPr>
          <p:cNvPr id="29" name="図 28" descr="Image3.png"/>
          <p:cNvPicPr>
            <a:picLocks noChangeAspect="1"/>
          </p:cNvPicPr>
          <p:nvPr/>
        </p:nvPicPr>
        <p:blipFill>
          <a:blip r:embed="rId4" cstate="print"/>
          <a:stretch>
            <a:fillRect/>
          </a:stretch>
        </p:blipFill>
        <p:spPr>
          <a:xfrm>
            <a:off x="1988282" y="2985292"/>
            <a:ext cx="725415" cy="1309019"/>
          </a:xfrm>
          <a:prstGeom prst="rect">
            <a:avLst/>
          </a:prstGeom>
        </p:spPr>
      </p:pic>
      <p:grpSp>
        <p:nvGrpSpPr>
          <p:cNvPr id="30" name="グループ化 13"/>
          <p:cNvGrpSpPr/>
          <p:nvPr/>
        </p:nvGrpSpPr>
        <p:grpSpPr>
          <a:xfrm>
            <a:off x="3990107" y="4187192"/>
            <a:ext cx="1504337" cy="536708"/>
            <a:chOff x="8341476" y="3043239"/>
            <a:chExt cx="566737" cy="323850"/>
          </a:xfrm>
        </p:grpSpPr>
        <p:sp>
          <p:nvSpPr>
            <p:cNvPr id="31" name="角丸四角形吹き出し 30"/>
            <p:cNvSpPr>
              <a:spLocks noChangeArrowheads="1"/>
            </p:cNvSpPr>
            <p:nvPr/>
          </p:nvSpPr>
          <p:spPr bwMode="auto">
            <a:xfrm>
              <a:off x="8348662" y="3043239"/>
              <a:ext cx="533400" cy="323850"/>
            </a:xfrm>
            <a:prstGeom prst="wedgeRoundRectCallout">
              <a:avLst>
                <a:gd name="adj1" fmla="val -40241"/>
                <a:gd name="adj2" fmla="val -126320"/>
                <a:gd name="adj3" fmla="val 16667"/>
              </a:avLst>
            </a:prstGeom>
            <a:solidFill>
              <a:srgbClr val="FFFFFF"/>
            </a:solidFill>
            <a:ln w="3175">
              <a:solidFill>
                <a:srgbClr val="000000"/>
              </a:solidFill>
              <a:miter lim="800000"/>
              <a:headEnd/>
              <a:tailEnd/>
            </a:ln>
          </p:spPr>
          <p:txBody>
            <a:bodyPr wrap="square" lIns="91440" tIns="45720" rIns="91440" bIns="45720" anchor="t"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fontAlgn="base">
                <a:spcBef>
                  <a:spcPct val="0"/>
                </a:spcBef>
                <a:spcAft>
                  <a:spcPct val="0"/>
                </a:spcAft>
                <a:defRPr sz="1000"/>
              </a:pPr>
              <a:endParaRPr lang="ja-JP" altLang="en-US" sz="1600">
                <a:solidFill>
                  <a:srgbClr val="000000"/>
                </a:solidFill>
                <a:latin typeface="ＭＳ 明朝"/>
                <a:ea typeface="ＭＳ 明朝"/>
              </a:endParaRPr>
            </a:p>
          </p:txBody>
        </p:sp>
        <p:sp>
          <p:nvSpPr>
            <p:cNvPr id="32" name="正方形/長方形 31"/>
            <p:cNvSpPr>
              <a:spLocks noChangeArrowheads="1"/>
            </p:cNvSpPr>
            <p:nvPr/>
          </p:nvSpPr>
          <p:spPr bwMode="auto">
            <a:xfrm>
              <a:off x="8341476" y="3131095"/>
              <a:ext cx="566737" cy="184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square" lIns="91440" tIns="45720" rIns="91440" bIns="45720" anchor="t"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fontAlgn="base">
                <a:spcBef>
                  <a:spcPct val="0"/>
                </a:spcBef>
                <a:spcAft>
                  <a:spcPct val="0"/>
                </a:spcAft>
                <a:defRPr sz="1000"/>
              </a:pPr>
              <a:r>
                <a:rPr lang="en-US" altLang="ja-JP" sz="1600" dirty="0" smtClean="0">
                  <a:solidFill>
                    <a:srgbClr val="000000"/>
                  </a:solidFill>
                  <a:latin typeface="Century"/>
                  <a:ea typeface="ＭＳ 明朝"/>
                </a:rPr>
                <a:t>C10</a:t>
              </a:r>
              <a:r>
                <a:rPr lang="ja-JP" altLang="en-US" sz="1600" dirty="0" smtClean="0">
                  <a:solidFill>
                    <a:srgbClr val="000000"/>
                  </a:solidFill>
                  <a:latin typeface="Century"/>
                  <a:ea typeface="ＭＳ 明朝"/>
                </a:rPr>
                <a:t>のみ定義</a:t>
              </a:r>
              <a:endParaRPr lang="ja-JP" altLang="en-US" sz="1600" dirty="0">
                <a:solidFill>
                  <a:srgbClr val="000000"/>
                </a:solidFill>
                <a:latin typeface="Century"/>
                <a:ea typeface="ＭＳ 明朝"/>
              </a:endParaRPr>
            </a:p>
          </p:txBody>
        </p:sp>
      </p:grpSp>
      <p:sp>
        <p:nvSpPr>
          <p:cNvPr id="33" name="右矢印 32"/>
          <p:cNvSpPr/>
          <p:nvPr/>
        </p:nvSpPr>
        <p:spPr>
          <a:xfrm>
            <a:off x="1675147" y="3309808"/>
            <a:ext cx="282923" cy="235015"/>
          </a:xfrm>
          <a:prstGeom prst="rightArrow">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2400">
              <a:solidFill>
                <a:prstClr val="white"/>
              </a:solidFill>
            </a:endParaRPr>
          </a:p>
        </p:txBody>
      </p:sp>
      <p:sp>
        <p:nvSpPr>
          <p:cNvPr id="34" name="角丸四角形吹き出し 33"/>
          <p:cNvSpPr>
            <a:spLocks noChangeArrowheads="1"/>
          </p:cNvSpPr>
          <p:nvPr/>
        </p:nvSpPr>
        <p:spPr bwMode="auto">
          <a:xfrm>
            <a:off x="1476674" y="4187192"/>
            <a:ext cx="1023215" cy="294714"/>
          </a:xfrm>
          <a:prstGeom prst="wedgeRoundRectCallout">
            <a:avLst>
              <a:gd name="adj1" fmla="val 58671"/>
              <a:gd name="adj2" fmla="val 119329"/>
              <a:gd name="adj3" fmla="val 16667"/>
            </a:avLst>
          </a:prstGeom>
          <a:solidFill>
            <a:srgbClr val="FFFFFF"/>
          </a:solidFill>
          <a:ln w="3175">
            <a:solidFill>
              <a:srgbClr val="000000"/>
            </a:solidFill>
            <a:miter lim="800000"/>
            <a:headEnd/>
            <a:tailEnd/>
          </a:ln>
        </p:spPr>
        <p:txBody>
          <a:bodyPr wrap="square" lIns="91440" tIns="45720" rIns="91440" bIns="45720" anchor="t"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fontAlgn="base">
              <a:spcBef>
                <a:spcPct val="0"/>
              </a:spcBef>
              <a:spcAft>
                <a:spcPct val="0"/>
              </a:spcAft>
              <a:defRPr sz="1000"/>
            </a:pPr>
            <a:r>
              <a:rPr lang="ja-JP" altLang="en-US" sz="1600">
                <a:solidFill>
                  <a:srgbClr val="000000"/>
                </a:solidFill>
                <a:latin typeface="ＭＳ 明朝"/>
                <a:ea typeface="ＭＳ 明朝"/>
              </a:rPr>
              <a:t>実測</a:t>
            </a:r>
            <a:r>
              <a:rPr lang="ja-JP" altLang="en-US" sz="1600">
                <a:solidFill>
                  <a:srgbClr val="FF66CC"/>
                </a:solidFill>
                <a:latin typeface="ＭＳ 明朝"/>
                <a:ea typeface="ＭＳ 明朝"/>
              </a:rPr>
              <a:t>●</a:t>
            </a:r>
          </a:p>
        </p:txBody>
      </p:sp>
      <p:sp>
        <p:nvSpPr>
          <p:cNvPr id="35" name="Rectangle 7"/>
          <p:cNvSpPr>
            <a:spLocks noChangeArrowheads="1"/>
          </p:cNvSpPr>
          <p:nvPr/>
        </p:nvSpPr>
        <p:spPr bwMode="auto">
          <a:xfrm>
            <a:off x="5494445" y="4090055"/>
            <a:ext cx="21336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defRPr kumimoji="1" sz="2400">
                <a:solidFill>
                  <a:schemeClr val="tx1"/>
                </a:solidFill>
                <a:latin typeface="Times New Roman" pitchFamily="18" charset="0"/>
                <a:ea typeface="ＭＳ Ｐゴシック" pitchFamily="50" charset="-128"/>
              </a:defRPr>
            </a:lvl1pPr>
            <a:lvl2pPr marL="742950" indent="-285750">
              <a:defRPr kumimoji="1" sz="2400">
                <a:solidFill>
                  <a:schemeClr val="tx1"/>
                </a:solidFill>
                <a:latin typeface="Times New Roman" pitchFamily="18" charset="0"/>
                <a:ea typeface="ＭＳ Ｐゴシック" pitchFamily="50" charset="-128"/>
              </a:defRPr>
            </a:lvl2pPr>
            <a:lvl3pPr marL="1143000" indent="-228600">
              <a:defRPr kumimoji="1" sz="2400">
                <a:solidFill>
                  <a:schemeClr val="tx1"/>
                </a:solidFill>
                <a:latin typeface="Times New Roman" pitchFamily="18" charset="0"/>
                <a:ea typeface="ＭＳ Ｐゴシック" pitchFamily="50" charset="-128"/>
              </a:defRPr>
            </a:lvl3pPr>
            <a:lvl4pPr marL="1600200" indent="-228600">
              <a:defRPr kumimoji="1" sz="2400">
                <a:solidFill>
                  <a:schemeClr val="tx1"/>
                </a:solidFill>
                <a:latin typeface="Times New Roman" pitchFamily="18" charset="0"/>
                <a:ea typeface="ＭＳ Ｐゴシック" pitchFamily="50" charset="-128"/>
              </a:defRPr>
            </a:lvl4pPr>
            <a:lvl5pPr marL="2057400" indent="-228600">
              <a:defRPr kumimoji="1" sz="2400">
                <a:solidFill>
                  <a:schemeClr val="tx1"/>
                </a:solidFill>
                <a:latin typeface="Times New Roman" pitchFamily="18" charset="0"/>
                <a:ea typeface="ＭＳ Ｐゴシック" pitchFamily="50" charset="-128"/>
              </a:defRPr>
            </a:lvl5pPr>
            <a:lvl6pPr marL="2514600" indent="-228600" fontAlgn="base">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fontAlgn="base">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fontAlgn="base">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fontAlgn="base">
              <a:spcBef>
                <a:spcPct val="0"/>
              </a:spcBef>
              <a:spcAft>
                <a:spcPct val="0"/>
              </a:spcAft>
              <a:defRPr kumimoji="1" sz="2400">
                <a:solidFill>
                  <a:schemeClr val="tx1"/>
                </a:solidFill>
                <a:latin typeface="Times New Roman" pitchFamily="18" charset="0"/>
                <a:ea typeface="ＭＳ Ｐゴシック" pitchFamily="50" charset="-128"/>
              </a:defRPr>
            </a:lvl9pPr>
          </a:lstStyle>
          <a:p>
            <a:pPr fontAlgn="base">
              <a:spcBef>
                <a:spcPct val="20000"/>
              </a:spcBef>
              <a:spcAft>
                <a:spcPct val="0"/>
              </a:spcAft>
            </a:pPr>
            <a:r>
              <a:rPr lang="en-US" altLang="ja-JP" sz="2800" dirty="0">
                <a:solidFill>
                  <a:prstClr val="black"/>
                </a:solidFill>
              </a:rPr>
              <a:t>W=C</a:t>
            </a:r>
            <a:r>
              <a:rPr lang="en-US" altLang="ja-JP" sz="2800" baseline="-25000" dirty="0">
                <a:solidFill>
                  <a:prstClr val="black"/>
                </a:solidFill>
              </a:rPr>
              <a:t>10</a:t>
            </a:r>
            <a:r>
              <a:rPr lang="en-US" altLang="ja-JP" sz="2800" dirty="0">
                <a:solidFill>
                  <a:prstClr val="black"/>
                </a:solidFill>
              </a:rPr>
              <a:t>(I</a:t>
            </a:r>
            <a:r>
              <a:rPr lang="en-US" altLang="ja-JP" sz="2800" baseline="-25000" dirty="0">
                <a:solidFill>
                  <a:prstClr val="black"/>
                </a:solidFill>
              </a:rPr>
              <a:t>1</a:t>
            </a:r>
            <a:r>
              <a:rPr lang="en-US" altLang="ja-JP" sz="2800" dirty="0">
                <a:solidFill>
                  <a:prstClr val="black"/>
                </a:solidFill>
              </a:rPr>
              <a:t>-3)</a:t>
            </a:r>
            <a:r>
              <a:rPr lang="ja-JP" altLang="en-US" sz="2800" dirty="0">
                <a:solidFill>
                  <a:prstClr val="black"/>
                </a:solidFill>
              </a:rPr>
              <a:t>　</a:t>
            </a:r>
          </a:p>
        </p:txBody>
      </p:sp>
      <p:sp>
        <p:nvSpPr>
          <p:cNvPr id="36" name="Rectangle 8"/>
          <p:cNvSpPr>
            <a:spLocks noChangeArrowheads="1"/>
          </p:cNvSpPr>
          <p:nvPr/>
        </p:nvSpPr>
        <p:spPr bwMode="auto">
          <a:xfrm>
            <a:off x="5209643" y="3230201"/>
            <a:ext cx="38100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defRPr kumimoji="1" sz="2400">
                <a:solidFill>
                  <a:schemeClr val="tx1"/>
                </a:solidFill>
                <a:latin typeface="Times New Roman" pitchFamily="18" charset="0"/>
                <a:ea typeface="ＭＳ Ｐゴシック" pitchFamily="50" charset="-128"/>
              </a:defRPr>
            </a:lvl1pPr>
            <a:lvl2pPr marL="742950" indent="-285750">
              <a:defRPr kumimoji="1" sz="2400">
                <a:solidFill>
                  <a:schemeClr val="tx1"/>
                </a:solidFill>
                <a:latin typeface="Times New Roman" pitchFamily="18" charset="0"/>
                <a:ea typeface="ＭＳ Ｐゴシック" pitchFamily="50" charset="-128"/>
              </a:defRPr>
            </a:lvl2pPr>
            <a:lvl3pPr marL="1143000" indent="-228600">
              <a:defRPr kumimoji="1" sz="2400">
                <a:solidFill>
                  <a:schemeClr val="tx1"/>
                </a:solidFill>
                <a:latin typeface="Times New Roman" pitchFamily="18" charset="0"/>
                <a:ea typeface="ＭＳ Ｐゴシック" pitchFamily="50" charset="-128"/>
              </a:defRPr>
            </a:lvl3pPr>
            <a:lvl4pPr marL="1600200" indent="-228600">
              <a:defRPr kumimoji="1" sz="2400">
                <a:solidFill>
                  <a:schemeClr val="tx1"/>
                </a:solidFill>
                <a:latin typeface="Times New Roman" pitchFamily="18" charset="0"/>
                <a:ea typeface="ＭＳ Ｐゴシック" pitchFamily="50" charset="-128"/>
              </a:defRPr>
            </a:lvl4pPr>
            <a:lvl5pPr marL="2057400" indent="-228600">
              <a:defRPr kumimoji="1" sz="2400">
                <a:solidFill>
                  <a:schemeClr val="tx1"/>
                </a:solidFill>
                <a:latin typeface="Times New Roman" pitchFamily="18" charset="0"/>
                <a:ea typeface="ＭＳ Ｐゴシック" pitchFamily="50" charset="-128"/>
              </a:defRPr>
            </a:lvl5pPr>
            <a:lvl6pPr marL="2514600" indent="-228600" fontAlgn="base">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fontAlgn="base">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fontAlgn="base">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fontAlgn="base">
              <a:spcBef>
                <a:spcPct val="0"/>
              </a:spcBef>
              <a:spcAft>
                <a:spcPct val="0"/>
              </a:spcAft>
              <a:defRPr kumimoji="1" sz="2400">
                <a:solidFill>
                  <a:schemeClr val="tx1"/>
                </a:solidFill>
                <a:latin typeface="Times New Roman" pitchFamily="18" charset="0"/>
                <a:ea typeface="ＭＳ Ｐゴシック" pitchFamily="50" charset="-128"/>
              </a:defRPr>
            </a:lvl9pPr>
          </a:lstStyle>
          <a:p>
            <a:pPr fontAlgn="base">
              <a:spcBef>
                <a:spcPct val="20000"/>
              </a:spcBef>
              <a:spcAft>
                <a:spcPct val="0"/>
              </a:spcAft>
            </a:pPr>
            <a:r>
              <a:rPr lang="ja-JP" altLang="en-US" b="1" u="sng" dirty="0">
                <a:solidFill>
                  <a:prstClr val="black"/>
                </a:solidFill>
              </a:rPr>
              <a:t>最も単純な材料表現</a:t>
            </a:r>
          </a:p>
          <a:p>
            <a:pPr fontAlgn="base">
              <a:spcBef>
                <a:spcPct val="20000"/>
              </a:spcBef>
              <a:spcAft>
                <a:spcPct val="0"/>
              </a:spcAft>
            </a:pPr>
            <a:r>
              <a:rPr lang="ja-JP" altLang="en-US" b="1" dirty="0">
                <a:solidFill>
                  <a:prstClr val="black"/>
                </a:solidFill>
              </a:rPr>
              <a:t>　　　　</a:t>
            </a:r>
            <a:r>
              <a:rPr lang="en-US" altLang="ja-JP" b="1" dirty="0">
                <a:solidFill>
                  <a:prstClr val="black"/>
                </a:solidFill>
              </a:rPr>
              <a:t>Neo-</a:t>
            </a:r>
            <a:r>
              <a:rPr lang="en-US" altLang="ja-JP" b="1" dirty="0" err="1">
                <a:solidFill>
                  <a:prstClr val="black"/>
                </a:solidFill>
              </a:rPr>
              <a:t>Hookean</a:t>
            </a:r>
            <a:r>
              <a:rPr lang="ja-JP" altLang="en-US" b="1" dirty="0">
                <a:solidFill>
                  <a:prstClr val="black"/>
                </a:solidFill>
              </a:rPr>
              <a:t>モデル</a:t>
            </a:r>
            <a:endParaRPr lang="ja-JP" altLang="en-US" b="1" u="sng" dirty="0">
              <a:solidFill>
                <a:prstClr val="black"/>
              </a:solidFill>
            </a:endParaRPr>
          </a:p>
        </p:txBody>
      </p:sp>
      <p:sp>
        <p:nvSpPr>
          <p:cNvPr id="37" name="Rectangle 11"/>
          <p:cNvSpPr>
            <a:spLocks noChangeArrowheads="1"/>
          </p:cNvSpPr>
          <p:nvPr/>
        </p:nvSpPr>
        <p:spPr bwMode="auto">
          <a:xfrm>
            <a:off x="5982767" y="4643802"/>
            <a:ext cx="30480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defRPr kumimoji="1" sz="2400">
                <a:solidFill>
                  <a:schemeClr val="tx1"/>
                </a:solidFill>
                <a:latin typeface="Times New Roman" pitchFamily="18" charset="0"/>
                <a:ea typeface="ＭＳ Ｐゴシック" pitchFamily="50" charset="-128"/>
              </a:defRPr>
            </a:lvl1pPr>
            <a:lvl2pPr marL="742950" indent="-285750">
              <a:defRPr kumimoji="1" sz="2400">
                <a:solidFill>
                  <a:schemeClr val="tx1"/>
                </a:solidFill>
                <a:latin typeface="Times New Roman" pitchFamily="18" charset="0"/>
                <a:ea typeface="ＭＳ Ｐゴシック" pitchFamily="50" charset="-128"/>
              </a:defRPr>
            </a:lvl2pPr>
            <a:lvl3pPr marL="1143000" indent="-228600">
              <a:defRPr kumimoji="1" sz="2400">
                <a:solidFill>
                  <a:schemeClr val="tx1"/>
                </a:solidFill>
                <a:latin typeface="Times New Roman" pitchFamily="18" charset="0"/>
                <a:ea typeface="ＭＳ Ｐゴシック" pitchFamily="50" charset="-128"/>
              </a:defRPr>
            </a:lvl3pPr>
            <a:lvl4pPr marL="1600200" indent="-228600">
              <a:defRPr kumimoji="1" sz="2400">
                <a:solidFill>
                  <a:schemeClr val="tx1"/>
                </a:solidFill>
                <a:latin typeface="Times New Roman" pitchFamily="18" charset="0"/>
                <a:ea typeface="ＭＳ Ｐゴシック" pitchFamily="50" charset="-128"/>
              </a:defRPr>
            </a:lvl4pPr>
            <a:lvl5pPr marL="2057400" indent="-228600">
              <a:defRPr kumimoji="1" sz="2400">
                <a:solidFill>
                  <a:schemeClr val="tx1"/>
                </a:solidFill>
                <a:latin typeface="Times New Roman" pitchFamily="18" charset="0"/>
                <a:ea typeface="ＭＳ Ｐゴシック" pitchFamily="50" charset="-128"/>
              </a:defRPr>
            </a:lvl5pPr>
            <a:lvl6pPr marL="2514600" indent="-228600" fontAlgn="base">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fontAlgn="base">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fontAlgn="base">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fontAlgn="base">
              <a:spcBef>
                <a:spcPct val="0"/>
              </a:spcBef>
              <a:spcAft>
                <a:spcPct val="0"/>
              </a:spcAft>
              <a:defRPr kumimoji="1" sz="2400">
                <a:solidFill>
                  <a:schemeClr val="tx1"/>
                </a:solidFill>
                <a:latin typeface="Times New Roman" pitchFamily="18" charset="0"/>
                <a:ea typeface="ＭＳ Ｐゴシック" pitchFamily="50" charset="-128"/>
              </a:defRPr>
            </a:lvl9pPr>
          </a:lstStyle>
          <a:p>
            <a:pPr fontAlgn="base">
              <a:spcBef>
                <a:spcPct val="20000"/>
              </a:spcBef>
              <a:spcAft>
                <a:spcPct val="0"/>
              </a:spcAft>
            </a:pPr>
            <a:r>
              <a:rPr lang="ja-JP" altLang="en-US" b="1" dirty="0">
                <a:solidFill>
                  <a:srgbClr val="0000FF"/>
                </a:solidFill>
              </a:rPr>
              <a:t>・・・　</a:t>
            </a:r>
            <a:r>
              <a:rPr lang="en-US" altLang="ja-JP" b="1" dirty="0">
                <a:solidFill>
                  <a:srgbClr val="0000FF"/>
                </a:solidFill>
              </a:rPr>
              <a:t>C</a:t>
            </a:r>
            <a:r>
              <a:rPr lang="en-US" altLang="ja-JP" b="1" baseline="-25000" dirty="0">
                <a:solidFill>
                  <a:srgbClr val="0000FF"/>
                </a:solidFill>
              </a:rPr>
              <a:t>10</a:t>
            </a:r>
            <a:r>
              <a:rPr lang="en-US" altLang="ja-JP" b="1" dirty="0">
                <a:solidFill>
                  <a:srgbClr val="0000FF"/>
                </a:solidFill>
              </a:rPr>
              <a:t>=E/6</a:t>
            </a:r>
            <a:r>
              <a:rPr lang="ja-JP" altLang="en-US" b="1" dirty="0">
                <a:solidFill>
                  <a:srgbClr val="0000FF"/>
                </a:solidFill>
              </a:rPr>
              <a:t>　の関係</a:t>
            </a:r>
            <a:r>
              <a:rPr lang="ja-JP" altLang="en-US" sz="2800" dirty="0">
                <a:solidFill>
                  <a:srgbClr val="0000FF"/>
                </a:solidFill>
              </a:rPr>
              <a:t>　</a:t>
            </a:r>
          </a:p>
        </p:txBody>
      </p:sp>
      <p:pic>
        <p:nvPicPr>
          <p:cNvPr id="38"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44360" y="1574777"/>
            <a:ext cx="6996422" cy="7973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9" name="テキスト ボックス 38"/>
          <p:cNvSpPr txBox="1"/>
          <p:nvPr/>
        </p:nvSpPr>
        <p:spPr>
          <a:xfrm>
            <a:off x="323528" y="1197369"/>
            <a:ext cx="4742790" cy="400110"/>
          </a:xfrm>
          <a:prstGeom prst="rect">
            <a:avLst/>
          </a:prstGeom>
          <a:noFill/>
        </p:spPr>
        <p:txBody>
          <a:bodyPr wrap="square" rtlCol="0">
            <a:spAutoFit/>
          </a:bodyPr>
          <a:lstStyle/>
          <a:p>
            <a:pPr fontAlgn="base">
              <a:spcBef>
                <a:spcPct val="0"/>
              </a:spcBef>
              <a:spcAft>
                <a:spcPct val="0"/>
              </a:spcAft>
            </a:pPr>
            <a:r>
              <a:rPr lang="ja-JP" altLang="en-US" sz="2000" b="1" dirty="0" smtClean="0">
                <a:solidFill>
                  <a:prstClr val="black"/>
                </a:solidFill>
              </a:rPr>
              <a:t>二軸試験からの高次エネルギー表現式</a:t>
            </a:r>
            <a:endParaRPr lang="ja-JP" altLang="en-US" sz="2000" b="1" dirty="0">
              <a:solidFill>
                <a:prstClr val="black"/>
              </a:solidFill>
            </a:endParaRPr>
          </a:p>
        </p:txBody>
      </p:sp>
      <p:sp>
        <p:nvSpPr>
          <p:cNvPr id="40" name="角丸四角形 39"/>
          <p:cNvSpPr/>
          <p:nvPr/>
        </p:nvSpPr>
        <p:spPr>
          <a:xfrm>
            <a:off x="87084" y="5805264"/>
            <a:ext cx="9019643" cy="898478"/>
          </a:xfrm>
          <a:prstGeom prst="round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smtClean="0">
                <a:solidFill>
                  <a:prstClr val="black"/>
                </a:solidFill>
              </a:rPr>
              <a:t>しっかり定義できれば</a:t>
            </a:r>
            <a:r>
              <a:rPr lang="ja-JP" altLang="en-US" b="1" dirty="0" smtClean="0">
                <a:solidFill>
                  <a:srgbClr val="0000FF"/>
                </a:solidFill>
              </a:rPr>
              <a:t>ネオフック定義でこの程度の精度</a:t>
            </a:r>
            <a:r>
              <a:rPr lang="ja-JP" altLang="en-US" dirty="0" smtClean="0">
                <a:solidFill>
                  <a:prstClr val="black"/>
                </a:solidFill>
              </a:rPr>
              <a:t>になります。</a:t>
            </a:r>
            <a:endParaRPr lang="en-US" altLang="ja-JP" dirty="0" smtClean="0">
              <a:solidFill>
                <a:prstClr val="black"/>
              </a:solidFill>
            </a:endParaRPr>
          </a:p>
          <a:p>
            <a:pPr algn="ctr"/>
            <a:r>
              <a:rPr lang="ja-JP" altLang="en-US" dirty="0">
                <a:solidFill>
                  <a:prstClr val="black"/>
                </a:solidFill>
              </a:rPr>
              <a:t>また</a:t>
            </a:r>
            <a:r>
              <a:rPr lang="ja-JP" altLang="en-US" dirty="0" smtClean="0">
                <a:solidFill>
                  <a:prstClr val="black"/>
                </a:solidFill>
              </a:rPr>
              <a:t>、</a:t>
            </a:r>
            <a:r>
              <a:rPr lang="ja-JP" altLang="en-US" b="1" dirty="0" smtClean="0">
                <a:solidFill>
                  <a:prstClr val="black"/>
                </a:solidFill>
              </a:rPr>
              <a:t>必ず実測より小さな荷重値</a:t>
            </a:r>
            <a:r>
              <a:rPr lang="ja-JP" altLang="en-US" dirty="0" smtClean="0">
                <a:solidFill>
                  <a:prstClr val="black"/>
                </a:solidFill>
              </a:rPr>
              <a:t>になります。</a:t>
            </a:r>
            <a:endParaRPr lang="ja-JP" altLang="en-US" dirty="0">
              <a:solidFill>
                <a:prstClr val="black"/>
              </a:solidFill>
            </a:endParaRPr>
          </a:p>
        </p:txBody>
      </p:sp>
      <p:sp>
        <p:nvSpPr>
          <p:cNvPr id="41" name="Rectangle 3"/>
          <p:cNvSpPr txBox="1">
            <a:spLocks noChangeArrowheads="1"/>
          </p:cNvSpPr>
          <p:nvPr/>
        </p:nvSpPr>
        <p:spPr>
          <a:xfrm>
            <a:off x="1098724" y="449658"/>
            <a:ext cx="6912768" cy="53258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ＭＳ Ｐゴシック" panose="020B0600070205080204" pitchFamily="50" charset="-128"/>
                <a:ea typeface="ＭＳ Ｐゴシック" panose="020B0600070205080204" pitchFamily="50" charset="-128"/>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ＭＳ Ｐゴシック" panose="020B0600070205080204" pitchFamily="50" charset="-128"/>
                <a:ea typeface="ＭＳ Ｐゴシック" panose="020B0600070205080204" pitchFamily="50" charset="-128"/>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ＭＳ Ｐゴシック" panose="020B0600070205080204" pitchFamily="50" charset="-128"/>
                <a:ea typeface="ＭＳ Ｐゴシック" panose="020B0600070205080204" pitchFamily="50" charset="-128"/>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ＭＳ Ｐゴシック" panose="020B0600070205080204" pitchFamily="50" charset="-128"/>
                <a:ea typeface="ＭＳ Ｐゴシック" panose="020B0600070205080204" pitchFamily="50" charset="-128"/>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ＭＳ Ｐゴシック" panose="020B0600070205080204" pitchFamily="50" charset="-128"/>
                <a:ea typeface="ＭＳ Ｐゴシック" panose="020B0600070205080204" pitchFamily="50" charset="-128"/>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lgn="ctr">
              <a:buFont typeface="Arial" panose="020B0604020202020204" pitchFamily="34" charset="0"/>
              <a:buNone/>
            </a:pPr>
            <a:r>
              <a:rPr lang="ja-JP" altLang="en-US" sz="2800" b="1" dirty="0" smtClean="0">
                <a:solidFill>
                  <a:prstClr val="black"/>
                </a:solidFill>
              </a:rPr>
              <a:t>もっと</a:t>
            </a:r>
            <a:r>
              <a:rPr lang="ja-JP" altLang="en-US" sz="2800" b="1" dirty="0">
                <a:solidFill>
                  <a:prstClr val="black"/>
                </a:solidFill>
              </a:rPr>
              <a:t>も</a:t>
            </a:r>
            <a:r>
              <a:rPr lang="ja-JP" altLang="en-US" sz="2800" b="1" dirty="0" smtClean="0">
                <a:solidFill>
                  <a:prstClr val="black"/>
                </a:solidFill>
              </a:rPr>
              <a:t>楽な定義　ヤング率</a:t>
            </a:r>
            <a:r>
              <a:rPr lang="en-US" altLang="ja-JP" sz="2800" b="1" dirty="0" smtClean="0">
                <a:solidFill>
                  <a:prstClr val="black"/>
                </a:solidFill>
              </a:rPr>
              <a:t>E</a:t>
            </a:r>
            <a:r>
              <a:rPr lang="ja-JP" altLang="en-US" sz="2800" b="1" dirty="0" smtClean="0">
                <a:solidFill>
                  <a:prstClr val="black"/>
                </a:solidFill>
              </a:rPr>
              <a:t>　⇒ </a:t>
            </a:r>
            <a:r>
              <a:rPr lang="en-US" altLang="ja-JP" sz="2800" b="1" dirty="0" smtClean="0">
                <a:solidFill>
                  <a:prstClr val="black"/>
                </a:solidFill>
              </a:rPr>
              <a:t>C</a:t>
            </a:r>
            <a:r>
              <a:rPr lang="en-US" altLang="ja-JP" sz="2800" b="1" baseline="-25000" dirty="0" smtClean="0">
                <a:solidFill>
                  <a:prstClr val="black"/>
                </a:solidFill>
              </a:rPr>
              <a:t>10</a:t>
            </a:r>
            <a:endParaRPr lang="en-US" altLang="ja-JP" sz="2800" b="1" dirty="0" smtClean="0">
              <a:solidFill>
                <a:prstClr val="black"/>
              </a:solidFill>
            </a:endParaRPr>
          </a:p>
        </p:txBody>
      </p:sp>
    </p:spTree>
    <p:extLst>
      <p:ext uri="{BB962C8B-B14F-4D97-AF65-F5344CB8AC3E}">
        <p14:creationId xmlns:p14="http://schemas.microsoft.com/office/powerpoint/2010/main" val="55431322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971600" y="393665"/>
            <a:ext cx="7200800" cy="609600"/>
          </a:xfrm>
        </p:spPr>
        <p:txBody>
          <a:bodyPr>
            <a:normAutofit fontScale="90000"/>
          </a:bodyPr>
          <a:lstStyle/>
          <a:p>
            <a:r>
              <a:rPr kumimoji="1" lang="ja-JP" altLang="en-US" b="1" dirty="0" smtClean="0"/>
              <a:t>材料力学と解析用データベースの関係</a:t>
            </a:r>
            <a:endParaRPr kumimoji="1" lang="ja-JP" altLang="en-US" b="1" dirty="0"/>
          </a:p>
        </p:txBody>
      </p:sp>
      <p:sp>
        <p:nvSpPr>
          <p:cNvPr id="3" name="テキスト ボックス 2"/>
          <p:cNvSpPr txBox="1"/>
          <p:nvPr/>
        </p:nvSpPr>
        <p:spPr>
          <a:xfrm>
            <a:off x="417095" y="1357987"/>
            <a:ext cx="8406063" cy="2185214"/>
          </a:xfrm>
          <a:prstGeom prst="rect">
            <a:avLst/>
          </a:prstGeom>
          <a:noFill/>
        </p:spPr>
        <p:txBody>
          <a:bodyPr wrap="square" rtlCol="0">
            <a:spAutoFit/>
          </a:bodyPr>
          <a:lstStyle/>
          <a:p>
            <a:pPr fontAlgn="base">
              <a:spcBef>
                <a:spcPct val="0"/>
              </a:spcBef>
              <a:spcAft>
                <a:spcPct val="0"/>
              </a:spcAft>
            </a:pPr>
            <a:r>
              <a:rPr lang="ja-JP" altLang="en-US" sz="2400" dirty="0" smtClean="0">
                <a:solidFill>
                  <a:prstClr val="black"/>
                </a:solidFill>
              </a:rPr>
              <a:t>材料力学から</a:t>
            </a:r>
            <a:endParaRPr lang="en-US" altLang="ja-JP" sz="2400" dirty="0" smtClean="0">
              <a:solidFill>
                <a:prstClr val="black"/>
              </a:solidFill>
            </a:endParaRPr>
          </a:p>
          <a:p>
            <a:pPr fontAlgn="base">
              <a:spcBef>
                <a:spcPct val="0"/>
              </a:spcBef>
              <a:spcAft>
                <a:spcPct val="0"/>
              </a:spcAft>
            </a:pPr>
            <a:r>
              <a:rPr lang="ja-JP" altLang="en-US" sz="2400" dirty="0">
                <a:solidFill>
                  <a:prstClr val="black"/>
                </a:solidFill>
              </a:rPr>
              <a:t>　</a:t>
            </a:r>
            <a:r>
              <a:rPr lang="ja-JP" altLang="en-US" sz="2400" dirty="0" smtClean="0">
                <a:solidFill>
                  <a:prstClr val="black"/>
                </a:solidFill>
              </a:rPr>
              <a:t>　　</a:t>
            </a:r>
            <a:endParaRPr lang="en-US" altLang="ja-JP" sz="2400" dirty="0" smtClean="0">
              <a:solidFill>
                <a:prstClr val="black"/>
              </a:solidFill>
            </a:endParaRPr>
          </a:p>
          <a:p>
            <a:pPr fontAlgn="base">
              <a:spcBef>
                <a:spcPct val="0"/>
              </a:spcBef>
              <a:spcAft>
                <a:spcPct val="0"/>
              </a:spcAft>
            </a:pPr>
            <a:r>
              <a:rPr lang="ja-JP" altLang="en-US" sz="2400" dirty="0" smtClean="0">
                <a:solidFill>
                  <a:prstClr val="black"/>
                </a:solidFill>
              </a:rPr>
              <a:t>　</a:t>
            </a:r>
            <a:r>
              <a:rPr lang="ja-JP" altLang="en-US" sz="2800" b="1" dirty="0" smtClean="0">
                <a:solidFill>
                  <a:srgbClr val="FF0000"/>
                </a:solidFill>
                <a:latin typeface="ＭＳ Ｐゴシック"/>
              </a:rPr>
              <a:t>ヤング率</a:t>
            </a:r>
            <a:r>
              <a:rPr lang="en-US" altLang="ja-JP" sz="2800" b="1" dirty="0" smtClean="0">
                <a:solidFill>
                  <a:srgbClr val="FF0000"/>
                </a:solidFill>
                <a:latin typeface="ＭＳ Ｐゴシック"/>
              </a:rPr>
              <a:t>E</a:t>
            </a:r>
            <a:r>
              <a:rPr lang="ja-JP" altLang="en-US" sz="2800" b="1" dirty="0" smtClean="0">
                <a:solidFill>
                  <a:srgbClr val="FF0000"/>
                </a:solidFill>
                <a:latin typeface="ＭＳ Ｐゴシック"/>
              </a:rPr>
              <a:t>　</a:t>
            </a:r>
            <a:r>
              <a:rPr lang="en-US" altLang="ja-JP" sz="2800" b="1" dirty="0" smtClean="0">
                <a:solidFill>
                  <a:srgbClr val="FF0000"/>
                </a:solidFill>
                <a:latin typeface="ＭＳ Ｐゴシック"/>
              </a:rPr>
              <a:t>=</a:t>
            </a:r>
            <a:r>
              <a:rPr lang="ja-JP" altLang="en-US" sz="2800" b="1" dirty="0" smtClean="0">
                <a:solidFill>
                  <a:srgbClr val="FF0000"/>
                </a:solidFill>
                <a:latin typeface="ＭＳ Ｐゴシック"/>
              </a:rPr>
              <a:t>　応力</a:t>
            </a:r>
            <a:r>
              <a:rPr lang="en-US" altLang="ja-JP" sz="2800" b="1" dirty="0" smtClean="0">
                <a:solidFill>
                  <a:srgbClr val="FF0000"/>
                </a:solidFill>
                <a:latin typeface="ＭＳ Ｐゴシック"/>
              </a:rPr>
              <a:t>σ</a:t>
            </a:r>
            <a:r>
              <a:rPr lang="ja-JP" altLang="en-US" sz="2800" b="1" dirty="0" smtClean="0">
                <a:solidFill>
                  <a:srgbClr val="FF0000"/>
                </a:solidFill>
                <a:latin typeface="ＭＳ Ｐゴシック"/>
              </a:rPr>
              <a:t>／ひずみ</a:t>
            </a:r>
            <a:r>
              <a:rPr lang="en-US" altLang="ja-JP" sz="2800" b="1" dirty="0" smtClean="0">
                <a:solidFill>
                  <a:srgbClr val="FF0000"/>
                </a:solidFill>
                <a:latin typeface="ＭＳ Ｐゴシック"/>
              </a:rPr>
              <a:t>ε</a:t>
            </a:r>
          </a:p>
          <a:p>
            <a:pPr fontAlgn="base">
              <a:spcBef>
                <a:spcPct val="0"/>
              </a:spcBef>
              <a:spcAft>
                <a:spcPct val="0"/>
              </a:spcAft>
            </a:pPr>
            <a:r>
              <a:rPr lang="ja-JP" altLang="en-US" sz="1000" dirty="0">
                <a:solidFill>
                  <a:prstClr val="black"/>
                </a:solidFill>
              </a:rPr>
              <a:t>　</a:t>
            </a:r>
            <a:endParaRPr lang="en-US" altLang="ja-JP" sz="1000" dirty="0" smtClean="0">
              <a:solidFill>
                <a:prstClr val="black"/>
              </a:solidFill>
            </a:endParaRPr>
          </a:p>
          <a:p>
            <a:pPr fontAlgn="base">
              <a:spcBef>
                <a:spcPct val="0"/>
              </a:spcBef>
              <a:spcAft>
                <a:spcPct val="0"/>
              </a:spcAft>
            </a:pPr>
            <a:r>
              <a:rPr lang="ja-JP" altLang="en-US" sz="2400" dirty="0" smtClean="0">
                <a:solidFill>
                  <a:prstClr val="black"/>
                </a:solidFill>
              </a:rPr>
              <a:t>応力とひずみの関係の基本式　</a:t>
            </a:r>
            <a:endParaRPr lang="en-US" altLang="ja-JP" sz="2400" dirty="0" smtClean="0">
              <a:solidFill>
                <a:prstClr val="black"/>
              </a:solidFill>
            </a:endParaRPr>
          </a:p>
          <a:p>
            <a:pPr fontAlgn="base">
              <a:spcBef>
                <a:spcPct val="0"/>
              </a:spcBef>
              <a:spcAft>
                <a:spcPct val="0"/>
              </a:spcAft>
            </a:pPr>
            <a:r>
              <a:rPr lang="ja-JP" altLang="en-US" sz="2400" b="1" dirty="0">
                <a:solidFill>
                  <a:prstClr val="black"/>
                </a:solidFill>
              </a:rPr>
              <a:t>　</a:t>
            </a:r>
            <a:r>
              <a:rPr lang="ja-JP" altLang="en-US" sz="2400" b="1" dirty="0" smtClean="0">
                <a:solidFill>
                  <a:prstClr val="black"/>
                </a:solidFill>
              </a:rPr>
              <a:t>　　　　　　　　　　　　　　　　　　　　　　</a:t>
            </a:r>
            <a:r>
              <a:rPr lang="ja-JP" altLang="en-US" sz="2400" b="1" dirty="0" smtClean="0">
                <a:solidFill>
                  <a:srgbClr val="FF0000"/>
                </a:solidFill>
              </a:rPr>
              <a:t>果たしてそうでしょうか？</a:t>
            </a:r>
            <a:endParaRPr lang="ja-JP" altLang="en-US" sz="2400" b="1" dirty="0">
              <a:solidFill>
                <a:srgbClr val="FF0000"/>
              </a:solidFill>
            </a:endParaRPr>
          </a:p>
        </p:txBody>
      </p:sp>
      <p:pic>
        <p:nvPicPr>
          <p:cNvPr id="4" name="Picture 4" descr="C:\My Documents\変形.bmp"/>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73386" y="1735569"/>
            <a:ext cx="2649772" cy="93603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4" descr="aaa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14448" y="4017206"/>
            <a:ext cx="708025" cy="1651000"/>
          </a:xfrm>
          <a:prstGeom prst="rect">
            <a:avLst/>
          </a:prstGeom>
          <a:noFill/>
          <a:extLst>
            <a:ext uri="{909E8E84-426E-40DD-AFC4-6F175D3DCCD1}">
              <a14:hiddenFill xmlns:a14="http://schemas.microsoft.com/office/drawing/2010/main">
                <a:solidFill>
                  <a:srgbClr val="FFFFFF"/>
                </a:solidFill>
              </a14:hiddenFill>
            </a:ext>
          </a:extLst>
        </p:spPr>
      </p:pic>
      <p:pic>
        <p:nvPicPr>
          <p:cNvPr id="6" name="コンテンツ プレースホルダ 3" descr="Image4.png"/>
          <p:cNvPicPr>
            <a:picLocks noGrp="1" noChangeAspect="1"/>
          </p:cNvPicPr>
          <p:nvPr>
            <p:ph idx="1"/>
          </p:nvPr>
        </p:nvPicPr>
        <p:blipFill>
          <a:blip r:embed="rId4" cstate="print"/>
          <a:stretch>
            <a:fillRect/>
          </a:stretch>
        </p:blipFill>
        <p:spPr>
          <a:xfrm rot="17673769">
            <a:off x="809102" y="4316705"/>
            <a:ext cx="1644713" cy="1052001"/>
          </a:xfrm>
        </p:spPr>
      </p:pic>
      <p:pic>
        <p:nvPicPr>
          <p:cNvPr id="7" name="図 6" descr="Image6.png"/>
          <p:cNvPicPr>
            <a:picLocks noChangeAspect="1"/>
          </p:cNvPicPr>
          <p:nvPr/>
        </p:nvPicPr>
        <p:blipFill>
          <a:blip r:embed="rId5" cstate="print"/>
          <a:stretch>
            <a:fillRect/>
          </a:stretch>
        </p:blipFill>
        <p:spPr>
          <a:xfrm rot="17666407">
            <a:off x="1989679" y="4054020"/>
            <a:ext cx="2251275" cy="1377694"/>
          </a:xfrm>
          <a:prstGeom prst="rect">
            <a:avLst/>
          </a:prstGeom>
        </p:spPr>
      </p:pic>
      <p:pic>
        <p:nvPicPr>
          <p:cNvPr id="8" name="Picture 15" descr="無題"/>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6868" y="3666311"/>
            <a:ext cx="928688" cy="1654175"/>
          </a:xfrm>
          <a:prstGeom prst="rect">
            <a:avLst/>
          </a:prstGeom>
          <a:noFill/>
          <a:extLst>
            <a:ext uri="{909E8E84-426E-40DD-AFC4-6F175D3DCCD1}">
              <a14:hiddenFill xmlns:a14="http://schemas.microsoft.com/office/drawing/2010/main">
                <a:solidFill>
                  <a:srgbClr val="FFFFFF"/>
                </a:solidFill>
              </a14:hiddenFill>
            </a:ext>
          </a:extLst>
        </p:spPr>
      </p:pic>
      <p:sp>
        <p:nvSpPr>
          <p:cNvPr id="9" name="テキスト ボックス 8"/>
          <p:cNvSpPr txBox="1"/>
          <p:nvPr/>
        </p:nvSpPr>
        <p:spPr>
          <a:xfrm>
            <a:off x="1275556" y="5847764"/>
            <a:ext cx="1402599" cy="369332"/>
          </a:xfrm>
          <a:prstGeom prst="rect">
            <a:avLst/>
          </a:prstGeom>
          <a:noFill/>
        </p:spPr>
        <p:txBody>
          <a:bodyPr wrap="square" rtlCol="0">
            <a:spAutoFit/>
          </a:bodyPr>
          <a:lstStyle/>
          <a:p>
            <a:pPr fontAlgn="base">
              <a:spcBef>
                <a:spcPct val="0"/>
              </a:spcBef>
              <a:spcAft>
                <a:spcPct val="0"/>
              </a:spcAft>
            </a:pPr>
            <a:r>
              <a:rPr lang="ja-JP" altLang="en-US" b="1" u="sng" dirty="0" smtClean="0">
                <a:solidFill>
                  <a:prstClr val="black"/>
                </a:solidFill>
              </a:rPr>
              <a:t>ダンベル</a:t>
            </a:r>
            <a:endParaRPr lang="ja-JP" altLang="en-US" b="1" u="sng" dirty="0">
              <a:solidFill>
                <a:prstClr val="black"/>
              </a:solidFill>
            </a:endParaRPr>
          </a:p>
        </p:txBody>
      </p:sp>
      <p:sp>
        <p:nvSpPr>
          <p:cNvPr id="10" name="テキスト ボックス 9"/>
          <p:cNvSpPr txBox="1"/>
          <p:nvPr/>
        </p:nvSpPr>
        <p:spPr>
          <a:xfrm>
            <a:off x="4131052" y="5867980"/>
            <a:ext cx="938255" cy="369332"/>
          </a:xfrm>
          <a:prstGeom prst="rect">
            <a:avLst/>
          </a:prstGeom>
          <a:noFill/>
        </p:spPr>
        <p:txBody>
          <a:bodyPr wrap="square" rtlCol="0">
            <a:spAutoFit/>
          </a:bodyPr>
          <a:lstStyle/>
          <a:p>
            <a:pPr fontAlgn="base">
              <a:spcBef>
                <a:spcPct val="0"/>
              </a:spcBef>
              <a:spcAft>
                <a:spcPct val="0"/>
              </a:spcAft>
            </a:pPr>
            <a:r>
              <a:rPr lang="ja-JP" altLang="en-US" b="1" u="sng" dirty="0" smtClean="0">
                <a:solidFill>
                  <a:prstClr val="black"/>
                </a:solidFill>
              </a:rPr>
              <a:t>短冊</a:t>
            </a:r>
            <a:endParaRPr lang="ja-JP" altLang="en-US" b="1" u="sng" dirty="0">
              <a:solidFill>
                <a:prstClr val="black"/>
              </a:solidFill>
            </a:endParaRPr>
          </a:p>
        </p:txBody>
      </p:sp>
      <p:pic>
        <p:nvPicPr>
          <p:cNvPr id="11" name="図 10" descr="Image9.png"/>
          <p:cNvPicPr>
            <a:picLocks noChangeAspect="1"/>
          </p:cNvPicPr>
          <p:nvPr/>
        </p:nvPicPr>
        <p:blipFill>
          <a:blip r:embed="rId7" cstate="print"/>
          <a:stretch>
            <a:fillRect/>
          </a:stretch>
        </p:blipFill>
        <p:spPr>
          <a:xfrm rot="17724103">
            <a:off x="3874560" y="4114257"/>
            <a:ext cx="2391798" cy="1306136"/>
          </a:xfrm>
          <a:prstGeom prst="rect">
            <a:avLst/>
          </a:prstGeom>
        </p:spPr>
      </p:pic>
      <p:pic>
        <p:nvPicPr>
          <p:cNvPr id="12" name="コンテンツ プレースホルダ 3" descr="Image7.png"/>
          <p:cNvPicPr>
            <a:picLocks noChangeAspect="1"/>
          </p:cNvPicPr>
          <p:nvPr/>
        </p:nvPicPr>
        <p:blipFill>
          <a:blip r:embed="rId8" cstate="print"/>
          <a:stretch>
            <a:fillRect/>
          </a:stretch>
        </p:blipFill>
        <p:spPr bwMode="auto">
          <a:xfrm rot="17717255">
            <a:off x="3711819" y="4755295"/>
            <a:ext cx="1415976" cy="768759"/>
          </a:xfrm>
          <a:prstGeom prst="rect">
            <a:avLst/>
          </a:prstGeom>
          <a:noFill/>
          <a:ln w="9525">
            <a:noFill/>
            <a:miter lim="800000"/>
            <a:headEnd/>
            <a:tailEnd/>
          </a:ln>
        </p:spPr>
      </p:pic>
      <p:pic>
        <p:nvPicPr>
          <p:cNvPr id="13" name="Picture 5" descr="C:\My Documents\a検討中\ゴム講習会\ＴＰ形状による見かけヤング率の違い\ディスク直径１８ｍｍ.bmp"/>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421036" y="4603519"/>
            <a:ext cx="808428" cy="112183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9" descr="C:\My Documents\mail_box、資料送付先\anm_disk100.bmp"/>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403195" y="3433088"/>
            <a:ext cx="1419963" cy="1095693"/>
          </a:xfrm>
          <a:prstGeom prst="rect">
            <a:avLst/>
          </a:prstGeom>
          <a:noFill/>
          <a:extLst>
            <a:ext uri="{909E8E84-426E-40DD-AFC4-6F175D3DCCD1}">
              <a14:hiddenFill xmlns:a14="http://schemas.microsoft.com/office/drawing/2010/main">
                <a:solidFill>
                  <a:srgbClr val="FFFFFF"/>
                </a:solidFill>
              </a14:hiddenFill>
            </a:ext>
          </a:extLst>
        </p:spPr>
      </p:pic>
      <p:sp>
        <p:nvSpPr>
          <p:cNvPr id="15" name="テキスト ボックス 14"/>
          <p:cNvSpPr txBox="1"/>
          <p:nvPr/>
        </p:nvSpPr>
        <p:spPr>
          <a:xfrm>
            <a:off x="7118774" y="5758417"/>
            <a:ext cx="1367500" cy="369332"/>
          </a:xfrm>
          <a:prstGeom prst="rect">
            <a:avLst/>
          </a:prstGeom>
          <a:noFill/>
        </p:spPr>
        <p:txBody>
          <a:bodyPr wrap="square" rtlCol="0">
            <a:spAutoFit/>
          </a:bodyPr>
          <a:lstStyle/>
          <a:p>
            <a:pPr fontAlgn="base">
              <a:spcBef>
                <a:spcPct val="0"/>
              </a:spcBef>
              <a:spcAft>
                <a:spcPct val="0"/>
              </a:spcAft>
            </a:pPr>
            <a:r>
              <a:rPr lang="ja-JP" altLang="en-US" b="1" u="sng" dirty="0" smtClean="0">
                <a:solidFill>
                  <a:prstClr val="black"/>
                </a:solidFill>
              </a:rPr>
              <a:t>ディスク</a:t>
            </a:r>
            <a:endParaRPr lang="ja-JP" altLang="en-US" b="1" u="sng" dirty="0">
              <a:solidFill>
                <a:prstClr val="black"/>
              </a:solidFill>
            </a:endParaRPr>
          </a:p>
        </p:txBody>
      </p:sp>
      <p:pic>
        <p:nvPicPr>
          <p:cNvPr id="16" name="Picture 3" descr="C:\My Documents\a検討中\ゴム講習会\ＴＰ形状による見かけヤング率の違い\ディスク直径１０ｍｍ－２.bmp"/>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467320" y="4660669"/>
            <a:ext cx="893506" cy="10778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12030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txBox="1">
            <a:spLocks/>
          </p:cNvSpPr>
          <p:nvPr/>
        </p:nvSpPr>
        <p:spPr>
          <a:xfrm>
            <a:off x="1691679" y="244922"/>
            <a:ext cx="6480721" cy="634082"/>
          </a:xfrm>
          <a:prstGeom prst="rect">
            <a:avLst/>
          </a:prstGeom>
        </p:spPr>
        <p:txBody>
          <a:bodyPr>
            <a:normAutofit fontScale="77500" lnSpcReduction="20000"/>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u="sng" dirty="0" smtClean="0">
                <a:solidFill>
                  <a:prstClr val="black"/>
                </a:solidFill>
              </a:rPr>
              <a:t>ダンベルによるヤング率算出と・・・</a:t>
            </a:r>
            <a:endParaRPr lang="ja-JP" altLang="en-US" u="sng" dirty="0">
              <a:solidFill>
                <a:prstClr val="black"/>
              </a:solidFill>
            </a:endParaRPr>
          </a:p>
        </p:txBody>
      </p:sp>
      <p:pic>
        <p:nvPicPr>
          <p:cNvPr id="3" name="Picture 14" descr="aaa2"/>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42545" y="1812463"/>
            <a:ext cx="708025" cy="1651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5" descr="無題"/>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2249" y="2019978"/>
            <a:ext cx="928688" cy="1654175"/>
          </a:xfrm>
          <a:prstGeom prst="rect">
            <a:avLst/>
          </a:prstGeom>
          <a:noFill/>
          <a:extLst>
            <a:ext uri="{909E8E84-426E-40DD-AFC4-6F175D3DCCD1}">
              <a14:hiddenFill xmlns:a14="http://schemas.microsoft.com/office/drawing/2010/main">
                <a:solidFill>
                  <a:srgbClr val="FFFFFF"/>
                </a:solidFill>
              </a14:hiddenFill>
            </a:ext>
          </a:extLst>
        </p:spPr>
      </p:pic>
      <p:pic>
        <p:nvPicPr>
          <p:cNvPr id="5" name="図 4" descr="Image6.png"/>
          <p:cNvPicPr>
            <a:picLocks noChangeAspect="1"/>
          </p:cNvPicPr>
          <p:nvPr/>
        </p:nvPicPr>
        <p:blipFill>
          <a:blip r:embed="rId4" cstate="print"/>
          <a:stretch>
            <a:fillRect/>
          </a:stretch>
        </p:blipFill>
        <p:spPr>
          <a:xfrm>
            <a:off x="3045156" y="2162473"/>
            <a:ext cx="2251275" cy="1377694"/>
          </a:xfrm>
          <a:prstGeom prst="rect">
            <a:avLst/>
          </a:prstGeom>
        </p:spPr>
      </p:pic>
      <p:pic>
        <p:nvPicPr>
          <p:cNvPr id="6" name="Picture 2"/>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420130" y="4051194"/>
            <a:ext cx="2281642" cy="14314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362135" y="2077265"/>
            <a:ext cx="2265876" cy="15481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図 7" descr="Image9.png"/>
          <p:cNvPicPr>
            <a:picLocks noChangeAspect="1"/>
          </p:cNvPicPr>
          <p:nvPr/>
        </p:nvPicPr>
        <p:blipFill>
          <a:blip r:embed="rId7" cstate="print"/>
          <a:stretch>
            <a:fillRect/>
          </a:stretch>
        </p:blipFill>
        <p:spPr>
          <a:xfrm>
            <a:off x="2996109" y="4117766"/>
            <a:ext cx="2391798" cy="1306136"/>
          </a:xfrm>
          <a:prstGeom prst="rect">
            <a:avLst/>
          </a:prstGeom>
        </p:spPr>
      </p:pic>
      <p:sp>
        <p:nvSpPr>
          <p:cNvPr id="9" name="右矢印 8"/>
          <p:cNvSpPr/>
          <p:nvPr/>
        </p:nvSpPr>
        <p:spPr>
          <a:xfrm>
            <a:off x="2603272" y="2387415"/>
            <a:ext cx="339416" cy="328987"/>
          </a:xfrm>
          <a:prstGeom prst="rightArrow">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2400">
              <a:solidFill>
                <a:prstClr val="white"/>
              </a:solidFill>
            </a:endParaRPr>
          </a:p>
        </p:txBody>
      </p:sp>
      <p:sp>
        <p:nvSpPr>
          <p:cNvPr id="10" name="右矢印 9"/>
          <p:cNvSpPr/>
          <p:nvPr/>
        </p:nvSpPr>
        <p:spPr>
          <a:xfrm>
            <a:off x="2462409" y="4662993"/>
            <a:ext cx="339416" cy="328987"/>
          </a:xfrm>
          <a:prstGeom prst="rightArrow">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2400">
              <a:solidFill>
                <a:prstClr val="white"/>
              </a:solidFill>
            </a:endParaRPr>
          </a:p>
        </p:txBody>
      </p:sp>
      <p:sp>
        <p:nvSpPr>
          <p:cNvPr id="11" name="テキスト ボックス 10"/>
          <p:cNvSpPr txBox="1"/>
          <p:nvPr/>
        </p:nvSpPr>
        <p:spPr>
          <a:xfrm>
            <a:off x="395536" y="1484784"/>
            <a:ext cx="1547010" cy="461665"/>
          </a:xfrm>
          <a:prstGeom prst="rect">
            <a:avLst/>
          </a:prstGeom>
          <a:noFill/>
        </p:spPr>
        <p:txBody>
          <a:bodyPr wrap="square" rtlCol="0">
            <a:spAutoFit/>
          </a:bodyPr>
          <a:lstStyle/>
          <a:p>
            <a:pPr fontAlgn="base">
              <a:spcBef>
                <a:spcPct val="0"/>
              </a:spcBef>
              <a:spcAft>
                <a:spcPct val="0"/>
              </a:spcAft>
            </a:pPr>
            <a:r>
              <a:rPr lang="ja-JP" altLang="en-US" sz="2400" b="1" u="sng" dirty="0">
                <a:solidFill>
                  <a:prstClr val="black"/>
                </a:solidFill>
              </a:rPr>
              <a:t>ダンベル</a:t>
            </a:r>
          </a:p>
        </p:txBody>
      </p:sp>
      <p:sp>
        <p:nvSpPr>
          <p:cNvPr id="12" name="テキスト ボックス 11"/>
          <p:cNvSpPr txBox="1"/>
          <p:nvPr/>
        </p:nvSpPr>
        <p:spPr>
          <a:xfrm>
            <a:off x="427952" y="3677619"/>
            <a:ext cx="1547010" cy="461665"/>
          </a:xfrm>
          <a:prstGeom prst="rect">
            <a:avLst/>
          </a:prstGeom>
          <a:noFill/>
        </p:spPr>
        <p:txBody>
          <a:bodyPr wrap="square" rtlCol="0">
            <a:spAutoFit/>
          </a:bodyPr>
          <a:lstStyle/>
          <a:p>
            <a:pPr fontAlgn="base">
              <a:spcBef>
                <a:spcPct val="0"/>
              </a:spcBef>
              <a:spcAft>
                <a:spcPct val="0"/>
              </a:spcAft>
            </a:pPr>
            <a:r>
              <a:rPr lang="ja-JP" altLang="en-US" sz="2400" b="1" u="sng" dirty="0">
                <a:solidFill>
                  <a:prstClr val="black"/>
                </a:solidFill>
                <a:latin typeface="Times New Roman" panose="02020603050405020304" pitchFamily="18" charset="0"/>
                <a:ea typeface="メイリオ" panose="020B0604030504040204" pitchFamily="50" charset="-128"/>
              </a:rPr>
              <a:t>短冊</a:t>
            </a:r>
          </a:p>
        </p:txBody>
      </p:sp>
      <p:sp>
        <p:nvSpPr>
          <p:cNvPr id="13" name="テキスト ボックス 12"/>
          <p:cNvSpPr txBox="1"/>
          <p:nvPr/>
        </p:nvSpPr>
        <p:spPr>
          <a:xfrm>
            <a:off x="395536" y="725795"/>
            <a:ext cx="8118060" cy="830997"/>
          </a:xfrm>
          <a:prstGeom prst="rect">
            <a:avLst/>
          </a:prstGeom>
          <a:noFill/>
        </p:spPr>
        <p:txBody>
          <a:bodyPr wrap="square" rtlCol="0">
            <a:spAutoFit/>
          </a:bodyPr>
          <a:lstStyle/>
          <a:p>
            <a:pPr fontAlgn="base">
              <a:spcBef>
                <a:spcPct val="0"/>
              </a:spcBef>
              <a:spcAft>
                <a:spcPct val="0"/>
              </a:spcAft>
            </a:pPr>
            <a:r>
              <a:rPr lang="ja-JP" altLang="en-US" sz="2400" dirty="0" smtClean="0">
                <a:solidFill>
                  <a:prstClr val="black"/>
                </a:solidFill>
                <a:latin typeface="Times New Roman" panose="02020603050405020304" pitchFamily="18" charset="0"/>
                <a:ea typeface="メイリオ" panose="020B0604030504040204" pitchFamily="50" charset="-128"/>
              </a:rPr>
              <a:t>　・</a:t>
            </a:r>
            <a:r>
              <a:rPr lang="ja-JP" altLang="en-US" sz="2400" dirty="0">
                <a:solidFill>
                  <a:prstClr val="black"/>
                </a:solidFill>
                <a:latin typeface="Times New Roman" panose="02020603050405020304" pitchFamily="18" charset="0"/>
                <a:ea typeface="メイリオ" panose="020B0604030504040204" pitchFamily="50" charset="-128"/>
              </a:rPr>
              <a:t>ひずみ</a:t>
            </a:r>
            <a:r>
              <a:rPr lang="en-US" altLang="ja-JP" sz="2400" dirty="0">
                <a:solidFill>
                  <a:prstClr val="black"/>
                </a:solidFill>
                <a:latin typeface="Times New Roman" panose="02020603050405020304" pitchFamily="18" charset="0"/>
                <a:ea typeface="メイリオ" panose="020B0604030504040204" pitchFamily="50" charset="-128"/>
              </a:rPr>
              <a:t>ε=</a:t>
            </a:r>
            <a:r>
              <a:rPr lang="ja-JP" altLang="en-US" sz="2400" dirty="0">
                <a:solidFill>
                  <a:prstClr val="black"/>
                </a:solidFill>
                <a:latin typeface="Times New Roman" panose="02020603050405020304" pitchFamily="18" charset="0"/>
                <a:ea typeface="メイリオ" panose="020B0604030504040204" pitchFamily="50" charset="-128"/>
              </a:rPr>
              <a:t>変位／チャック間距離</a:t>
            </a:r>
            <a:endParaRPr lang="en-US" altLang="ja-JP" sz="2400" dirty="0">
              <a:solidFill>
                <a:prstClr val="black"/>
              </a:solidFill>
              <a:latin typeface="Times New Roman" panose="02020603050405020304" pitchFamily="18" charset="0"/>
              <a:ea typeface="メイリオ" panose="020B0604030504040204" pitchFamily="50" charset="-128"/>
            </a:endParaRPr>
          </a:p>
          <a:p>
            <a:pPr fontAlgn="base">
              <a:spcBef>
                <a:spcPct val="0"/>
              </a:spcBef>
              <a:spcAft>
                <a:spcPct val="0"/>
              </a:spcAft>
            </a:pPr>
            <a:r>
              <a:rPr lang="ja-JP" altLang="en-US" sz="2400" dirty="0" smtClean="0">
                <a:solidFill>
                  <a:prstClr val="black"/>
                </a:solidFill>
                <a:latin typeface="Times New Roman" panose="02020603050405020304" pitchFamily="18" charset="0"/>
                <a:ea typeface="メイリオ" panose="020B0604030504040204" pitchFamily="50" charset="-128"/>
              </a:rPr>
              <a:t>　・</a:t>
            </a:r>
            <a:r>
              <a:rPr lang="ja-JP" altLang="en-US" sz="2400" dirty="0">
                <a:solidFill>
                  <a:prstClr val="black"/>
                </a:solidFill>
                <a:latin typeface="Times New Roman" panose="02020603050405020304" pitchFamily="18" charset="0"/>
                <a:ea typeface="メイリオ" panose="020B0604030504040204" pitchFamily="50" charset="-128"/>
              </a:rPr>
              <a:t>応力</a:t>
            </a:r>
            <a:r>
              <a:rPr lang="en-US" altLang="ja-JP" sz="2400" dirty="0">
                <a:solidFill>
                  <a:prstClr val="black"/>
                </a:solidFill>
                <a:latin typeface="Times New Roman" panose="02020603050405020304" pitchFamily="18" charset="0"/>
                <a:ea typeface="メイリオ" panose="020B0604030504040204" pitchFamily="50" charset="-128"/>
              </a:rPr>
              <a:t>σ=</a:t>
            </a:r>
            <a:r>
              <a:rPr lang="ja-JP" altLang="en-US" sz="2400" dirty="0">
                <a:solidFill>
                  <a:prstClr val="black"/>
                </a:solidFill>
                <a:latin typeface="Times New Roman" panose="02020603050405020304" pitchFamily="18" charset="0"/>
                <a:ea typeface="メイリオ" panose="020B0604030504040204" pitchFamily="50" charset="-128"/>
              </a:rPr>
              <a:t>荷重／断面積　　　　　　　　　⇒　</a:t>
            </a:r>
            <a:r>
              <a:rPr lang="en-US" altLang="ja-JP" sz="2400" dirty="0">
                <a:solidFill>
                  <a:prstClr val="black"/>
                </a:solidFill>
                <a:latin typeface="Times New Roman" panose="02020603050405020304" pitchFamily="18" charset="0"/>
                <a:ea typeface="メイリオ" panose="020B0604030504040204" pitchFamily="50" charset="-128"/>
              </a:rPr>
              <a:t>E=σ</a:t>
            </a:r>
            <a:r>
              <a:rPr lang="ja-JP" altLang="en-US" sz="2400" dirty="0">
                <a:solidFill>
                  <a:prstClr val="black"/>
                </a:solidFill>
                <a:latin typeface="Times New Roman" panose="02020603050405020304" pitchFamily="18" charset="0"/>
                <a:ea typeface="メイリオ" panose="020B0604030504040204" pitchFamily="50" charset="-128"/>
              </a:rPr>
              <a:t>／</a:t>
            </a:r>
            <a:r>
              <a:rPr lang="en-US" altLang="ja-JP" sz="2400" dirty="0">
                <a:solidFill>
                  <a:prstClr val="black"/>
                </a:solidFill>
                <a:latin typeface="Times New Roman" panose="02020603050405020304" pitchFamily="18" charset="0"/>
                <a:ea typeface="メイリオ" panose="020B0604030504040204" pitchFamily="50" charset="-128"/>
              </a:rPr>
              <a:t>ε</a:t>
            </a:r>
            <a:endParaRPr lang="ja-JP" altLang="en-US" sz="2400" dirty="0">
              <a:solidFill>
                <a:prstClr val="black"/>
              </a:solidFill>
              <a:latin typeface="Times New Roman" panose="02020603050405020304" pitchFamily="18" charset="0"/>
              <a:ea typeface="メイリオ" panose="020B0604030504040204" pitchFamily="50" charset="-128"/>
            </a:endParaRPr>
          </a:p>
        </p:txBody>
      </p:sp>
      <p:sp>
        <p:nvSpPr>
          <p:cNvPr id="14" name="角丸四角形 13"/>
          <p:cNvSpPr/>
          <p:nvPr/>
        </p:nvSpPr>
        <p:spPr>
          <a:xfrm>
            <a:off x="501713" y="5534484"/>
            <a:ext cx="5791200" cy="504056"/>
          </a:xfrm>
          <a:prstGeom prst="roundRect">
            <a:avLst/>
          </a:prstGeom>
          <a:solidFill>
            <a:srgbClr val="FFFFCC"/>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ja-JP" altLang="en-US" sz="2000" b="1" dirty="0" smtClean="0">
                <a:solidFill>
                  <a:srgbClr val="FF0000"/>
                </a:solidFill>
                <a:latin typeface="Times New Roman" panose="02020603050405020304" pitchFamily="18" charset="0"/>
                <a:ea typeface="メイリオ" panose="020B0604030504040204" pitchFamily="50" charset="-128"/>
              </a:rPr>
              <a:t>ダンベルと短冊で異なるヤング率を示す。</a:t>
            </a:r>
            <a:endParaRPr lang="ja-JP" altLang="en-US" sz="2000" b="1" dirty="0">
              <a:solidFill>
                <a:srgbClr val="FF0000"/>
              </a:solidFill>
              <a:latin typeface="Times New Roman" panose="02020603050405020304" pitchFamily="18" charset="0"/>
              <a:ea typeface="メイリオ" panose="020B0604030504040204" pitchFamily="50" charset="-128"/>
            </a:endParaRPr>
          </a:p>
        </p:txBody>
      </p:sp>
      <p:sp>
        <p:nvSpPr>
          <p:cNvPr id="15" name="テキスト ボックス 14"/>
          <p:cNvSpPr txBox="1"/>
          <p:nvPr/>
        </p:nvSpPr>
        <p:spPr>
          <a:xfrm>
            <a:off x="3130088" y="1700808"/>
            <a:ext cx="5939887" cy="400110"/>
          </a:xfrm>
          <a:prstGeom prst="rect">
            <a:avLst/>
          </a:prstGeom>
          <a:noFill/>
        </p:spPr>
        <p:txBody>
          <a:bodyPr wrap="square" rtlCol="0">
            <a:spAutoFit/>
          </a:bodyPr>
          <a:lstStyle/>
          <a:p>
            <a:pPr fontAlgn="base">
              <a:spcBef>
                <a:spcPct val="0"/>
              </a:spcBef>
              <a:spcAft>
                <a:spcPct val="0"/>
              </a:spcAft>
            </a:pPr>
            <a:r>
              <a:rPr lang="ja-JP" altLang="en-US" sz="2000" dirty="0">
                <a:solidFill>
                  <a:prstClr val="black"/>
                </a:solidFill>
                <a:latin typeface="Times New Roman" panose="02020603050405020304" pitchFamily="18" charset="0"/>
                <a:ea typeface="メイリオ" panose="020B0604030504040204" pitchFamily="50" charset="-128"/>
              </a:rPr>
              <a:t>ヤング率</a:t>
            </a:r>
            <a:r>
              <a:rPr lang="en-US" altLang="ja-JP" sz="2000" dirty="0">
                <a:solidFill>
                  <a:prstClr val="black"/>
                </a:solidFill>
                <a:latin typeface="Times New Roman" panose="02020603050405020304" pitchFamily="18" charset="0"/>
                <a:ea typeface="メイリオ" panose="020B0604030504040204" pitchFamily="50" charset="-128"/>
              </a:rPr>
              <a:t>E=1.0</a:t>
            </a:r>
            <a:r>
              <a:rPr lang="ja-JP" altLang="en-US" sz="2000" dirty="0">
                <a:solidFill>
                  <a:prstClr val="black"/>
                </a:solidFill>
                <a:latin typeface="Times New Roman" panose="02020603050405020304" pitchFamily="18" charset="0"/>
                <a:ea typeface="メイリオ" panose="020B0604030504040204" pitchFamily="50" charset="-128"/>
              </a:rPr>
              <a:t>　での解析・計測　⇒　結果</a:t>
            </a:r>
            <a:r>
              <a:rPr lang="en-US" altLang="ja-JP" sz="2000" dirty="0">
                <a:solidFill>
                  <a:prstClr val="black"/>
                </a:solidFill>
                <a:latin typeface="Times New Roman" panose="02020603050405020304" pitchFamily="18" charset="0"/>
                <a:ea typeface="メイリオ" panose="020B0604030504040204" pitchFamily="50" charset="-128"/>
              </a:rPr>
              <a:t>E=1.27</a:t>
            </a:r>
            <a:endParaRPr lang="ja-JP" altLang="en-US" sz="2000" dirty="0">
              <a:solidFill>
                <a:prstClr val="black"/>
              </a:solidFill>
              <a:latin typeface="Times New Roman" panose="02020603050405020304" pitchFamily="18" charset="0"/>
              <a:ea typeface="メイリオ" panose="020B0604030504040204" pitchFamily="50" charset="-128"/>
            </a:endParaRPr>
          </a:p>
        </p:txBody>
      </p:sp>
      <p:sp>
        <p:nvSpPr>
          <p:cNvPr id="16" name="テキスト ボックス 15"/>
          <p:cNvSpPr txBox="1"/>
          <p:nvPr/>
        </p:nvSpPr>
        <p:spPr>
          <a:xfrm>
            <a:off x="3130087" y="3641920"/>
            <a:ext cx="5904656" cy="400110"/>
          </a:xfrm>
          <a:prstGeom prst="rect">
            <a:avLst/>
          </a:prstGeom>
          <a:noFill/>
        </p:spPr>
        <p:txBody>
          <a:bodyPr wrap="square" rtlCol="0">
            <a:spAutoFit/>
          </a:bodyPr>
          <a:lstStyle/>
          <a:p>
            <a:pPr fontAlgn="base">
              <a:spcBef>
                <a:spcPct val="0"/>
              </a:spcBef>
              <a:spcAft>
                <a:spcPct val="0"/>
              </a:spcAft>
            </a:pPr>
            <a:r>
              <a:rPr lang="ja-JP" altLang="en-US" sz="2000" dirty="0">
                <a:solidFill>
                  <a:prstClr val="black"/>
                </a:solidFill>
                <a:latin typeface="Times New Roman" panose="02020603050405020304" pitchFamily="18" charset="0"/>
                <a:ea typeface="メイリオ" panose="020B0604030504040204" pitchFamily="50" charset="-128"/>
              </a:rPr>
              <a:t>ヤング率</a:t>
            </a:r>
            <a:r>
              <a:rPr lang="en-US" altLang="ja-JP" sz="2000" dirty="0">
                <a:solidFill>
                  <a:prstClr val="black"/>
                </a:solidFill>
                <a:latin typeface="Times New Roman" panose="02020603050405020304" pitchFamily="18" charset="0"/>
                <a:ea typeface="メイリオ" panose="020B0604030504040204" pitchFamily="50" charset="-128"/>
              </a:rPr>
              <a:t>E=1.0</a:t>
            </a:r>
            <a:r>
              <a:rPr lang="ja-JP" altLang="en-US" sz="2000" dirty="0">
                <a:solidFill>
                  <a:prstClr val="black"/>
                </a:solidFill>
                <a:latin typeface="Times New Roman" panose="02020603050405020304" pitchFamily="18" charset="0"/>
                <a:ea typeface="メイリオ" panose="020B0604030504040204" pitchFamily="50" charset="-128"/>
              </a:rPr>
              <a:t>　での解析・計測　⇒　結果</a:t>
            </a:r>
            <a:r>
              <a:rPr lang="en-US" altLang="ja-JP" sz="2000" dirty="0">
                <a:solidFill>
                  <a:prstClr val="black"/>
                </a:solidFill>
                <a:latin typeface="Times New Roman" panose="02020603050405020304" pitchFamily="18" charset="0"/>
                <a:ea typeface="メイリオ" panose="020B0604030504040204" pitchFamily="50" charset="-128"/>
              </a:rPr>
              <a:t>E=0.98</a:t>
            </a:r>
            <a:endParaRPr lang="ja-JP" altLang="en-US" sz="2000" dirty="0">
              <a:solidFill>
                <a:prstClr val="black"/>
              </a:solidFill>
              <a:latin typeface="Times New Roman" panose="02020603050405020304" pitchFamily="18" charset="0"/>
              <a:ea typeface="メイリオ" panose="020B0604030504040204" pitchFamily="50" charset="-128"/>
            </a:endParaRPr>
          </a:p>
        </p:txBody>
      </p:sp>
      <p:sp>
        <p:nvSpPr>
          <p:cNvPr id="17" name="角丸四角形 16"/>
          <p:cNvSpPr/>
          <p:nvPr/>
        </p:nvSpPr>
        <p:spPr>
          <a:xfrm>
            <a:off x="611560" y="6093296"/>
            <a:ext cx="7980220" cy="652930"/>
          </a:xfrm>
          <a:prstGeom prst="roundRect">
            <a:avLst/>
          </a:prstGeom>
          <a:solidFill>
            <a:srgbClr val="FFFFCC"/>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ja-JP" altLang="en-US" sz="2800" dirty="0">
                <a:solidFill>
                  <a:srgbClr val="0000FF"/>
                </a:solidFill>
                <a:latin typeface="Times New Roman" panose="02020603050405020304" pitchFamily="18" charset="0"/>
                <a:ea typeface="メイリオ" panose="020B0604030504040204" pitchFamily="50" charset="-128"/>
              </a:rPr>
              <a:t>解析に必要な測定法を明確にする。</a:t>
            </a:r>
            <a:endParaRPr lang="en-US" altLang="ja-JP" sz="2800" dirty="0">
              <a:solidFill>
                <a:srgbClr val="0000FF"/>
              </a:solidFill>
              <a:latin typeface="Times New Roman" panose="02020603050405020304" pitchFamily="18" charset="0"/>
              <a:ea typeface="メイリオ" panose="020B0604030504040204" pitchFamily="50" charset="-128"/>
            </a:endParaRPr>
          </a:p>
        </p:txBody>
      </p:sp>
      <p:pic>
        <p:nvPicPr>
          <p:cNvPr id="18" name="図 17"/>
          <p:cNvPicPr>
            <a:picLocks noChangeAspect="1"/>
          </p:cNvPicPr>
          <p:nvPr/>
        </p:nvPicPr>
        <p:blipFill>
          <a:blip r:embed="rId8" cstate="print"/>
          <a:stretch>
            <a:fillRect/>
          </a:stretch>
        </p:blipFill>
        <p:spPr>
          <a:xfrm>
            <a:off x="2196689" y="4104520"/>
            <a:ext cx="143063" cy="1276966"/>
          </a:xfrm>
          <a:prstGeom prst="rect">
            <a:avLst/>
          </a:prstGeom>
        </p:spPr>
      </p:pic>
    </p:spTree>
    <p:extLst>
      <p:ext uri="{BB962C8B-B14F-4D97-AF65-F5344CB8AC3E}">
        <p14:creationId xmlns:p14="http://schemas.microsoft.com/office/powerpoint/2010/main" val="2367052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cstate="print"/>
          <a:stretch>
            <a:fillRect/>
          </a:stretch>
        </p:blipFill>
        <p:spPr>
          <a:xfrm>
            <a:off x="3275856" y="1141439"/>
            <a:ext cx="609824" cy="3066543"/>
          </a:xfrm>
          <a:prstGeom prst="rect">
            <a:avLst/>
          </a:prstGeom>
        </p:spPr>
      </p:pic>
      <p:pic>
        <p:nvPicPr>
          <p:cNvPr id="3" name="Picture 14" descr="aaa2"/>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69437" y="1763178"/>
            <a:ext cx="970413" cy="226284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5" descr="無題"/>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3700" y="1758826"/>
            <a:ext cx="1272852" cy="2267198"/>
          </a:xfrm>
          <a:prstGeom prst="rect">
            <a:avLst/>
          </a:prstGeom>
          <a:noFill/>
          <a:extLst>
            <a:ext uri="{909E8E84-426E-40DD-AFC4-6F175D3DCCD1}">
              <a14:hiddenFill xmlns:a14="http://schemas.microsoft.com/office/drawing/2010/main">
                <a:solidFill>
                  <a:srgbClr val="FFFFFF"/>
                </a:solidFill>
              </a14:hiddenFill>
            </a:ext>
          </a:extLst>
        </p:spPr>
      </p:pic>
      <p:sp>
        <p:nvSpPr>
          <p:cNvPr id="5" name="Line 13"/>
          <p:cNvSpPr>
            <a:spLocks noChangeShapeType="1"/>
          </p:cNvSpPr>
          <p:nvPr/>
        </p:nvSpPr>
        <p:spPr bwMode="auto">
          <a:xfrm flipV="1">
            <a:off x="2528796" y="3178672"/>
            <a:ext cx="177063" cy="0"/>
          </a:xfrm>
          <a:prstGeom prst="line">
            <a:avLst/>
          </a:prstGeom>
          <a:noFill/>
          <a:ln w="19050">
            <a:solidFill>
              <a:srgbClr val="00FFFF"/>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ja-JP" altLang="en-US" sz="2400">
              <a:solidFill>
                <a:prstClr val="black"/>
              </a:solidFill>
            </a:endParaRPr>
          </a:p>
        </p:txBody>
      </p:sp>
      <p:sp>
        <p:nvSpPr>
          <p:cNvPr id="6" name="Line 12"/>
          <p:cNvSpPr>
            <a:spLocks noChangeShapeType="1"/>
          </p:cNvSpPr>
          <p:nvPr/>
        </p:nvSpPr>
        <p:spPr bwMode="auto">
          <a:xfrm>
            <a:off x="2528796" y="2705502"/>
            <a:ext cx="167537" cy="0"/>
          </a:xfrm>
          <a:prstGeom prst="line">
            <a:avLst/>
          </a:prstGeom>
          <a:noFill/>
          <a:ln w="19050">
            <a:solidFill>
              <a:srgbClr val="00FFFF"/>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ja-JP" altLang="en-US" sz="2400">
              <a:solidFill>
                <a:prstClr val="black"/>
              </a:solidFill>
            </a:endParaRPr>
          </a:p>
        </p:txBody>
      </p:sp>
      <p:sp>
        <p:nvSpPr>
          <p:cNvPr id="7" name="Line 11"/>
          <p:cNvSpPr>
            <a:spLocks noChangeShapeType="1"/>
          </p:cNvSpPr>
          <p:nvPr/>
        </p:nvSpPr>
        <p:spPr bwMode="auto">
          <a:xfrm>
            <a:off x="1960684" y="2692802"/>
            <a:ext cx="568112" cy="127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ja-JP" altLang="en-US" sz="2400">
              <a:solidFill>
                <a:prstClr val="black"/>
              </a:solidFill>
            </a:endParaRPr>
          </a:p>
        </p:txBody>
      </p:sp>
      <p:sp>
        <p:nvSpPr>
          <p:cNvPr id="8" name="Line 10"/>
          <p:cNvSpPr>
            <a:spLocks noChangeShapeType="1"/>
          </p:cNvSpPr>
          <p:nvPr/>
        </p:nvSpPr>
        <p:spPr bwMode="auto">
          <a:xfrm>
            <a:off x="1960684" y="2702318"/>
            <a:ext cx="568112" cy="476354"/>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ja-JP" altLang="en-US" sz="2400">
              <a:solidFill>
                <a:prstClr val="black"/>
              </a:solidFill>
            </a:endParaRPr>
          </a:p>
        </p:txBody>
      </p:sp>
      <p:sp>
        <p:nvSpPr>
          <p:cNvPr id="9" name="Rectangle 9"/>
          <p:cNvSpPr>
            <a:spLocks noChangeArrowheads="1"/>
          </p:cNvSpPr>
          <p:nvPr/>
        </p:nvSpPr>
        <p:spPr bwMode="auto">
          <a:xfrm>
            <a:off x="1691680" y="2539870"/>
            <a:ext cx="634554" cy="309577"/>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fontAlgn="base">
              <a:spcBef>
                <a:spcPct val="0"/>
              </a:spcBef>
              <a:spcAft>
                <a:spcPct val="0"/>
              </a:spcAft>
            </a:pPr>
            <a:r>
              <a:rPr lang="ja-JP" altLang="ja-JP"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標線</a:t>
            </a:r>
            <a:endParaRPr lang="ja-JP" altLang="ja-JP" sz="3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10" name="Picture 20">
            <a:hlinkClick r:id="rId5"/>
          </p:cNvPr>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9618" y="4471079"/>
            <a:ext cx="2911475" cy="2184400"/>
          </a:xfrm>
          <a:prstGeom prst="rect">
            <a:avLst/>
          </a:prstGeom>
          <a:noFill/>
          <a:extLst>
            <a:ext uri="{909E8E84-426E-40DD-AFC4-6F175D3DCCD1}">
              <a14:hiddenFill xmlns:a14="http://schemas.microsoft.com/office/drawing/2010/main">
                <a:solidFill>
                  <a:srgbClr val="FFFFFF"/>
                </a:solidFill>
              </a14:hiddenFill>
            </a:ext>
          </a:extLst>
        </p:spPr>
      </p:pic>
      <p:sp>
        <p:nvSpPr>
          <p:cNvPr id="11" name="角丸四角形 10"/>
          <p:cNvSpPr/>
          <p:nvPr/>
        </p:nvSpPr>
        <p:spPr>
          <a:xfrm>
            <a:off x="4572000" y="1073696"/>
            <a:ext cx="3741840" cy="667267"/>
          </a:xfrm>
          <a:prstGeom prst="round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ja-JP" altLang="en-US" sz="2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まず、ゴム材扱う部門</a:t>
            </a:r>
            <a:endParaRPr lang="en-US" altLang="ja-JP" sz="20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fontAlgn="base">
              <a:spcBef>
                <a:spcPct val="0"/>
              </a:spcBef>
              <a:spcAft>
                <a:spcPct val="0"/>
              </a:spcAft>
            </a:pPr>
            <a:r>
              <a:rPr lang="ja-JP" altLang="en-US" sz="2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⇒標線間ひずみで測定</a:t>
            </a:r>
            <a:endParaRPr lang="en-US" altLang="ja-JP" sz="20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角丸四角形 11"/>
          <p:cNvSpPr/>
          <p:nvPr/>
        </p:nvSpPr>
        <p:spPr>
          <a:xfrm>
            <a:off x="4572000" y="1793776"/>
            <a:ext cx="3733479" cy="750039"/>
          </a:xfrm>
          <a:prstGeom prst="round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ja-JP" altLang="en-US" sz="2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チャック間に換算</a:t>
            </a:r>
            <a:endParaRPr lang="en-US" altLang="ja-JP" sz="20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fontAlgn="base">
              <a:spcBef>
                <a:spcPct val="0"/>
              </a:spcBef>
              <a:spcAft>
                <a:spcPct val="0"/>
              </a:spcAft>
            </a:pPr>
            <a:r>
              <a:rPr lang="ja-JP" altLang="en-US" sz="2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⇒３０％程度</a:t>
            </a:r>
            <a:r>
              <a:rPr lang="ja-JP" altLang="en-US" sz="2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大きい</a:t>
            </a:r>
            <a:endParaRPr lang="ja-JP" altLang="en-US" sz="20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13" name="Picture 7"/>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23928" y="2729880"/>
            <a:ext cx="5138056" cy="3852842"/>
          </a:xfrm>
          <a:prstGeom prst="rect">
            <a:avLst/>
          </a:prstGeom>
          <a:noFill/>
          <a:extLst>
            <a:ext uri="{909E8E84-426E-40DD-AFC4-6F175D3DCCD1}">
              <a14:hiddenFill xmlns:a14="http://schemas.microsoft.com/office/drawing/2010/main">
                <a:solidFill>
                  <a:srgbClr val="FFFFFF"/>
                </a:solidFill>
              </a14:hiddenFill>
            </a:ext>
          </a:extLst>
        </p:spPr>
      </p:pic>
      <p:sp>
        <p:nvSpPr>
          <p:cNvPr id="14" name="角丸四角形 13"/>
          <p:cNvSpPr/>
          <p:nvPr/>
        </p:nvSpPr>
        <p:spPr>
          <a:xfrm>
            <a:off x="5704335" y="4766259"/>
            <a:ext cx="2952750" cy="469098"/>
          </a:xfrm>
          <a:prstGeom prst="round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チャック間応力</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vs</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ひずみ</a:t>
            </a:r>
          </a:p>
        </p:txBody>
      </p:sp>
      <p:sp>
        <p:nvSpPr>
          <p:cNvPr id="15" name="角丸四角形 14"/>
          <p:cNvSpPr/>
          <p:nvPr/>
        </p:nvSpPr>
        <p:spPr>
          <a:xfrm>
            <a:off x="6020826" y="4183633"/>
            <a:ext cx="2496311" cy="469098"/>
          </a:xfrm>
          <a:prstGeom prst="round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標線間応力不明</a:t>
            </a:r>
          </a:p>
        </p:txBody>
      </p:sp>
      <p:sp>
        <p:nvSpPr>
          <p:cNvPr id="16" name="右矢印 15"/>
          <p:cNvSpPr/>
          <p:nvPr/>
        </p:nvSpPr>
        <p:spPr>
          <a:xfrm>
            <a:off x="3056761" y="2565614"/>
            <a:ext cx="339416" cy="328987"/>
          </a:xfrm>
          <a:prstGeom prst="rightArrow">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2400">
              <a:solidFill>
                <a:prstClr val="white"/>
              </a:solidFill>
            </a:endParaRPr>
          </a:p>
        </p:txBody>
      </p:sp>
      <p:cxnSp>
        <p:nvCxnSpPr>
          <p:cNvPr id="17" name="曲線コネクタ 16"/>
          <p:cNvCxnSpPr/>
          <p:nvPr/>
        </p:nvCxnSpPr>
        <p:spPr>
          <a:xfrm rot="5400000">
            <a:off x="6181570" y="2650126"/>
            <a:ext cx="1441800" cy="1371076"/>
          </a:xfrm>
          <a:prstGeom prst="curvedConnector3">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8" name="曲線コネクタ 17"/>
          <p:cNvCxnSpPr/>
          <p:nvPr/>
        </p:nvCxnSpPr>
        <p:spPr>
          <a:xfrm rot="5400000">
            <a:off x="6658644" y="3128125"/>
            <a:ext cx="1569510" cy="289217"/>
          </a:xfrm>
          <a:prstGeom prst="curvedConnector3">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19" name="タイトル 1"/>
          <p:cNvSpPr txBox="1">
            <a:spLocks/>
          </p:cNvSpPr>
          <p:nvPr/>
        </p:nvSpPr>
        <p:spPr>
          <a:xfrm>
            <a:off x="1691680" y="209368"/>
            <a:ext cx="6480720" cy="456433"/>
          </a:xfrm>
          <a:prstGeom prst="rect">
            <a:avLst/>
          </a:prstGeom>
        </p:spPr>
        <p:txBody>
          <a:bodyP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smtClean="0">
                <a:solidFill>
                  <a:prstClr val="black"/>
                </a:solidFill>
              </a:rPr>
              <a:t>伸び、強度測定方法</a:t>
            </a:r>
            <a:endParaRPr lang="ja-JP" altLang="en-US" dirty="0">
              <a:solidFill>
                <a:prstClr val="black"/>
              </a:solidFill>
            </a:endParaRPr>
          </a:p>
        </p:txBody>
      </p:sp>
      <p:sp>
        <p:nvSpPr>
          <p:cNvPr id="20" name="角丸四角形 19"/>
          <p:cNvSpPr/>
          <p:nvPr/>
        </p:nvSpPr>
        <p:spPr>
          <a:xfrm>
            <a:off x="58760" y="598111"/>
            <a:ext cx="2267473" cy="809218"/>
          </a:xfrm>
          <a:prstGeom prst="roundRect">
            <a:avLst/>
          </a:prstGeom>
          <a:solidFill>
            <a:srgbClr val="FFFF99"/>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smtClean="0">
                <a:solidFill>
                  <a:prstClr val="black"/>
                </a:solidFill>
              </a:rPr>
              <a:t>乱暴に</a:t>
            </a:r>
            <a:endParaRPr lang="en-US" altLang="ja-JP" b="1" dirty="0" smtClean="0">
              <a:solidFill>
                <a:prstClr val="black"/>
              </a:solidFill>
            </a:endParaRPr>
          </a:p>
          <a:p>
            <a:pPr algn="ctr"/>
            <a:r>
              <a:rPr lang="ja-JP" altLang="en-US" b="1" dirty="0" smtClean="0">
                <a:solidFill>
                  <a:prstClr val="black"/>
                </a:solidFill>
              </a:rPr>
              <a:t>等価という人も</a:t>
            </a:r>
            <a:endParaRPr lang="ja-JP" altLang="en-US" b="1" dirty="0">
              <a:solidFill>
                <a:prstClr val="black"/>
              </a:solidFill>
            </a:endParaRPr>
          </a:p>
        </p:txBody>
      </p:sp>
    </p:spTree>
    <p:extLst>
      <p:ext uri="{BB962C8B-B14F-4D97-AF65-F5344CB8AC3E}">
        <p14:creationId xmlns:p14="http://schemas.microsoft.com/office/powerpoint/2010/main" val="268881930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691680" y="550172"/>
            <a:ext cx="6480720" cy="609600"/>
          </a:xfrm>
        </p:spPr>
        <p:txBody>
          <a:bodyPr>
            <a:normAutofit fontScale="90000"/>
          </a:bodyPr>
          <a:lstStyle/>
          <a:p>
            <a:r>
              <a:rPr kumimoji="1" lang="ja-JP" altLang="en-US" dirty="0" smtClean="0"/>
              <a:t>いろいろなディスクで確認</a:t>
            </a:r>
            <a:endParaRPr kumimoji="1" lang="ja-JP" altLang="en-US" dirty="0"/>
          </a:p>
        </p:txBody>
      </p:sp>
      <p:pic>
        <p:nvPicPr>
          <p:cNvPr id="3" name="Picture 4" descr="C:\My Documents\a検討中\ゴム講習会\ＴＰ形状による見かけヤング率の違い\ディスク直径１０ｍｍ－１.bmp"/>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7560333" y="2463530"/>
            <a:ext cx="1358035" cy="1491449"/>
          </a:xfrm>
          <a:prstGeom prst="rect">
            <a:avLst/>
          </a:prstGeom>
          <a:noFill/>
        </p:spPr>
      </p:pic>
      <p:pic>
        <p:nvPicPr>
          <p:cNvPr id="4" name="Picture 5" descr="C:\My Documents\a検討中\ゴム講習会\ＴＰ形状による見かけヤング率の違い\ディスク直径１８ｍｍ.bmp"/>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482201" y="1917924"/>
            <a:ext cx="1342445" cy="2037055"/>
          </a:xfrm>
          <a:prstGeom prst="rect">
            <a:avLst/>
          </a:prstGeom>
          <a:noFill/>
        </p:spPr>
      </p:pic>
      <p:pic>
        <p:nvPicPr>
          <p:cNvPr id="5" name="Picture 10" descr="C:\My Documents\a検討中\ゴム講習会\ＴＰ形状による見かけヤング率の違い\ディスク直径１８ｍｍ.bmp"/>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2269738" y="2628391"/>
            <a:ext cx="2182768" cy="1326588"/>
          </a:xfrm>
          <a:prstGeom prst="rect">
            <a:avLst/>
          </a:prstGeom>
          <a:noFill/>
        </p:spPr>
      </p:pic>
      <p:sp>
        <p:nvSpPr>
          <p:cNvPr id="6" name="Rectangle 11"/>
          <p:cNvSpPr>
            <a:spLocks noChangeArrowheads="1"/>
          </p:cNvSpPr>
          <p:nvPr/>
        </p:nvSpPr>
        <p:spPr bwMode="auto">
          <a:xfrm>
            <a:off x="179512" y="5167457"/>
            <a:ext cx="2178458" cy="424296"/>
          </a:xfrm>
          <a:prstGeom prst="rect">
            <a:avLst/>
          </a:prstGeom>
          <a:solidFill>
            <a:schemeClr val="accent1">
              <a:lumMod val="40000"/>
              <a:lumOff val="60000"/>
            </a:schemeClr>
          </a:solidFill>
          <a:ln w="9525">
            <a:solidFill>
              <a:schemeClr val="tx1"/>
            </a:solidFill>
            <a:miter lim="800000"/>
            <a:headEnd/>
            <a:tailEnd/>
          </a:ln>
          <a:effectLst/>
        </p:spPr>
        <p:txBody>
          <a:bodyPr wrap="square"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fontAlgn="base">
              <a:spcBef>
                <a:spcPct val="0"/>
              </a:spcBef>
              <a:spcAft>
                <a:spcPct val="0"/>
              </a:spcAft>
            </a:pPr>
            <a:r>
              <a:rPr lang="en-US" altLang="ja-JP" sz="1600">
                <a:solidFill>
                  <a:srgbClr val="000000"/>
                </a:solidFill>
                <a:latin typeface="Times New Roman" panose="02020603050405020304" pitchFamily="18" charset="0"/>
                <a:ea typeface="メイリオ" panose="020B0604030504040204" pitchFamily="50" charset="-128"/>
              </a:rPr>
              <a:t>E=0.79N/mm</a:t>
            </a:r>
            <a:r>
              <a:rPr lang="en-US" altLang="ja-JP" sz="1600" baseline="30000">
                <a:solidFill>
                  <a:srgbClr val="000000"/>
                </a:solidFill>
                <a:latin typeface="Times New Roman" panose="02020603050405020304" pitchFamily="18" charset="0"/>
                <a:ea typeface="メイリオ" panose="020B0604030504040204" pitchFamily="50" charset="-128"/>
              </a:rPr>
              <a:t>2</a:t>
            </a:r>
          </a:p>
        </p:txBody>
      </p:sp>
      <p:sp>
        <p:nvSpPr>
          <p:cNvPr id="7" name="Rectangle 12"/>
          <p:cNvSpPr>
            <a:spLocks noChangeArrowheads="1"/>
          </p:cNvSpPr>
          <p:nvPr/>
        </p:nvSpPr>
        <p:spPr bwMode="auto">
          <a:xfrm>
            <a:off x="2542878" y="5197353"/>
            <a:ext cx="2139409" cy="424296"/>
          </a:xfrm>
          <a:prstGeom prst="rect">
            <a:avLst/>
          </a:prstGeom>
          <a:solidFill>
            <a:schemeClr val="accent1">
              <a:lumMod val="40000"/>
              <a:lumOff val="60000"/>
            </a:schemeClr>
          </a:solidFill>
          <a:ln w="9525">
            <a:solidFill>
              <a:schemeClr val="tx1"/>
            </a:solidFill>
            <a:miter lim="800000"/>
            <a:headEnd/>
            <a:tailEnd/>
          </a:ln>
          <a:effectLst/>
        </p:spPr>
        <p:txBody>
          <a:bodyPr wrap="square"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fontAlgn="base">
              <a:spcBef>
                <a:spcPct val="0"/>
              </a:spcBef>
              <a:spcAft>
                <a:spcPct val="0"/>
              </a:spcAft>
            </a:pPr>
            <a:r>
              <a:rPr lang="en-US" altLang="ja-JP" sz="1600">
                <a:solidFill>
                  <a:srgbClr val="000000"/>
                </a:solidFill>
                <a:latin typeface="Times New Roman" panose="02020603050405020304" pitchFamily="18" charset="0"/>
                <a:ea typeface="メイリオ" panose="020B0604030504040204" pitchFamily="50" charset="-128"/>
              </a:rPr>
              <a:t>E=1.19N/mm</a:t>
            </a:r>
            <a:r>
              <a:rPr lang="en-US" altLang="ja-JP" sz="1600" baseline="30000">
                <a:solidFill>
                  <a:srgbClr val="000000"/>
                </a:solidFill>
                <a:latin typeface="Times New Roman" panose="02020603050405020304" pitchFamily="18" charset="0"/>
                <a:ea typeface="メイリオ" panose="020B0604030504040204" pitchFamily="50" charset="-128"/>
              </a:rPr>
              <a:t>2</a:t>
            </a:r>
          </a:p>
        </p:txBody>
      </p:sp>
      <p:sp>
        <p:nvSpPr>
          <p:cNvPr id="8" name="Rectangle 13"/>
          <p:cNvSpPr>
            <a:spLocks noChangeArrowheads="1"/>
          </p:cNvSpPr>
          <p:nvPr/>
        </p:nvSpPr>
        <p:spPr bwMode="auto">
          <a:xfrm>
            <a:off x="4751675" y="5197353"/>
            <a:ext cx="2207280" cy="430055"/>
          </a:xfrm>
          <a:prstGeom prst="rect">
            <a:avLst/>
          </a:prstGeom>
          <a:solidFill>
            <a:schemeClr val="accent1">
              <a:lumMod val="40000"/>
              <a:lumOff val="60000"/>
            </a:schemeClr>
          </a:solidFill>
          <a:ln w="9525">
            <a:solidFill>
              <a:schemeClr val="tx1"/>
            </a:solidFill>
            <a:miter lim="800000"/>
            <a:headEnd/>
            <a:tailEnd/>
          </a:ln>
          <a:effectLst/>
        </p:spPr>
        <p:txBody>
          <a:bodyPr wrap="square"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fontAlgn="base">
              <a:spcBef>
                <a:spcPct val="0"/>
              </a:spcBef>
              <a:spcAft>
                <a:spcPct val="0"/>
              </a:spcAft>
            </a:pPr>
            <a:r>
              <a:rPr lang="en-US" altLang="ja-JP" sz="1600">
                <a:solidFill>
                  <a:srgbClr val="000000"/>
                </a:solidFill>
                <a:latin typeface="Times New Roman" panose="02020603050405020304" pitchFamily="18" charset="0"/>
                <a:ea typeface="メイリオ" panose="020B0604030504040204" pitchFamily="50" charset="-128"/>
              </a:rPr>
              <a:t>E=1.16N/mm</a:t>
            </a:r>
            <a:r>
              <a:rPr lang="en-US" altLang="ja-JP" sz="1600" baseline="30000">
                <a:solidFill>
                  <a:srgbClr val="000000"/>
                </a:solidFill>
                <a:latin typeface="Times New Roman" panose="02020603050405020304" pitchFamily="18" charset="0"/>
                <a:ea typeface="メイリオ" panose="020B0604030504040204" pitchFamily="50" charset="-128"/>
              </a:rPr>
              <a:t>2</a:t>
            </a:r>
          </a:p>
        </p:txBody>
      </p:sp>
      <p:sp>
        <p:nvSpPr>
          <p:cNvPr id="9" name="Rectangle 14"/>
          <p:cNvSpPr>
            <a:spLocks noChangeArrowheads="1"/>
          </p:cNvSpPr>
          <p:nvPr/>
        </p:nvSpPr>
        <p:spPr bwMode="auto">
          <a:xfrm>
            <a:off x="7067695" y="5191594"/>
            <a:ext cx="2026964" cy="430055"/>
          </a:xfrm>
          <a:prstGeom prst="rect">
            <a:avLst/>
          </a:prstGeom>
          <a:solidFill>
            <a:schemeClr val="accent1">
              <a:lumMod val="40000"/>
              <a:lumOff val="60000"/>
            </a:schemeClr>
          </a:solidFill>
          <a:ln w="9525">
            <a:solidFill>
              <a:schemeClr val="tx1"/>
            </a:solidFill>
            <a:miter lim="800000"/>
            <a:headEnd/>
            <a:tailEnd/>
          </a:ln>
          <a:effectLst/>
        </p:spPr>
        <p:txBody>
          <a:bodyPr wrap="square"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fontAlgn="base">
              <a:spcBef>
                <a:spcPct val="0"/>
              </a:spcBef>
              <a:spcAft>
                <a:spcPct val="0"/>
              </a:spcAft>
            </a:pPr>
            <a:r>
              <a:rPr lang="en-US" altLang="ja-JP" sz="1600">
                <a:solidFill>
                  <a:srgbClr val="000000"/>
                </a:solidFill>
                <a:latin typeface="Times New Roman" panose="02020603050405020304" pitchFamily="18" charset="0"/>
                <a:ea typeface="メイリオ" panose="020B0604030504040204" pitchFamily="50" charset="-128"/>
              </a:rPr>
              <a:t>E=0.95N/mm</a:t>
            </a:r>
            <a:r>
              <a:rPr lang="en-US" altLang="ja-JP" sz="1600" baseline="30000">
                <a:solidFill>
                  <a:srgbClr val="000000"/>
                </a:solidFill>
                <a:latin typeface="Times New Roman" panose="02020603050405020304" pitchFamily="18" charset="0"/>
                <a:ea typeface="メイリオ" panose="020B0604030504040204" pitchFamily="50" charset="-128"/>
              </a:rPr>
              <a:t>2</a:t>
            </a:r>
          </a:p>
        </p:txBody>
      </p:sp>
      <p:sp>
        <p:nvSpPr>
          <p:cNvPr id="10" name="Line 15"/>
          <p:cNvSpPr>
            <a:spLocks noChangeShapeType="1"/>
          </p:cNvSpPr>
          <p:nvPr/>
        </p:nvSpPr>
        <p:spPr bwMode="auto">
          <a:xfrm>
            <a:off x="1367348" y="4655853"/>
            <a:ext cx="0" cy="511604"/>
          </a:xfrm>
          <a:prstGeom prst="line">
            <a:avLst/>
          </a:prstGeom>
          <a:noFill/>
          <a:ln w="9525">
            <a:solidFill>
              <a:schemeClr val="tx1"/>
            </a:solidFill>
            <a:round/>
            <a:headEnd/>
            <a:tailEnd type="triangle" w="med" len="med"/>
          </a:ln>
          <a:effectLst/>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fontAlgn="base">
              <a:spcBef>
                <a:spcPct val="0"/>
              </a:spcBef>
              <a:spcAft>
                <a:spcPct val="0"/>
              </a:spcAft>
            </a:pPr>
            <a:endParaRPr lang="ja-JP" altLang="en-US" sz="1600">
              <a:solidFill>
                <a:srgbClr val="000000"/>
              </a:solidFill>
            </a:endParaRPr>
          </a:p>
        </p:txBody>
      </p:sp>
      <p:sp>
        <p:nvSpPr>
          <p:cNvPr id="11" name="Line 16"/>
          <p:cNvSpPr>
            <a:spLocks noChangeShapeType="1"/>
          </p:cNvSpPr>
          <p:nvPr/>
        </p:nvSpPr>
        <p:spPr bwMode="auto">
          <a:xfrm>
            <a:off x="3802161" y="4685749"/>
            <a:ext cx="0" cy="511604"/>
          </a:xfrm>
          <a:prstGeom prst="line">
            <a:avLst/>
          </a:prstGeom>
          <a:noFill/>
          <a:ln w="9525">
            <a:solidFill>
              <a:schemeClr val="tx1"/>
            </a:solidFill>
            <a:round/>
            <a:headEnd/>
            <a:tailEnd type="triangle" w="med" len="med"/>
          </a:ln>
          <a:effectLst/>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fontAlgn="base">
              <a:spcBef>
                <a:spcPct val="0"/>
              </a:spcBef>
              <a:spcAft>
                <a:spcPct val="0"/>
              </a:spcAft>
            </a:pPr>
            <a:endParaRPr lang="ja-JP" altLang="en-US" sz="1600">
              <a:solidFill>
                <a:srgbClr val="000000"/>
              </a:solidFill>
            </a:endParaRPr>
          </a:p>
        </p:txBody>
      </p:sp>
      <p:sp>
        <p:nvSpPr>
          <p:cNvPr id="12" name="Line 17"/>
          <p:cNvSpPr>
            <a:spLocks noChangeShapeType="1"/>
          </p:cNvSpPr>
          <p:nvPr/>
        </p:nvSpPr>
        <p:spPr bwMode="auto">
          <a:xfrm>
            <a:off x="5829276" y="4675641"/>
            <a:ext cx="0" cy="521712"/>
          </a:xfrm>
          <a:prstGeom prst="line">
            <a:avLst/>
          </a:prstGeom>
          <a:noFill/>
          <a:ln w="9525">
            <a:solidFill>
              <a:schemeClr val="tx1"/>
            </a:solidFill>
            <a:round/>
            <a:headEnd/>
            <a:tailEnd type="triangle" w="med" len="med"/>
          </a:ln>
          <a:effectLst/>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fontAlgn="base">
              <a:spcBef>
                <a:spcPct val="0"/>
              </a:spcBef>
              <a:spcAft>
                <a:spcPct val="0"/>
              </a:spcAft>
            </a:pPr>
            <a:endParaRPr lang="ja-JP" altLang="en-US" sz="1600">
              <a:solidFill>
                <a:srgbClr val="000000"/>
              </a:solidFill>
            </a:endParaRPr>
          </a:p>
        </p:txBody>
      </p:sp>
      <p:sp>
        <p:nvSpPr>
          <p:cNvPr id="13" name="Line 18"/>
          <p:cNvSpPr>
            <a:spLocks noChangeShapeType="1"/>
          </p:cNvSpPr>
          <p:nvPr/>
        </p:nvSpPr>
        <p:spPr bwMode="auto">
          <a:xfrm>
            <a:off x="7878114" y="4680695"/>
            <a:ext cx="1020" cy="521712"/>
          </a:xfrm>
          <a:prstGeom prst="line">
            <a:avLst/>
          </a:prstGeom>
          <a:noFill/>
          <a:ln w="9525">
            <a:solidFill>
              <a:schemeClr val="tx1"/>
            </a:solidFill>
            <a:round/>
            <a:headEnd/>
            <a:tailEnd type="triangle" w="med" len="med"/>
          </a:ln>
          <a:effectLst/>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fontAlgn="base">
              <a:spcBef>
                <a:spcPct val="0"/>
              </a:spcBef>
              <a:spcAft>
                <a:spcPct val="0"/>
              </a:spcAft>
            </a:pPr>
            <a:endParaRPr lang="ja-JP" altLang="en-US" sz="1600">
              <a:solidFill>
                <a:srgbClr val="000000"/>
              </a:solidFill>
            </a:endParaRPr>
          </a:p>
        </p:txBody>
      </p:sp>
      <p:pic>
        <p:nvPicPr>
          <p:cNvPr id="14" name="Picture 19" descr="C:\My Documents\mail_box、資料送付先\anm_disk100.bmp"/>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4517867" y="1917924"/>
            <a:ext cx="2749832" cy="2187410"/>
          </a:xfrm>
          <a:prstGeom prst="rect">
            <a:avLst/>
          </a:prstGeom>
          <a:noFill/>
        </p:spPr>
      </p:pic>
      <p:sp>
        <p:nvSpPr>
          <p:cNvPr id="15" name="Text Box 4"/>
          <p:cNvSpPr txBox="1">
            <a:spLocks noChangeArrowheads="1"/>
          </p:cNvSpPr>
          <p:nvPr/>
        </p:nvSpPr>
        <p:spPr bwMode="auto">
          <a:xfrm>
            <a:off x="2825528" y="4922412"/>
            <a:ext cx="3205079" cy="279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4295" tIns="8890" rIns="74295" bIns="8890" anchor="t"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fontAlgn="base">
              <a:spcBef>
                <a:spcPct val="0"/>
              </a:spcBef>
              <a:spcAft>
                <a:spcPct val="0"/>
              </a:spcAft>
              <a:defRPr sz="1000"/>
            </a:pPr>
            <a:r>
              <a:rPr lang="ja-JP" altLang="en-US" sz="1600" dirty="0" smtClean="0">
                <a:solidFill>
                  <a:srgbClr val="000000"/>
                </a:solidFill>
                <a:latin typeface="Times New Roman" panose="02020603050405020304" pitchFamily="18" charset="0"/>
                <a:ea typeface="Meiryo" panose="020B0604030504040204" pitchFamily="50" charset="-128"/>
                <a:cs typeface="Times New Roman"/>
              </a:rPr>
              <a:t>本来　　　</a:t>
            </a:r>
            <a:r>
              <a:rPr lang="en-US" altLang="ja-JP" sz="1600" dirty="0" smtClean="0">
                <a:solidFill>
                  <a:srgbClr val="000000"/>
                </a:solidFill>
                <a:latin typeface="Times New Roman" panose="02020603050405020304" pitchFamily="18" charset="0"/>
                <a:ea typeface="Meiryo" panose="020B0604030504040204" pitchFamily="50" charset="-128"/>
                <a:cs typeface="Times New Roman"/>
              </a:rPr>
              <a:t>E=1.0N/mm</a:t>
            </a:r>
            <a:r>
              <a:rPr lang="ja-JP" altLang="en-US" sz="1600" baseline="30000" dirty="0">
                <a:solidFill>
                  <a:srgbClr val="000000"/>
                </a:solidFill>
                <a:latin typeface="Times New Roman" panose="02020603050405020304" pitchFamily="18" charset="0"/>
                <a:ea typeface="Meiryo" panose="020B0604030504040204" pitchFamily="50" charset="-128"/>
                <a:cs typeface="Times New Roman"/>
              </a:rPr>
              <a:t>２</a:t>
            </a:r>
            <a:r>
              <a:rPr lang="ja-JP" altLang="en-US" sz="1600" dirty="0" smtClean="0">
                <a:solidFill>
                  <a:srgbClr val="000000"/>
                </a:solidFill>
                <a:latin typeface="Times New Roman" panose="02020603050405020304" pitchFamily="18" charset="0"/>
                <a:ea typeface="Meiryo" panose="020B0604030504040204" pitchFamily="50" charset="-128"/>
                <a:cs typeface="Times New Roman"/>
              </a:rPr>
              <a:t>となる。</a:t>
            </a:r>
            <a:endParaRPr lang="ja-JP" altLang="en-US" sz="1600" dirty="0">
              <a:solidFill>
                <a:srgbClr val="000000"/>
              </a:solidFill>
              <a:latin typeface="Times New Roman" panose="02020603050405020304" pitchFamily="18" charset="0"/>
              <a:ea typeface="Meiryo" panose="020B0604030504040204" pitchFamily="50" charset="-128"/>
              <a:cs typeface="Times New Roman"/>
            </a:endParaRPr>
          </a:p>
        </p:txBody>
      </p:sp>
      <p:sp>
        <p:nvSpPr>
          <p:cNvPr id="16" name="角丸四角形 15"/>
          <p:cNvSpPr/>
          <p:nvPr/>
        </p:nvSpPr>
        <p:spPr>
          <a:xfrm>
            <a:off x="323528" y="5786214"/>
            <a:ext cx="8594840" cy="792088"/>
          </a:xfrm>
          <a:prstGeom prst="roundRect">
            <a:avLst/>
          </a:prstGeom>
          <a:solidFill>
            <a:srgbClr val="FFFF99"/>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材料測定用ＴＰの違いで見かけ上のヤング率が異なります。</a:t>
            </a:r>
            <a:endParaRPr lang="en-US" altLang="ja-JP"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正確なヤング率が求められない。</a:t>
            </a:r>
          </a:p>
        </p:txBody>
      </p:sp>
      <p:sp>
        <p:nvSpPr>
          <p:cNvPr id="17" name="Rectangle 6"/>
          <p:cNvSpPr>
            <a:spLocks noChangeArrowheads="1"/>
          </p:cNvSpPr>
          <p:nvPr/>
        </p:nvSpPr>
        <p:spPr bwMode="auto">
          <a:xfrm>
            <a:off x="7067695" y="4375315"/>
            <a:ext cx="2026962" cy="376604"/>
          </a:xfrm>
          <a:prstGeom prst="rect">
            <a:avLst/>
          </a:prstGeom>
          <a:solidFill>
            <a:srgbClr val="CCFFFF"/>
          </a:solidFill>
          <a:ln w="9525">
            <a:solidFill>
              <a:schemeClr val="tx1"/>
            </a:solidFill>
            <a:miter lim="800000"/>
            <a:headEnd/>
            <a:tailEnd/>
          </a:ln>
          <a:effectLst/>
        </p:spPr>
        <p:txBody>
          <a:bodyPr wrap="square"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fontAlgn="base">
              <a:spcBef>
                <a:spcPct val="0"/>
              </a:spcBef>
              <a:spcAft>
                <a:spcPct val="0"/>
              </a:spcAft>
            </a:pPr>
            <a:r>
              <a:rPr lang="en-US" altLang="ja-JP" sz="1400" b="1" dirty="0">
                <a:solidFill>
                  <a:srgbClr val="000000"/>
                </a:solidFill>
                <a:latin typeface="Times New Roman" panose="02020603050405020304" pitchFamily="18" charset="0"/>
                <a:ea typeface="メイリオ" panose="020B0604030504040204" pitchFamily="50" charset="-128"/>
              </a:rPr>
              <a:t>Φ</a:t>
            </a:r>
            <a:r>
              <a:rPr lang="ja-JP" altLang="en-US" sz="1400" b="1" dirty="0">
                <a:solidFill>
                  <a:srgbClr val="000000"/>
                </a:solidFill>
                <a:latin typeface="Times New Roman" panose="02020603050405020304" pitchFamily="18" charset="0"/>
                <a:ea typeface="メイリオ" panose="020B0604030504040204" pitchFamily="50" charset="-128"/>
              </a:rPr>
              <a:t>１０</a:t>
            </a:r>
            <a:r>
              <a:rPr lang="en-US" altLang="ja-JP" sz="1400" b="1" dirty="0">
                <a:solidFill>
                  <a:srgbClr val="000000"/>
                </a:solidFill>
                <a:latin typeface="Times New Roman" panose="02020603050405020304" pitchFamily="18" charset="0"/>
                <a:ea typeface="メイリオ" panose="020B0604030504040204" pitchFamily="50" charset="-128"/>
              </a:rPr>
              <a:t>×</a:t>
            </a:r>
            <a:r>
              <a:rPr lang="ja-JP" altLang="en-US" sz="1400" b="1" dirty="0">
                <a:solidFill>
                  <a:srgbClr val="000000"/>
                </a:solidFill>
                <a:latin typeface="Times New Roman" panose="02020603050405020304" pitchFamily="18" charset="0"/>
                <a:ea typeface="メイリオ" panose="020B0604030504040204" pitchFamily="50" charset="-128"/>
              </a:rPr>
              <a:t>ｈ１０ｍｍ</a:t>
            </a:r>
            <a:r>
              <a:rPr lang="ja-JP" altLang="en-US" sz="1400" b="1" baseline="30000" dirty="0">
                <a:solidFill>
                  <a:srgbClr val="000000"/>
                </a:solidFill>
                <a:latin typeface="Times New Roman" panose="02020603050405020304" pitchFamily="18" charset="0"/>
                <a:ea typeface="メイリオ" panose="020B0604030504040204" pitchFamily="50" charset="-128"/>
              </a:rPr>
              <a:t>３</a:t>
            </a:r>
          </a:p>
        </p:txBody>
      </p:sp>
      <p:sp>
        <p:nvSpPr>
          <p:cNvPr id="18" name="Rectangle 7"/>
          <p:cNvSpPr>
            <a:spLocks noChangeArrowheads="1"/>
          </p:cNvSpPr>
          <p:nvPr/>
        </p:nvSpPr>
        <p:spPr bwMode="auto">
          <a:xfrm>
            <a:off x="179512" y="4358647"/>
            <a:ext cx="2117780" cy="393272"/>
          </a:xfrm>
          <a:prstGeom prst="rect">
            <a:avLst/>
          </a:prstGeom>
          <a:solidFill>
            <a:srgbClr val="CCFFFF"/>
          </a:solidFill>
          <a:ln w="9525">
            <a:solidFill>
              <a:schemeClr val="tx1"/>
            </a:solidFill>
            <a:miter lim="800000"/>
            <a:headEnd/>
            <a:tailEnd/>
          </a:ln>
          <a:effectLst/>
        </p:spPr>
        <p:txBody>
          <a:bodyPr wrap="square"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fontAlgn="base">
              <a:spcBef>
                <a:spcPct val="0"/>
              </a:spcBef>
              <a:spcAft>
                <a:spcPct val="0"/>
              </a:spcAft>
            </a:pPr>
            <a:r>
              <a:rPr lang="en-US" altLang="ja-JP" sz="1400" b="1" dirty="0">
                <a:solidFill>
                  <a:srgbClr val="000000"/>
                </a:solidFill>
                <a:latin typeface="Times New Roman" panose="02020603050405020304" pitchFamily="18" charset="0"/>
                <a:ea typeface="メイリオ" panose="020B0604030504040204" pitchFamily="50" charset="-128"/>
              </a:rPr>
              <a:t>Φ</a:t>
            </a:r>
            <a:r>
              <a:rPr lang="ja-JP" altLang="en-US" sz="1400" b="1" dirty="0">
                <a:solidFill>
                  <a:srgbClr val="000000"/>
                </a:solidFill>
                <a:latin typeface="Times New Roman" panose="02020603050405020304" pitchFamily="18" charset="0"/>
                <a:ea typeface="メイリオ" panose="020B0604030504040204" pitchFamily="50" charset="-128"/>
              </a:rPr>
              <a:t>１８</a:t>
            </a:r>
            <a:r>
              <a:rPr lang="en-US" altLang="ja-JP" sz="1400" b="1" dirty="0">
                <a:solidFill>
                  <a:srgbClr val="000000"/>
                </a:solidFill>
                <a:latin typeface="Times New Roman" panose="02020603050405020304" pitchFamily="18" charset="0"/>
                <a:ea typeface="メイリオ" panose="020B0604030504040204" pitchFamily="50" charset="-128"/>
              </a:rPr>
              <a:t>×</a:t>
            </a:r>
            <a:r>
              <a:rPr lang="ja-JP" altLang="en-US" sz="1400" b="1" dirty="0">
                <a:solidFill>
                  <a:srgbClr val="000000"/>
                </a:solidFill>
                <a:latin typeface="Times New Roman" panose="02020603050405020304" pitchFamily="18" charset="0"/>
                <a:ea typeface="メイリオ" panose="020B0604030504040204" pitchFamily="50" charset="-128"/>
              </a:rPr>
              <a:t>ｈ２６ｍｍ</a:t>
            </a:r>
            <a:r>
              <a:rPr lang="ja-JP" altLang="en-US" sz="1400" b="1" baseline="30000" dirty="0">
                <a:solidFill>
                  <a:srgbClr val="000000"/>
                </a:solidFill>
                <a:latin typeface="Times New Roman" panose="02020603050405020304" pitchFamily="18" charset="0"/>
                <a:ea typeface="メイリオ" panose="020B0604030504040204" pitchFamily="50" charset="-128"/>
              </a:rPr>
              <a:t>３</a:t>
            </a:r>
          </a:p>
        </p:txBody>
      </p:sp>
      <p:sp>
        <p:nvSpPr>
          <p:cNvPr id="19" name="Rectangle 9"/>
          <p:cNvSpPr>
            <a:spLocks noChangeArrowheads="1"/>
          </p:cNvSpPr>
          <p:nvPr/>
        </p:nvSpPr>
        <p:spPr bwMode="auto">
          <a:xfrm>
            <a:off x="2431914" y="4358647"/>
            <a:ext cx="2310933" cy="377900"/>
          </a:xfrm>
          <a:prstGeom prst="rect">
            <a:avLst/>
          </a:prstGeom>
          <a:solidFill>
            <a:srgbClr val="CCFFFF"/>
          </a:solidFill>
          <a:ln w="9525">
            <a:solidFill>
              <a:schemeClr val="tx1"/>
            </a:solidFill>
            <a:miter lim="800000"/>
            <a:headEnd/>
            <a:tailEnd/>
          </a:ln>
          <a:effectLst/>
        </p:spPr>
        <p:txBody>
          <a:bodyPr wrap="square"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fontAlgn="base">
              <a:spcBef>
                <a:spcPct val="0"/>
              </a:spcBef>
              <a:spcAft>
                <a:spcPct val="0"/>
              </a:spcAft>
            </a:pPr>
            <a:r>
              <a:rPr lang="en-US" altLang="ja-JP" sz="1400" b="1" dirty="0">
                <a:solidFill>
                  <a:srgbClr val="000000"/>
                </a:solidFill>
                <a:latin typeface="Times New Roman" panose="02020603050405020304" pitchFamily="18" charset="0"/>
                <a:ea typeface="メイリオ" panose="020B0604030504040204" pitchFamily="50" charset="-128"/>
              </a:rPr>
              <a:t>Φ</a:t>
            </a:r>
            <a:r>
              <a:rPr lang="ja-JP" altLang="en-US" sz="1400" b="1" dirty="0">
                <a:solidFill>
                  <a:srgbClr val="000000"/>
                </a:solidFill>
                <a:latin typeface="Times New Roman" panose="02020603050405020304" pitchFamily="18" charset="0"/>
                <a:ea typeface="メイリオ" panose="020B0604030504040204" pitchFamily="50" charset="-128"/>
              </a:rPr>
              <a:t>２９</a:t>
            </a:r>
            <a:r>
              <a:rPr lang="en-US" altLang="ja-JP" sz="1400" b="1" dirty="0">
                <a:solidFill>
                  <a:srgbClr val="000000"/>
                </a:solidFill>
                <a:latin typeface="Times New Roman" panose="02020603050405020304" pitchFamily="18" charset="0"/>
                <a:ea typeface="メイリオ" panose="020B0604030504040204" pitchFamily="50" charset="-128"/>
              </a:rPr>
              <a:t>×</a:t>
            </a:r>
            <a:r>
              <a:rPr lang="ja-JP" altLang="en-US" sz="1400" b="1" dirty="0">
                <a:solidFill>
                  <a:srgbClr val="000000"/>
                </a:solidFill>
                <a:latin typeface="Times New Roman" panose="02020603050405020304" pitchFamily="18" charset="0"/>
                <a:ea typeface="メイリオ" panose="020B0604030504040204" pitchFamily="50" charset="-128"/>
              </a:rPr>
              <a:t>ｈ１２．７ｍｍ</a:t>
            </a:r>
            <a:r>
              <a:rPr lang="ja-JP" altLang="en-US" sz="1400" b="1" baseline="30000" dirty="0">
                <a:solidFill>
                  <a:srgbClr val="000000"/>
                </a:solidFill>
                <a:latin typeface="Times New Roman" panose="02020603050405020304" pitchFamily="18" charset="0"/>
                <a:ea typeface="メイリオ" panose="020B0604030504040204" pitchFamily="50" charset="-128"/>
              </a:rPr>
              <a:t>３</a:t>
            </a:r>
          </a:p>
        </p:txBody>
      </p:sp>
      <p:sp>
        <p:nvSpPr>
          <p:cNvPr id="20" name="Rectangle 8"/>
          <p:cNvSpPr>
            <a:spLocks noChangeArrowheads="1"/>
          </p:cNvSpPr>
          <p:nvPr/>
        </p:nvSpPr>
        <p:spPr bwMode="auto">
          <a:xfrm>
            <a:off x="4788024" y="4358647"/>
            <a:ext cx="2040287" cy="377900"/>
          </a:xfrm>
          <a:prstGeom prst="rect">
            <a:avLst/>
          </a:prstGeom>
          <a:solidFill>
            <a:srgbClr val="CCFFFF"/>
          </a:solidFill>
          <a:ln w="9525">
            <a:solidFill>
              <a:schemeClr val="tx1"/>
            </a:solidFill>
            <a:miter lim="800000"/>
            <a:headEnd/>
            <a:tailEnd/>
          </a:ln>
          <a:effectLst/>
        </p:spPr>
        <p:txBody>
          <a:bodyPr wrap="square"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fontAlgn="base">
              <a:spcBef>
                <a:spcPct val="0"/>
              </a:spcBef>
              <a:spcAft>
                <a:spcPct val="0"/>
              </a:spcAft>
            </a:pPr>
            <a:r>
              <a:rPr lang="en-US" altLang="ja-JP" sz="1400" b="1" dirty="0">
                <a:solidFill>
                  <a:srgbClr val="000000"/>
                </a:solidFill>
                <a:latin typeface="Times New Roman" panose="02020603050405020304" pitchFamily="18" charset="0"/>
                <a:ea typeface="メイリオ" panose="020B0604030504040204" pitchFamily="50" charset="-128"/>
              </a:rPr>
              <a:t>Φ</a:t>
            </a:r>
            <a:r>
              <a:rPr lang="ja-JP" altLang="en-US" sz="1400" b="1" dirty="0">
                <a:solidFill>
                  <a:srgbClr val="000000"/>
                </a:solidFill>
                <a:latin typeface="Times New Roman" panose="02020603050405020304" pitchFamily="18" charset="0"/>
                <a:ea typeface="メイリオ" panose="020B0604030504040204" pitchFamily="50" charset="-128"/>
              </a:rPr>
              <a:t>４０</a:t>
            </a:r>
            <a:r>
              <a:rPr lang="en-US" altLang="ja-JP" sz="1400" b="1" dirty="0">
                <a:solidFill>
                  <a:srgbClr val="000000"/>
                </a:solidFill>
                <a:latin typeface="Times New Roman" panose="02020603050405020304" pitchFamily="18" charset="0"/>
                <a:ea typeface="メイリオ" panose="020B0604030504040204" pitchFamily="50" charset="-128"/>
              </a:rPr>
              <a:t>×</a:t>
            </a:r>
            <a:r>
              <a:rPr lang="ja-JP" altLang="en-US" sz="1400" b="1" dirty="0">
                <a:solidFill>
                  <a:srgbClr val="000000"/>
                </a:solidFill>
                <a:latin typeface="Times New Roman" panose="02020603050405020304" pitchFamily="18" charset="0"/>
                <a:ea typeface="メイリオ" panose="020B0604030504040204" pitchFamily="50" charset="-128"/>
              </a:rPr>
              <a:t>ｈ１５ｍｍ</a:t>
            </a:r>
            <a:r>
              <a:rPr lang="ja-JP" altLang="en-US" sz="1400" b="1" baseline="30000" dirty="0">
                <a:solidFill>
                  <a:srgbClr val="000000"/>
                </a:solidFill>
                <a:latin typeface="Times New Roman" panose="02020603050405020304" pitchFamily="18" charset="0"/>
                <a:ea typeface="メイリオ" panose="020B0604030504040204" pitchFamily="50" charset="-128"/>
              </a:rPr>
              <a:t>３</a:t>
            </a:r>
          </a:p>
        </p:txBody>
      </p:sp>
      <p:sp>
        <p:nvSpPr>
          <p:cNvPr id="21" name="テキスト ボックス 20"/>
          <p:cNvSpPr txBox="1"/>
          <p:nvPr/>
        </p:nvSpPr>
        <p:spPr>
          <a:xfrm>
            <a:off x="323528" y="1357732"/>
            <a:ext cx="8708065" cy="400110"/>
          </a:xfrm>
          <a:prstGeom prst="rect">
            <a:avLst/>
          </a:prstGeom>
          <a:noFill/>
        </p:spPr>
        <p:txBody>
          <a:bodyPr wrap="square" rtlCol="0">
            <a:spAutoFit/>
          </a:bodyPr>
          <a:lstStyle/>
          <a:p>
            <a:pPr fontAlgn="base">
              <a:spcBef>
                <a:spcPct val="0"/>
              </a:spcBef>
              <a:spcAft>
                <a:spcPct val="0"/>
              </a:spcAft>
            </a:pPr>
            <a:r>
              <a:rPr lang="ja-JP" altLang="en-US" sz="2000" dirty="0">
                <a:solidFill>
                  <a:prstClr val="black"/>
                </a:solidFill>
                <a:latin typeface="Times New Roman" panose="02020603050405020304" pitchFamily="18" charset="0"/>
                <a:ea typeface="Meiryo" panose="020B0604030504040204" pitchFamily="50" charset="-128"/>
              </a:rPr>
              <a:t>同様に、ヤング率</a:t>
            </a:r>
            <a:r>
              <a:rPr lang="en-US" altLang="ja-JP" sz="2000" dirty="0">
                <a:solidFill>
                  <a:prstClr val="black"/>
                </a:solidFill>
                <a:latin typeface="Times New Roman" panose="02020603050405020304" pitchFamily="18" charset="0"/>
                <a:ea typeface="Meiryo" panose="020B0604030504040204" pitchFamily="50" charset="-128"/>
              </a:rPr>
              <a:t>E=</a:t>
            </a:r>
            <a:r>
              <a:rPr lang="ja-JP" altLang="en-US" sz="2000" dirty="0">
                <a:solidFill>
                  <a:prstClr val="black"/>
                </a:solidFill>
                <a:latin typeface="Times New Roman" panose="02020603050405020304" pitchFamily="18" charset="0"/>
                <a:ea typeface="Meiryo" panose="020B0604030504040204" pitchFamily="50" charset="-128"/>
              </a:rPr>
              <a:t>１．０の材料で解析（測定）したら・・・</a:t>
            </a:r>
          </a:p>
        </p:txBody>
      </p:sp>
    </p:spTree>
    <p:extLst>
      <p:ext uri="{BB962C8B-B14F-4D97-AF65-F5344CB8AC3E}">
        <p14:creationId xmlns:p14="http://schemas.microsoft.com/office/powerpoint/2010/main" val="395755920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グラフ 3">
            <a:extLst>
              <a:ext uri="{FF2B5EF4-FFF2-40B4-BE49-F238E27FC236}">
                <a16:creationId xmlns:a16="http://schemas.microsoft.com/office/drawing/2014/main" xmlns="" id="{EB18B066-7C9E-4202-8FE5-E43CCA06A4B1}"/>
              </a:ext>
            </a:extLst>
          </p:cNvPr>
          <p:cNvGraphicFramePr>
            <a:graphicFrameLocks/>
          </p:cNvGraphicFramePr>
          <p:nvPr>
            <p:extLst>
              <p:ext uri="{D42A27DB-BD31-4B8C-83A1-F6EECF244321}">
                <p14:modId xmlns:p14="http://schemas.microsoft.com/office/powerpoint/2010/main" val="3665190165"/>
              </p:ext>
            </p:extLst>
          </p:nvPr>
        </p:nvGraphicFramePr>
        <p:xfrm>
          <a:off x="3168352" y="1405880"/>
          <a:ext cx="4572000" cy="2743200"/>
        </p:xfrm>
        <a:graphic>
          <a:graphicData uri="http://schemas.openxmlformats.org/drawingml/2006/chart">
            <c:chart xmlns:c="http://schemas.openxmlformats.org/drawingml/2006/chart" xmlns:r="http://schemas.openxmlformats.org/officeDocument/2006/relationships" r:id="rId2"/>
          </a:graphicData>
        </a:graphic>
      </p:graphicFrame>
      <p:sp>
        <p:nvSpPr>
          <p:cNvPr id="5" name="テキスト ボックス 4"/>
          <p:cNvSpPr txBox="1"/>
          <p:nvPr/>
        </p:nvSpPr>
        <p:spPr>
          <a:xfrm>
            <a:off x="1146167" y="540038"/>
            <a:ext cx="6480720" cy="584775"/>
          </a:xfrm>
          <a:prstGeom prst="rect">
            <a:avLst/>
          </a:prstGeom>
          <a:noFill/>
        </p:spPr>
        <p:txBody>
          <a:bodyPr wrap="square" rtlCol="0">
            <a:spAutoFit/>
          </a:bodyPr>
          <a:lstStyle/>
          <a:p>
            <a:pPr algn="ctr"/>
            <a:r>
              <a:rPr lang="ja-JP" altLang="en-US" sz="3200" dirty="0">
                <a:solidFill>
                  <a:prstClr val="black"/>
                </a:solidFill>
                <a:latin typeface="ＭＳ Ｐゴシック" panose="020B0600070205080204" pitchFamily="50" charset="-128"/>
                <a:cs typeface="メイリオ" pitchFamily="50" charset="-128"/>
              </a:rPr>
              <a:t>単軸試験手順書：重要ポイント</a:t>
            </a:r>
          </a:p>
        </p:txBody>
      </p:sp>
      <p:sp>
        <p:nvSpPr>
          <p:cNvPr id="6" name="正方形/長方形 5"/>
          <p:cNvSpPr/>
          <p:nvPr/>
        </p:nvSpPr>
        <p:spPr>
          <a:xfrm>
            <a:off x="750854" y="1844824"/>
            <a:ext cx="1008112" cy="36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ＭＳ Ｐゴシック" panose="020B0600070205080204" pitchFamily="50" charset="-128"/>
            </a:endParaRPr>
          </a:p>
        </p:txBody>
      </p:sp>
      <p:sp>
        <p:nvSpPr>
          <p:cNvPr id="7" name="正方形/長方形 6"/>
          <p:cNvSpPr/>
          <p:nvPr/>
        </p:nvSpPr>
        <p:spPr>
          <a:xfrm>
            <a:off x="750854" y="3284984"/>
            <a:ext cx="1008112" cy="36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ＭＳ Ｐゴシック" panose="020B0600070205080204" pitchFamily="50" charset="-128"/>
            </a:endParaRPr>
          </a:p>
        </p:txBody>
      </p:sp>
      <p:sp>
        <p:nvSpPr>
          <p:cNvPr id="8" name="正方形/長方形 7"/>
          <p:cNvSpPr/>
          <p:nvPr/>
        </p:nvSpPr>
        <p:spPr>
          <a:xfrm>
            <a:off x="1182902" y="2204864"/>
            <a:ext cx="144016" cy="1080120"/>
          </a:xfrm>
          <a:prstGeom prst="rect">
            <a:avLst/>
          </a:prstGeom>
          <a:solidFill>
            <a:schemeClr val="tx1">
              <a:lumMod val="50000"/>
              <a:lumOff val="5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ＭＳ Ｐゴシック" panose="020B0600070205080204" pitchFamily="50" charset="-128"/>
            </a:endParaRPr>
          </a:p>
        </p:txBody>
      </p:sp>
      <p:sp>
        <p:nvSpPr>
          <p:cNvPr id="9" name="下矢印 8"/>
          <p:cNvSpPr/>
          <p:nvPr/>
        </p:nvSpPr>
        <p:spPr>
          <a:xfrm flipV="1">
            <a:off x="1038886" y="1424391"/>
            <a:ext cx="432048" cy="324036"/>
          </a:xfrm>
          <a:prstGeom prst="downArrow">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ＭＳ Ｐゴシック" panose="020B0600070205080204" pitchFamily="50" charset="-128"/>
            </a:endParaRPr>
          </a:p>
        </p:txBody>
      </p:sp>
      <p:cxnSp>
        <p:nvCxnSpPr>
          <p:cNvPr id="10" name="直線コネクタ 9"/>
          <p:cNvCxnSpPr/>
          <p:nvPr/>
        </p:nvCxnSpPr>
        <p:spPr>
          <a:xfrm flipH="1" flipV="1">
            <a:off x="1254910" y="2744924"/>
            <a:ext cx="504056" cy="108012"/>
          </a:xfrm>
          <a:prstGeom prst="line">
            <a:avLst/>
          </a:prstGeom>
          <a:ln>
            <a:solidFill>
              <a:schemeClr val="tx1">
                <a:lumMod val="95000"/>
                <a:lumOff val="5000"/>
              </a:schemeClr>
            </a:solidFill>
            <a:tailEnd type="oval" w="lg" len="lg"/>
          </a:ln>
        </p:spPr>
        <p:style>
          <a:lnRef idx="1">
            <a:schemeClr val="accent1"/>
          </a:lnRef>
          <a:fillRef idx="0">
            <a:schemeClr val="accent1"/>
          </a:fillRef>
          <a:effectRef idx="0">
            <a:schemeClr val="accent1"/>
          </a:effectRef>
          <a:fontRef idx="minor">
            <a:schemeClr val="tx1"/>
          </a:fontRef>
        </p:style>
      </p:cxnSp>
      <p:sp>
        <p:nvSpPr>
          <p:cNvPr id="11" name="テキスト ボックス 10"/>
          <p:cNvSpPr txBox="1"/>
          <p:nvPr/>
        </p:nvSpPr>
        <p:spPr>
          <a:xfrm>
            <a:off x="1702632" y="2696365"/>
            <a:ext cx="1280470" cy="707886"/>
          </a:xfrm>
          <a:prstGeom prst="rect">
            <a:avLst/>
          </a:prstGeom>
          <a:noFill/>
        </p:spPr>
        <p:txBody>
          <a:bodyPr wrap="square" rtlCol="0">
            <a:spAutoFit/>
          </a:bodyPr>
          <a:lstStyle/>
          <a:p>
            <a:r>
              <a:rPr lang="ja-JP" altLang="en-US" dirty="0">
                <a:solidFill>
                  <a:prstClr val="black"/>
                </a:solidFill>
                <a:latin typeface="ＭＳ Ｐゴシック" panose="020B0600070205080204" pitchFamily="50" charset="-128"/>
              </a:rPr>
              <a:t>短冊</a:t>
            </a:r>
            <a:endParaRPr lang="en-US" altLang="ja-JP" dirty="0">
              <a:solidFill>
                <a:prstClr val="black"/>
              </a:solidFill>
              <a:latin typeface="ＭＳ Ｐゴシック" panose="020B0600070205080204" pitchFamily="50" charset="-128"/>
            </a:endParaRPr>
          </a:p>
          <a:p>
            <a:r>
              <a:rPr lang="ja-JP" altLang="en-US" sz="1100" dirty="0">
                <a:solidFill>
                  <a:prstClr val="black"/>
                </a:solidFill>
                <a:latin typeface="ＭＳ Ｐゴシック" panose="020B0600070205080204" pitchFamily="50" charset="-128"/>
              </a:rPr>
              <a:t>　</a:t>
            </a:r>
            <a:r>
              <a:rPr lang="en-US" altLang="ja-JP" sz="1100" dirty="0">
                <a:solidFill>
                  <a:prstClr val="black"/>
                </a:solidFill>
                <a:latin typeface="ＭＳ Ｐゴシック" panose="020B0600070205080204" pitchFamily="50" charset="-128"/>
              </a:rPr>
              <a:t>※</a:t>
            </a:r>
            <a:r>
              <a:rPr lang="ja-JP" altLang="en-US" sz="1100" dirty="0">
                <a:solidFill>
                  <a:prstClr val="black"/>
                </a:solidFill>
                <a:latin typeface="ＭＳ Ｐゴシック" panose="020B0600070205080204" pitchFamily="50" charset="-128"/>
              </a:rPr>
              <a:t>ダンベルより</a:t>
            </a:r>
            <a:endParaRPr lang="en-US" altLang="ja-JP" sz="1100" dirty="0">
              <a:solidFill>
                <a:prstClr val="black"/>
              </a:solidFill>
              <a:latin typeface="ＭＳ Ｐゴシック" panose="020B0600070205080204" pitchFamily="50" charset="-128"/>
            </a:endParaRPr>
          </a:p>
          <a:p>
            <a:r>
              <a:rPr lang="ja-JP" altLang="en-US" sz="1100" dirty="0">
                <a:solidFill>
                  <a:prstClr val="black"/>
                </a:solidFill>
                <a:latin typeface="ＭＳ Ｐゴシック" panose="020B0600070205080204" pitchFamily="50" charset="-128"/>
              </a:rPr>
              <a:t>　　　短冊推奨</a:t>
            </a:r>
          </a:p>
        </p:txBody>
      </p:sp>
      <p:cxnSp>
        <p:nvCxnSpPr>
          <p:cNvPr id="12" name="直線コネクタ 11"/>
          <p:cNvCxnSpPr/>
          <p:nvPr/>
        </p:nvCxnSpPr>
        <p:spPr>
          <a:xfrm flipV="1">
            <a:off x="4211960" y="3097875"/>
            <a:ext cx="0" cy="504056"/>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直線矢印コネクタ 12"/>
          <p:cNvCxnSpPr/>
          <p:nvPr/>
        </p:nvCxnSpPr>
        <p:spPr>
          <a:xfrm flipV="1">
            <a:off x="943400" y="2193883"/>
            <a:ext cx="0" cy="108012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14" name="テキスト ボックス 13"/>
          <p:cNvSpPr txBox="1"/>
          <p:nvPr/>
        </p:nvSpPr>
        <p:spPr>
          <a:xfrm>
            <a:off x="3820638" y="2913303"/>
            <a:ext cx="385092" cy="369332"/>
          </a:xfrm>
          <a:prstGeom prst="rect">
            <a:avLst/>
          </a:prstGeom>
          <a:noFill/>
        </p:spPr>
        <p:txBody>
          <a:bodyPr wrap="square" rtlCol="0">
            <a:spAutoFit/>
          </a:bodyPr>
          <a:lstStyle/>
          <a:p>
            <a:r>
              <a:rPr lang="en-US" altLang="ja-JP" dirty="0">
                <a:solidFill>
                  <a:prstClr val="black"/>
                </a:solidFill>
                <a:latin typeface="ＭＳ Ｐゴシック" panose="020B0600070205080204" pitchFamily="50" charset="-128"/>
              </a:rPr>
              <a:t>B</a:t>
            </a:r>
            <a:endParaRPr lang="ja-JP" altLang="en-US" dirty="0">
              <a:solidFill>
                <a:prstClr val="black"/>
              </a:solidFill>
              <a:latin typeface="ＭＳ Ｐゴシック" panose="020B0600070205080204" pitchFamily="50" charset="-128"/>
            </a:endParaRPr>
          </a:p>
        </p:txBody>
      </p:sp>
      <p:sp>
        <p:nvSpPr>
          <p:cNvPr id="16" name="テキスト ボックス 15"/>
          <p:cNvSpPr txBox="1"/>
          <p:nvPr/>
        </p:nvSpPr>
        <p:spPr>
          <a:xfrm>
            <a:off x="683568" y="2614264"/>
            <a:ext cx="385092" cy="369332"/>
          </a:xfrm>
          <a:prstGeom prst="rect">
            <a:avLst/>
          </a:prstGeom>
          <a:noFill/>
        </p:spPr>
        <p:txBody>
          <a:bodyPr wrap="square" rtlCol="0">
            <a:spAutoFit/>
          </a:bodyPr>
          <a:lstStyle/>
          <a:p>
            <a:r>
              <a:rPr lang="en-US" altLang="ja-JP" dirty="0">
                <a:solidFill>
                  <a:prstClr val="black"/>
                </a:solidFill>
                <a:latin typeface="ＭＳ Ｐゴシック" panose="020B0600070205080204" pitchFamily="50" charset="-128"/>
              </a:rPr>
              <a:t>A</a:t>
            </a:r>
            <a:endParaRPr lang="ja-JP" altLang="en-US" dirty="0">
              <a:solidFill>
                <a:prstClr val="black"/>
              </a:solidFill>
              <a:latin typeface="ＭＳ Ｐゴシック" panose="020B0600070205080204" pitchFamily="50" charset="-128"/>
            </a:endParaRPr>
          </a:p>
        </p:txBody>
      </p:sp>
      <p:cxnSp>
        <p:nvCxnSpPr>
          <p:cNvPr id="17" name="直線矢印コネクタ 16"/>
          <p:cNvCxnSpPr/>
          <p:nvPr/>
        </p:nvCxnSpPr>
        <p:spPr>
          <a:xfrm flipH="1">
            <a:off x="3664543" y="3219230"/>
            <a:ext cx="504056" cy="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18" name="テキスト ボックス 17"/>
          <p:cNvSpPr txBox="1"/>
          <p:nvPr/>
        </p:nvSpPr>
        <p:spPr>
          <a:xfrm>
            <a:off x="7524328" y="1570033"/>
            <a:ext cx="1512168" cy="1169551"/>
          </a:xfrm>
          <a:prstGeom prst="rect">
            <a:avLst/>
          </a:prstGeom>
          <a:noFill/>
        </p:spPr>
        <p:txBody>
          <a:bodyPr wrap="square" rtlCol="0">
            <a:spAutoFit/>
          </a:bodyPr>
          <a:lstStyle/>
          <a:p>
            <a:r>
              <a:rPr lang="ja-JP" altLang="en-US" sz="1400" dirty="0">
                <a:solidFill>
                  <a:prstClr val="black"/>
                </a:solidFill>
                <a:latin typeface="ＭＳ Ｐゴシック" panose="020B0600070205080204" pitchFamily="50" charset="-128"/>
              </a:rPr>
              <a:t>記録</a:t>
            </a:r>
            <a:endParaRPr lang="en-US" altLang="ja-JP" sz="1400" dirty="0">
              <a:solidFill>
                <a:prstClr val="black"/>
              </a:solidFill>
              <a:latin typeface="ＭＳ Ｐゴシック" panose="020B0600070205080204" pitchFamily="50" charset="-128"/>
            </a:endParaRPr>
          </a:p>
          <a:p>
            <a:r>
              <a:rPr lang="ja-JP" altLang="en-US" sz="1400" dirty="0">
                <a:solidFill>
                  <a:prstClr val="black"/>
                </a:solidFill>
                <a:latin typeface="ＭＳ Ｐゴシック" panose="020B0600070205080204" pitchFamily="50" charset="-128"/>
              </a:rPr>
              <a:t>　・</a:t>
            </a:r>
            <a:r>
              <a:rPr lang="en-US" altLang="ja-JP" sz="1400" dirty="0">
                <a:solidFill>
                  <a:prstClr val="black"/>
                </a:solidFill>
                <a:latin typeface="ＭＳ Ｐゴシック" panose="020B0600070205080204" pitchFamily="50" charset="-128"/>
              </a:rPr>
              <a:t>A</a:t>
            </a:r>
          </a:p>
          <a:p>
            <a:r>
              <a:rPr lang="ja-JP" altLang="en-US" sz="1400" dirty="0">
                <a:solidFill>
                  <a:prstClr val="black"/>
                </a:solidFill>
                <a:latin typeface="ＭＳ Ｐゴシック" panose="020B0600070205080204" pitchFamily="50" charset="-128"/>
              </a:rPr>
              <a:t>　・幅</a:t>
            </a:r>
            <a:endParaRPr lang="en-US" altLang="ja-JP" sz="1400" dirty="0">
              <a:solidFill>
                <a:prstClr val="black"/>
              </a:solidFill>
              <a:latin typeface="ＭＳ Ｐゴシック" panose="020B0600070205080204" pitchFamily="50" charset="-128"/>
            </a:endParaRPr>
          </a:p>
          <a:p>
            <a:r>
              <a:rPr lang="ja-JP" altLang="en-US" sz="1400" dirty="0">
                <a:solidFill>
                  <a:prstClr val="black"/>
                </a:solidFill>
                <a:latin typeface="ＭＳ Ｐゴシック" panose="020B0600070205080204" pitchFamily="50" charset="-128"/>
              </a:rPr>
              <a:t>　・厚さ</a:t>
            </a:r>
            <a:endParaRPr lang="en-US" altLang="ja-JP" sz="1400" dirty="0">
              <a:solidFill>
                <a:prstClr val="black"/>
              </a:solidFill>
              <a:latin typeface="ＭＳ Ｐゴシック" panose="020B0600070205080204" pitchFamily="50" charset="-128"/>
            </a:endParaRPr>
          </a:p>
          <a:p>
            <a:r>
              <a:rPr lang="ja-JP" altLang="en-US" sz="1400" dirty="0">
                <a:solidFill>
                  <a:prstClr val="black"/>
                </a:solidFill>
                <a:latin typeface="ＭＳ Ｐゴシック" panose="020B0600070205080204" pitchFamily="50" charset="-128"/>
              </a:rPr>
              <a:t>　　</a:t>
            </a:r>
            <a:r>
              <a:rPr lang="en-US" altLang="ja-JP" sz="1400" dirty="0">
                <a:solidFill>
                  <a:prstClr val="black"/>
                </a:solidFill>
                <a:latin typeface="ＭＳ Ｐゴシック" panose="020B0600070205080204" pitchFamily="50" charset="-128"/>
              </a:rPr>
              <a:t>1/10mm</a:t>
            </a:r>
            <a:r>
              <a:rPr lang="ja-JP" altLang="en-US" sz="1400" dirty="0">
                <a:solidFill>
                  <a:prstClr val="black"/>
                </a:solidFill>
                <a:latin typeface="ＭＳ Ｐゴシック" panose="020B0600070205080204" pitchFamily="50" charset="-128"/>
              </a:rPr>
              <a:t>単位</a:t>
            </a:r>
          </a:p>
        </p:txBody>
      </p:sp>
      <p:sp>
        <p:nvSpPr>
          <p:cNvPr id="19" name="角丸四角形吹き出し 18"/>
          <p:cNvSpPr/>
          <p:nvPr/>
        </p:nvSpPr>
        <p:spPr>
          <a:xfrm>
            <a:off x="3791674" y="1825592"/>
            <a:ext cx="2304256" cy="504056"/>
          </a:xfrm>
          <a:prstGeom prst="wedgeRoundRectCallout">
            <a:avLst>
              <a:gd name="adj1" fmla="val -47570"/>
              <a:gd name="adj2" fmla="val 174245"/>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a:solidFill>
                  <a:prstClr val="white"/>
                </a:solidFill>
                <a:latin typeface="ＭＳ Ｐゴシック" panose="020B0600070205080204" pitchFamily="50" charset="-128"/>
              </a:rPr>
              <a:t>初めから荷重が出ない場合も記録スタート（保存）</a:t>
            </a:r>
          </a:p>
        </p:txBody>
      </p:sp>
      <p:sp>
        <p:nvSpPr>
          <p:cNvPr id="21" name="正方形/長方形 20"/>
          <p:cNvSpPr/>
          <p:nvPr/>
        </p:nvSpPr>
        <p:spPr>
          <a:xfrm>
            <a:off x="782264" y="4077072"/>
            <a:ext cx="1008112" cy="36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ＭＳ Ｐゴシック" panose="020B0600070205080204" pitchFamily="50" charset="-128"/>
            </a:endParaRPr>
          </a:p>
        </p:txBody>
      </p:sp>
      <p:sp>
        <p:nvSpPr>
          <p:cNvPr id="22" name="正方形/長方形 21"/>
          <p:cNvSpPr/>
          <p:nvPr/>
        </p:nvSpPr>
        <p:spPr>
          <a:xfrm>
            <a:off x="782264" y="5517232"/>
            <a:ext cx="1008112" cy="36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ＭＳ Ｐゴシック" panose="020B0600070205080204" pitchFamily="50" charset="-128"/>
            </a:endParaRPr>
          </a:p>
        </p:txBody>
      </p:sp>
      <p:sp>
        <p:nvSpPr>
          <p:cNvPr id="23" name="正方形/長方形 22"/>
          <p:cNvSpPr/>
          <p:nvPr/>
        </p:nvSpPr>
        <p:spPr>
          <a:xfrm>
            <a:off x="1214312" y="4437112"/>
            <a:ext cx="144016" cy="1080120"/>
          </a:xfrm>
          <a:prstGeom prst="rect">
            <a:avLst/>
          </a:prstGeom>
          <a:solidFill>
            <a:schemeClr val="tx1">
              <a:lumMod val="50000"/>
              <a:lumOff val="5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ＭＳ Ｐゴシック" panose="020B0600070205080204" pitchFamily="50" charset="-128"/>
            </a:endParaRPr>
          </a:p>
        </p:txBody>
      </p:sp>
      <p:sp>
        <p:nvSpPr>
          <p:cNvPr id="24" name="下矢印 23"/>
          <p:cNvSpPr/>
          <p:nvPr/>
        </p:nvSpPr>
        <p:spPr>
          <a:xfrm flipV="1">
            <a:off x="1070296" y="3708731"/>
            <a:ext cx="432048" cy="324036"/>
          </a:xfrm>
          <a:prstGeom prst="downArrow">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ＭＳ Ｐゴシック" panose="020B0600070205080204" pitchFamily="50" charset="-128"/>
            </a:endParaRPr>
          </a:p>
        </p:txBody>
      </p:sp>
      <p:cxnSp>
        <p:nvCxnSpPr>
          <p:cNvPr id="25" name="直線コネクタ 24"/>
          <p:cNvCxnSpPr/>
          <p:nvPr/>
        </p:nvCxnSpPr>
        <p:spPr>
          <a:xfrm flipH="1" flipV="1">
            <a:off x="1286320" y="4977172"/>
            <a:ext cx="504056" cy="108012"/>
          </a:xfrm>
          <a:prstGeom prst="line">
            <a:avLst/>
          </a:prstGeom>
          <a:ln>
            <a:solidFill>
              <a:schemeClr val="tx1">
                <a:lumMod val="95000"/>
                <a:lumOff val="5000"/>
              </a:schemeClr>
            </a:solidFill>
            <a:tailEnd type="oval" w="lg" len="lg"/>
          </a:ln>
        </p:spPr>
        <p:style>
          <a:lnRef idx="1">
            <a:schemeClr val="accent1"/>
          </a:lnRef>
          <a:fillRef idx="0">
            <a:schemeClr val="accent1"/>
          </a:fillRef>
          <a:effectRef idx="0">
            <a:schemeClr val="accent1"/>
          </a:effectRef>
          <a:fontRef idx="minor">
            <a:schemeClr val="tx1"/>
          </a:fontRef>
        </p:style>
      </p:cxnSp>
      <p:sp>
        <p:nvSpPr>
          <p:cNvPr id="26" name="テキスト ボックス 25"/>
          <p:cNvSpPr txBox="1"/>
          <p:nvPr/>
        </p:nvSpPr>
        <p:spPr>
          <a:xfrm>
            <a:off x="1734042" y="4859554"/>
            <a:ext cx="1280470" cy="707886"/>
          </a:xfrm>
          <a:prstGeom prst="rect">
            <a:avLst/>
          </a:prstGeom>
          <a:noFill/>
        </p:spPr>
        <p:txBody>
          <a:bodyPr wrap="square" rtlCol="0">
            <a:spAutoFit/>
          </a:bodyPr>
          <a:lstStyle/>
          <a:p>
            <a:r>
              <a:rPr lang="ja-JP" altLang="en-US" dirty="0">
                <a:solidFill>
                  <a:prstClr val="black"/>
                </a:solidFill>
                <a:latin typeface="ＭＳ Ｐゴシック" panose="020B0600070205080204" pitchFamily="50" charset="-128"/>
              </a:rPr>
              <a:t>短冊</a:t>
            </a:r>
            <a:endParaRPr lang="en-US" altLang="ja-JP" dirty="0">
              <a:solidFill>
                <a:prstClr val="black"/>
              </a:solidFill>
              <a:latin typeface="ＭＳ Ｐゴシック" panose="020B0600070205080204" pitchFamily="50" charset="-128"/>
            </a:endParaRPr>
          </a:p>
          <a:p>
            <a:r>
              <a:rPr lang="ja-JP" altLang="en-US" sz="1100" dirty="0">
                <a:solidFill>
                  <a:prstClr val="black"/>
                </a:solidFill>
                <a:latin typeface="ＭＳ Ｐゴシック" panose="020B0600070205080204" pitchFamily="50" charset="-128"/>
              </a:rPr>
              <a:t>　</a:t>
            </a:r>
            <a:r>
              <a:rPr lang="en-US" altLang="ja-JP" sz="1100" dirty="0">
                <a:solidFill>
                  <a:prstClr val="black"/>
                </a:solidFill>
                <a:latin typeface="ＭＳ Ｐゴシック" panose="020B0600070205080204" pitchFamily="50" charset="-128"/>
              </a:rPr>
              <a:t>※</a:t>
            </a:r>
            <a:r>
              <a:rPr lang="ja-JP" altLang="en-US" sz="1100" dirty="0">
                <a:solidFill>
                  <a:prstClr val="black"/>
                </a:solidFill>
                <a:latin typeface="ＭＳ Ｐゴシック" panose="020B0600070205080204" pitchFamily="50" charset="-128"/>
              </a:rPr>
              <a:t>ダンベルより</a:t>
            </a:r>
            <a:endParaRPr lang="en-US" altLang="ja-JP" sz="1100" dirty="0">
              <a:solidFill>
                <a:prstClr val="black"/>
              </a:solidFill>
              <a:latin typeface="ＭＳ Ｐゴシック" panose="020B0600070205080204" pitchFamily="50" charset="-128"/>
            </a:endParaRPr>
          </a:p>
          <a:p>
            <a:r>
              <a:rPr lang="ja-JP" altLang="en-US" sz="1100" dirty="0">
                <a:solidFill>
                  <a:prstClr val="black"/>
                </a:solidFill>
                <a:latin typeface="ＭＳ Ｐゴシック" panose="020B0600070205080204" pitchFamily="50" charset="-128"/>
              </a:rPr>
              <a:t>　　　短冊推奨</a:t>
            </a:r>
          </a:p>
        </p:txBody>
      </p:sp>
      <p:cxnSp>
        <p:nvCxnSpPr>
          <p:cNvPr id="27" name="直線矢印コネクタ 26"/>
          <p:cNvCxnSpPr/>
          <p:nvPr/>
        </p:nvCxnSpPr>
        <p:spPr>
          <a:xfrm flipV="1">
            <a:off x="974810" y="4426131"/>
            <a:ext cx="0" cy="108012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28" name="テキスト ボックス 27"/>
          <p:cNvSpPr txBox="1"/>
          <p:nvPr/>
        </p:nvSpPr>
        <p:spPr>
          <a:xfrm>
            <a:off x="714978" y="4846512"/>
            <a:ext cx="385092" cy="369332"/>
          </a:xfrm>
          <a:prstGeom prst="rect">
            <a:avLst/>
          </a:prstGeom>
          <a:noFill/>
        </p:spPr>
        <p:txBody>
          <a:bodyPr wrap="square" rtlCol="0">
            <a:spAutoFit/>
          </a:bodyPr>
          <a:lstStyle/>
          <a:p>
            <a:r>
              <a:rPr lang="en-US" altLang="ja-JP" dirty="0">
                <a:solidFill>
                  <a:prstClr val="black"/>
                </a:solidFill>
                <a:latin typeface="ＭＳ Ｐゴシック" panose="020B0600070205080204" pitchFamily="50" charset="-128"/>
              </a:rPr>
              <a:t>A</a:t>
            </a:r>
            <a:endParaRPr lang="ja-JP" altLang="en-US" dirty="0">
              <a:solidFill>
                <a:prstClr val="black"/>
              </a:solidFill>
              <a:latin typeface="ＭＳ Ｐゴシック" panose="020B0600070205080204" pitchFamily="50" charset="-128"/>
            </a:endParaRPr>
          </a:p>
        </p:txBody>
      </p:sp>
      <p:cxnSp>
        <p:nvCxnSpPr>
          <p:cNvPr id="30" name="直線コネクタ 29"/>
          <p:cNvCxnSpPr/>
          <p:nvPr/>
        </p:nvCxnSpPr>
        <p:spPr>
          <a:xfrm>
            <a:off x="2332073" y="5016125"/>
            <a:ext cx="2081657" cy="417980"/>
          </a:xfrm>
          <a:prstGeom prst="line">
            <a:avLst/>
          </a:prstGeom>
          <a:ln>
            <a:solidFill>
              <a:schemeClr val="tx1">
                <a:lumMod val="95000"/>
                <a:lumOff val="5000"/>
              </a:schemeClr>
            </a:solidFill>
            <a:tailEnd type="oval" w="lg" len="lg"/>
          </a:ln>
        </p:spPr>
        <p:style>
          <a:lnRef idx="1">
            <a:schemeClr val="accent1"/>
          </a:lnRef>
          <a:fillRef idx="0">
            <a:schemeClr val="accent1"/>
          </a:fillRef>
          <a:effectRef idx="0">
            <a:schemeClr val="accent1"/>
          </a:effectRef>
          <a:fontRef idx="minor">
            <a:schemeClr val="tx1"/>
          </a:fontRef>
        </p:style>
      </p:cxnSp>
      <p:grpSp>
        <p:nvGrpSpPr>
          <p:cNvPr id="31" name="グループ化 30"/>
          <p:cNvGrpSpPr/>
          <p:nvPr/>
        </p:nvGrpSpPr>
        <p:grpSpPr>
          <a:xfrm>
            <a:off x="4089022" y="4286732"/>
            <a:ext cx="557706" cy="1686473"/>
            <a:chOff x="3790038" y="1905851"/>
            <a:chExt cx="557706" cy="1686473"/>
          </a:xfrm>
        </p:grpSpPr>
        <p:grpSp>
          <p:nvGrpSpPr>
            <p:cNvPr id="32" name="グループ化 31"/>
            <p:cNvGrpSpPr/>
            <p:nvPr/>
          </p:nvGrpSpPr>
          <p:grpSpPr>
            <a:xfrm>
              <a:off x="3790038" y="1905851"/>
              <a:ext cx="557706" cy="1686473"/>
              <a:chOff x="3790038" y="1905851"/>
              <a:chExt cx="557706" cy="1686473"/>
            </a:xfrm>
          </p:grpSpPr>
          <p:sp>
            <p:nvSpPr>
              <p:cNvPr id="35" name="フリーフォーム 34"/>
              <p:cNvSpPr/>
              <p:nvPr/>
            </p:nvSpPr>
            <p:spPr>
              <a:xfrm>
                <a:off x="3944180" y="2110154"/>
                <a:ext cx="269043" cy="1252024"/>
              </a:xfrm>
              <a:custGeom>
                <a:avLst/>
                <a:gdLst>
                  <a:gd name="connsiteX0" fmla="*/ 8842 w 269043"/>
                  <a:gd name="connsiteY0" fmla="*/ 0 h 1252024"/>
                  <a:gd name="connsiteX1" fmla="*/ 22909 w 269043"/>
                  <a:gd name="connsiteY1" fmla="*/ 253218 h 1252024"/>
                  <a:gd name="connsiteX2" fmla="*/ 205789 w 269043"/>
                  <a:gd name="connsiteY2" fmla="*/ 492369 h 1252024"/>
                  <a:gd name="connsiteX3" fmla="*/ 262060 w 269043"/>
                  <a:gd name="connsiteY3" fmla="*/ 731520 h 1252024"/>
                  <a:gd name="connsiteX4" fmla="*/ 65112 w 269043"/>
                  <a:gd name="connsiteY4" fmla="*/ 1012874 h 1252024"/>
                  <a:gd name="connsiteX5" fmla="*/ 65112 w 269043"/>
                  <a:gd name="connsiteY5" fmla="*/ 1252024 h 1252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043" h="1252024">
                    <a:moveTo>
                      <a:pt x="8842" y="0"/>
                    </a:moveTo>
                    <a:cubicBezTo>
                      <a:pt x="-537" y="85578"/>
                      <a:pt x="-9915" y="171157"/>
                      <a:pt x="22909" y="253218"/>
                    </a:cubicBezTo>
                    <a:cubicBezTo>
                      <a:pt x="55733" y="335279"/>
                      <a:pt x="165931" y="412652"/>
                      <a:pt x="205789" y="492369"/>
                    </a:cubicBezTo>
                    <a:cubicBezTo>
                      <a:pt x="245647" y="572086"/>
                      <a:pt x="285506" y="644769"/>
                      <a:pt x="262060" y="731520"/>
                    </a:cubicBezTo>
                    <a:cubicBezTo>
                      <a:pt x="238614" y="818271"/>
                      <a:pt x="97937" y="926123"/>
                      <a:pt x="65112" y="1012874"/>
                    </a:cubicBezTo>
                    <a:cubicBezTo>
                      <a:pt x="32287" y="1099625"/>
                      <a:pt x="48699" y="1175824"/>
                      <a:pt x="65112" y="1252024"/>
                    </a:cubicBez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ＭＳ Ｐゴシック" panose="020B0600070205080204" pitchFamily="50" charset="-128"/>
                </a:endParaRPr>
              </a:p>
            </p:txBody>
          </p:sp>
          <p:sp>
            <p:nvSpPr>
              <p:cNvPr id="36" name="フリーフォーム 35"/>
              <p:cNvSpPr/>
              <p:nvPr/>
            </p:nvSpPr>
            <p:spPr>
              <a:xfrm>
                <a:off x="4078701" y="2110154"/>
                <a:ext cx="269043" cy="1252024"/>
              </a:xfrm>
              <a:custGeom>
                <a:avLst/>
                <a:gdLst>
                  <a:gd name="connsiteX0" fmla="*/ 8842 w 269043"/>
                  <a:gd name="connsiteY0" fmla="*/ 0 h 1252024"/>
                  <a:gd name="connsiteX1" fmla="*/ 22909 w 269043"/>
                  <a:gd name="connsiteY1" fmla="*/ 253218 h 1252024"/>
                  <a:gd name="connsiteX2" fmla="*/ 205789 w 269043"/>
                  <a:gd name="connsiteY2" fmla="*/ 492369 h 1252024"/>
                  <a:gd name="connsiteX3" fmla="*/ 262060 w 269043"/>
                  <a:gd name="connsiteY3" fmla="*/ 731520 h 1252024"/>
                  <a:gd name="connsiteX4" fmla="*/ 65112 w 269043"/>
                  <a:gd name="connsiteY4" fmla="*/ 1012874 h 1252024"/>
                  <a:gd name="connsiteX5" fmla="*/ 65112 w 269043"/>
                  <a:gd name="connsiteY5" fmla="*/ 1252024 h 1252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043" h="1252024">
                    <a:moveTo>
                      <a:pt x="8842" y="0"/>
                    </a:moveTo>
                    <a:cubicBezTo>
                      <a:pt x="-537" y="85578"/>
                      <a:pt x="-9915" y="171157"/>
                      <a:pt x="22909" y="253218"/>
                    </a:cubicBezTo>
                    <a:cubicBezTo>
                      <a:pt x="55733" y="335279"/>
                      <a:pt x="165931" y="412652"/>
                      <a:pt x="205789" y="492369"/>
                    </a:cubicBezTo>
                    <a:cubicBezTo>
                      <a:pt x="245647" y="572086"/>
                      <a:pt x="285506" y="644769"/>
                      <a:pt x="262060" y="731520"/>
                    </a:cubicBezTo>
                    <a:cubicBezTo>
                      <a:pt x="238614" y="818271"/>
                      <a:pt x="97937" y="926123"/>
                      <a:pt x="65112" y="1012874"/>
                    </a:cubicBezTo>
                    <a:cubicBezTo>
                      <a:pt x="32287" y="1099625"/>
                      <a:pt x="48699" y="1175824"/>
                      <a:pt x="65112" y="1252024"/>
                    </a:cubicBez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ＭＳ Ｐゴシック" panose="020B0600070205080204" pitchFamily="50" charset="-128"/>
                </a:endParaRPr>
              </a:p>
            </p:txBody>
          </p:sp>
          <p:sp>
            <p:nvSpPr>
              <p:cNvPr id="37" name="正方形/長方形 36"/>
              <p:cNvSpPr/>
              <p:nvPr/>
            </p:nvSpPr>
            <p:spPr>
              <a:xfrm>
                <a:off x="3790038" y="1905851"/>
                <a:ext cx="154142" cy="420381"/>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ＭＳ Ｐゴシック" panose="020B0600070205080204" pitchFamily="50" charset="-128"/>
                </a:endParaRPr>
              </a:p>
            </p:txBody>
          </p:sp>
          <p:sp>
            <p:nvSpPr>
              <p:cNvPr id="38" name="正方形/長方形 37"/>
              <p:cNvSpPr/>
              <p:nvPr/>
            </p:nvSpPr>
            <p:spPr>
              <a:xfrm>
                <a:off x="4078701" y="1916832"/>
                <a:ext cx="154142" cy="420381"/>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ＭＳ Ｐゴシック" panose="020B0600070205080204" pitchFamily="50" charset="-128"/>
                </a:endParaRPr>
              </a:p>
            </p:txBody>
          </p:sp>
          <p:sp>
            <p:nvSpPr>
              <p:cNvPr id="39" name="正方形/長方形 38"/>
              <p:cNvSpPr/>
              <p:nvPr/>
            </p:nvSpPr>
            <p:spPr>
              <a:xfrm>
                <a:off x="3846308" y="3171943"/>
                <a:ext cx="154142" cy="420381"/>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ＭＳ Ｐゴシック" panose="020B0600070205080204" pitchFamily="50" charset="-128"/>
                </a:endParaRPr>
              </a:p>
            </p:txBody>
          </p:sp>
          <p:sp>
            <p:nvSpPr>
              <p:cNvPr id="40" name="正方形/長方形 39"/>
              <p:cNvSpPr/>
              <p:nvPr/>
            </p:nvSpPr>
            <p:spPr>
              <a:xfrm>
                <a:off x="4136152" y="3171943"/>
                <a:ext cx="154142" cy="420381"/>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ＭＳ Ｐゴシック" panose="020B0600070205080204" pitchFamily="50" charset="-128"/>
                </a:endParaRPr>
              </a:p>
            </p:txBody>
          </p:sp>
        </p:grpSp>
        <p:cxnSp>
          <p:nvCxnSpPr>
            <p:cNvPr id="33" name="直線コネクタ 32"/>
            <p:cNvCxnSpPr>
              <a:stCxn id="35" idx="0"/>
              <a:endCxn id="36" idx="0"/>
            </p:cNvCxnSpPr>
            <p:nvPr/>
          </p:nvCxnSpPr>
          <p:spPr>
            <a:xfrm>
              <a:off x="3953022" y="2110154"/>
              <a:ext cx="13452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直線コネクタ 33"/>
            <p:cNvCxnSpPr/>
            <p:nvPr/>
          </p:nvCxnSpPr>
          <p:spPr>
            <a:xfrm>
              <a:off x="3995936" y="3429000"/>
              <a:ext cx="134521" cy="0"/>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41" name="直線矢印コネクタ 40"/>
          <p:cNvCxnSpPr/>
          <p:nvPr/>
        </p:nvCxnSpPr>
        <p:spPr>
          <a:xfrm flipV="1">
            <a:off x="4814873" y="4718095"/>
            <a:ext cx="0" cy="834361"/>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42" name="テキスト ボックス 41"/>
          <p:cNvSpPr txBox="1"/>
          <p:nvPr/>
        </p:nvSpPr>
        <p:spPr>
          <a:xfrm>
            <a:off x="4834980" y="4965868"/>
            <a:ext cx="385092" cy="369332"/>
          </a:xfrm>
          <a:prstGeom prst="rect">
            <a:avLst/>
          </a:prstGeom>
          <a:noFill/>
        </p:spPr>
        <p:txBody>
          <a:bodyPr wrap="square" rtlCol="0">
            <a:spAutoFit/>
          </a:bodyPr>
          <a:lstStyle/>
          <a:p>
            <a:r>
              <a:rPr lang="en-US" altLang="ja-JP" dirty="0">
                <a:solidFill>
                  <a:prstClr val="black"/>
                </a:solidFill>
                <a:latin typeface="ＭＳ Ｐゴシック" panose="020B0600070205080204" pitchFamily="50" charset="-128"/>
              </a:rPr>
              <a:t>A</a:t>
            </a:r>
            <a:endParaRPr lang="ja-JP" altLang="en-US" dirty="0">
              <a:solidFill>
                <a:prstClr val="black"/>
              </a:solidFill>
              <a:latin typeface="ＭＳ Ｐゴシック" panose="020B0600070205080204" pitchFamily="50" charset="-128"/>
            </a:endParaRPr>
          </a:p>
        </p:txBody>
      </p:sp>
      <p:cxnSp>
        <p:nvCxnSpPr>
          <p:cNvPr id="43" name="直線コネクタ 42"/>
          <p:cNvCxnSpPr/>
          <p:nvPr/>
        </p:nvCxnSpPr>
        <p:spPr>
          <a:xfrm>
            <a:off x="4482892" y="4718094"/>
            <a:ext cx="38022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直線コネクタ 43"/>
          <p:cNvCxnSpPr/>
          <p:nvPr/>
        </p:nvCxnSpPr>
        <p:spPr>
          <a:xfrm>
            <a:off x="4512206" y="5552456"/>
            <a:ext cx="380224" cy="0"/>
          </a:xfrm>
          <a:prstGeom prst="line">
            <a:avLst/>
          </a:prstGeom>
        </p:spPr>
        <p:style>
          <a:lnRef idx="1">
            <a:schemeClr val="accent1"/>
          </a:lnRef>
          <a:fillRef idx="0">
            <a:schemeClr val="accent1"/>
          </a:fillRef>
          <a:effectRef idx="0">
            <a:schemeClr val="accent1"/>
          </a:effectRef>
          <a:fontRef idx="minor">
            <a:schemeClr val="tx1"/>
          </a:fontRef>
        </p:style>
      </p:cxnSp>
      <p:pic>
        <p:nvPicPr>
          <p:cNvPr id="4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20072" y="4188357"/>
            <a:ext cx="2520280" cy="19049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角丸四角形 1"/>
          <p:cNvSpPr/>
          <p:nvPr/>
        </p:nvSpPr>
        <p:spPr>
          <a:xfrm>
            <a:off x="614556" y="6329569"/>
            <a:ext cx="8352928" cy="476672"/>
          </a:xfrm>
          <a:prstGeom prst="roundRect">
            <a:avLst/>
          </a:prstGeom>
          <a:solidFill>
            <a:srgbClr val="FFFFC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b="1" dirty="0" smtClean="0">
                <a:solidFill>
                  <a:srgbClr val="0000FF"/>
                </a:solidFill>
                <a:latin typeface="ＭＳ Ｐゴシック" panose="020B0600070205080204" pitchFamily="50" charset="-128"/>
              </a:rPr>
              <a:t>１回目、２回目、３回目の特性の違い</a:t>
            </a:r>
            <a:r>
              <a:rPr lang="en-US" altLang="ja-JP" sz="2000" b="1" dirty="0" smtClean="0">
                <a:solidFill>
                  <a:srgbClr val="0000FF"/>
                </a:solidFill>
                <a:latin typeface="ＭＳ Ｐゴシック" panose="020B0600070205080204" pitchFamily="50" charset="-128"/>
              </a:rPr>
              <a:t>/</a:t>
            </a:r>
            <a:r>
              <a:rPr lang="ja-JP" altLang="en-US" sz="2000" b="1" dirty="0" smtClean="0">
                <a:solidFill>
                  <a:srgbClr val="0000FF"/>
                </a:solidFill>
                <a:latin typeface="ＭＳ Ｐゴシック" panose="020B0600070205080204" pitchFamily="50" charset="-128"/>
              </a:rPr>
              <a:t>どこを予測しますか？</a:t>
            </a:r>
            <a:endParaRPr lang="ja-JP" altLang="en-US" sz="2000" b="1" dirty="0">
              <a:solidFill>
                <a:srgbClr val="0000FF"/>
              </a:solidFill>
              <a:latin typeface="ＭＳ Ｐゴシック" panose="020B0600070205080204" pitchFamily="50" charset="-128"/>
            </a:endParaRPr>
          </a:p>
        </p:txBody>
      </p:sp>
    </p:spTree>
    <p:extLst>
      <p:ext uri="{BB962C8B-B14F-4D97-AF65-F5344CB8AC3E}">
        <p14:creationId xmlns:p14="http://schemas.microsoft.com/office/powerpoint/2010/main" val="13474251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539552" y="1002896"/>
            <a:ext cx="1008112" cy="36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ＭＳ Ｐゴシック" panose="020B0600070205080204" pitchFamily="50" charset="-128"/>
            </a:endParaRPr>
          </a:p>
        </p:txBody>
      </p:sp>
      <p:sp>
        <p:nvSpPr>
          <p:cNvPr id="7" name="正方形/長方形 6"/>
          <p:cNvSpPr/>
          <p:nvPr/>
        </p:nvSpPr>
        <p:spPr>
          <a:xfrm>
            <a:off x="539552" y="2443056"/>
            <a:ext cx="1008112" cy="36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ＭＳ Ｐゴシック" panose="020B0600070205080204" pitchFamily="50" charset="-128"/>
            </a:endParaRPr>
          </a:p>
        </p:txBody>
      </p:sp>
      <p:sp>
        <p:nvSpPr>
          <p:cNvPr id="8" name="正方形/長方形 7"/>
          <p:cNvSpPr/>
          <p:nvPr/>
        </p:nvSpPr>
        <p:spPr>
          <a:xfrm>
            <a:off x="971600" y="1362936"/>
            <a:ext cx="144016" cy="1080120"/>
          </a:xfrm>
          <a:prstGeom prst="rect">
            <a:avLst/>
          </a:prstGeom>
          <a:solidFill>
            <a:schemeClr val="tx1">
              <a:lumMod val="50000"/>
              <a:lumOff val="5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ＭＳ Ｐゴシック" panose="020B0600070205080204" pitchFamily="50" charset="-128"/>
            </a:endParaRPr>
          </a:p>
        </p:txBody>
      </p:sp>
      <p:sp>
        <p:nvSpPr>
          <p:cNvPr id="9" name="下矢印 8"/>
          <p:cNvSpPr/>
          <p:nvPr/>
        </p:nvSpPr>
        <p:spPr>
          <a:xfrm flipV="1">
            <a:off x="827584" y="582463"/>
            <a:ext cx="432048" cy="324036"/>
          </a:xfrm>
          <a:prstGeom prst="downArrow">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ＭＳ Ｐゴシック" panose="020B0600070205080204" pitchFamily="50" charset="-128"/>
            </a:endParaRPr>
          </a:p>
        </p:txBody>
      </p:sp>
      <p:cxnSp>
        <p:nvCxnSpPr>
          <p:cNvPr id="11" name="直線コネクタ 10"/>
          <p:cNvCxnSpPr/>
          <p:nvPr/>
        </p:nvCxnSpPr>
        <p:spPr>
          <a:xfrm flipH="1" flipV="1">
            <a:off x="1043608" y="1902996"/>
            <a:ext cx="504056" cy="108012"/>
          </a:xfrm>
          <a:prstGeom prst="line">
            <a:avLst/>
          </a:prstGeom>
          <a:ln>
            <a:solidFill>
              <a:schemeClr val="tx1">
                <a:lumMod val="95000"/>
                <a:lumOff val="5000"/>
              </a:schemeClr>
            </a:solidFill>
            <a:tailEnd type="oval" w="lg" len="lg"/>
          </a:ln>
        </p:spPr>
        <p:style>
          <a:lnRef idx="1">
            <a:schemeClr val="accent1"/>
          </a:lnRef>
          <a:fillRef idx="0">
            <a:schemeClr val="accent1"/>
          </a:fillRef>
          <a:effectRef idx="0">
            <a:schemeClr val="accent1"/>
          </a:effectRef>
          <a:fontRef idx="minor">
            <a:schemeClr val="tx1"/>
          </a:fontRef>
        </p:style>
      </p:cxnSp>
      <p:sp>
        <p:nvSpPr>
          <p:cNvPr id="14" name="テキスト ボックス 13"/>
          <p:cNvSpPr txBox="1"/>
          <p:nvPr/>
        </p:nvSpPr>
        <p:spPr>
          <a:xfrm>
            <a:off x="1491330" y="1854437"/>
            <a:ext cx="1280470" cy="707886"/>
          </a:xfrm>
          <a:prstGeom prst="rect">
            <a:avLst/>
          </a:prstGeom>
          <a:noFill/>
        </p:spPr>
        <p:txBody>
          <a:bodyPr wrap="square" rtlCol="0">
            <a:spAutoFit/>
          </a:bodyPr>
          <a:lstStyle/>
          <a:p>
            <a:r>
              <a:rPr lang="ja-JP" altLang="en-US" dirty="0">
                <a:solidFill>
                  <a:prstClr val="black"/>
                </a:solidFill>
                <a:latin typeface="ＭＳ Ｐゴシック" panose="020B0600070205080204" pitchFamily="50" charset="-128"/>
              </a:rPr>
              <a:t>短冊</a:t>
            </a:r>
            <a:endParaRPr lang="en-US" altLang="ja-JP" dirty="0">
              <a:solidFill>
                <a:prstClr val="black"/>
              </a:solidFill>
              <a:latin typeface="ＭＳ Ｐゴシック" panose="020B0600070205080204" pitchFamily="50" charset="-128"/>
            </a:endParaRPr>
          </a:p>
          <a:p>
            <a:r>
              <a:rPr lang="ja-JP" altLang="en-US" sz="1100" dirty="0">
                <a:solidFill>
                  <a:prstClr val="black"/>
                </a:solidFill>
                <a:latin typeface="ＭＳ Ｐゴシック" panose="020B0600070205080204" pitchFamily="50" charset="-128"/>
              </a:rPr>
              <a:t>　</a:t>
            </a:r>
            <a:r>
              <a:rPr lang="en-US" altLang="ja-JP" sz="1100" dirty="0">
                <a:solidFill>
                  <a:prstClr val="black"/>
                </a:solidFill>
                <a:latin typeface="ＭＳ Ｐゴシック" panose="020B0600070205080204" pitchFamily="50" charset="-128"/>
              </a:rPr>
              <a:t>※</a:t>
            </a:r>
            <a:r>
              <a:rPr lang="ja-JP" altLang="en-US" sz="1100" dirty="0">
                <a:solidFill>
                  <a:prstClr val="black"/>
                </a:solidFill>
                <a:latin typeface="ＭＳ Ｐゴシック" panose="020B0600070205080204" pitchFamily="50" charset="-128"/>
              </a:rPr>
              <a:t>ダンベルより</a:t>
            </a:r>
            <a:endParaRPr lang="en-US" altLang="ja-JP" sz="1100" dirty="0">
              <a:solidFill>
                <a:prstClr val="black"/>
              </a:solidFill>
              <a:latin typeface="ＭＳ Ｐゴシック" panose="020B0600070205080204" pitchFamily="50" charset="-128"/>
            </a:endParaRPr>
          </a:p>
          <a:p>
            <a:r>
              <a:rPr lang="ja-JP" altLang="en-US" sz="1100" dirty="0">
                <a:solidFill>
                  <a:prstClr val="black"/>
                </a:solidFill>
                <a:latin typeface="ＭＳ Ｐゴシック" panose="020B0600070205080204" pitchFamily="50" charset="-128"/>
              </a:rPr>
              <a:t>　　　短冊推奨</a:t>
            </a:r>
          </a:p>
        </p:txBody>
      </p:sp>
      <p:cxnSp>
        <p:nvCxnSpPr>
          <p:cNvPr id="18" name="直線矢印コネクタ 17"/>
          <p:cNvCxnSpPr/>
          <p:nvPr/>
        </p:nvCxnSpPr>
        <p:spPr>
          <a:xfrm flipV="1">
            <a:off x="732098" y="1351955"/>
            <a:ext cx="0" cy="108012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24" name="テキスト ボックス 23"/>
          <p:cNvSpPr txBox="1"/>
          <p:nvPr/>
        </p:nvSpPr>
        <p:spPr>
          <a:xfrm>
            <a:off x="472266" y="1772336"/>
            <a:ext cx="385092" cy="369332"/>
          </a:xfrm>
          <a:prstGeom prst="rect">
            <a:avLst/>
          </a:prstGeom>
          <a:noFill/>
        </p:spPr>
        <p:txBody>
          <a:bodyPr wrap="square" rtlCol="0">
            <a:spAutoFit/>
          </a:bodyPr>
          <a:lstStyle/>
          <a:p>
            <a:r>
              <a:rPr lang="en-US" altLang="ja-JP" dirty="0">
                <a:solidFill>
                  <a:prstClr val="black"/>
                </a:solidFill>
                <a:latin typeface="ＭＳ Ｐゴシック" panose="020B0600070205080204" pitchFamily="50" charset="-128"/>
              </a:rPr>
              <a:t>A</a:t>
            </a:r>
            <a:endParaRPr lang="ja-JP" altLang="en-US" dirty="0">
              <a:solidFill>
                <a:prstClr val="black"/>
              </a:solidFill>
              <a:latin typeface="ＭＳ Ｐゴシック" panose="020B0600070205080204" pitchFamily="50" charset="-128"/>
            </a:endParaRPr>
          </a:p>
        </p:txBody>
      </p:sp>
      <p:sp>
        <p:nvSpPr>
          <p:cNvPr id="28" name="テキスト ボックス 27"/>
          <p:cNvSpPr txBox="1"/>
          <p:nvPr/>
        </p:nvSpPr>
        <p:spPr>
          <a:xfrm>
            <a:off x="1763688" y="724760"/>
            <a:ext cx="4121420" cy="523220"/>
          </a:xfrm>
          <a:prstGeom prst="rect">
            <a:avLst/>
          </a:prstGeom>
          <a:noFill/>
        </p:spPr>
        <p:txBody>
          <a:bodyPr wrap="square" rtlCol="0">
            <a:spAutoFit/>
          </a:bodyPr>
          <a:lstStyle/>
          <a:p>
            <a:r>
              <a:rPr lang="ja-JP" altLang="en-US" sz="1400" dirty="0">
                <a:solidFill>
                  <a:prstClr val="black"/>
                </a:solidFill>
                <a:latin typeface="ＭＳ Ｐゴシック" panose="020B0600070205080204" pitchFamily="50" charset="-128"/>
              </a:rPr>
              <a:t>このとき</a:t>
            </a:r>
            <a:endParaRPr lang="en-US" altLang="ja-JP" sz="1400" dirty="0">
              <a:solidFill>
                <a:prstClr val="black"/>
              </a:solidFill>
              <a:latin typeface="ＭＳ Ｐゴシック" panose="020B0600070205080204" pitchFamily="50" charset="-128"/>
            </a:endParaRPr>
          </a:p>
          <a:p>
            <a:r>
              <a:rPr lang="ja-JP" altLang="en-US" sz="1400" dirty="0">
                <a:solidFill>
                  <a:prstClr val="black"/>
                </a:solidFill>
                <a:latin typeface="ＭＳ Ｐゴシック" panose="020B0600070205080204" pitchFamily="50" charset="-128"/>
              </a:rPr>
              <a:t>　・</a:t>
            </a:r>
            <a:r>
              <a:rPr lang="en-US" altLang="ja-JP" sz="1400" dirty="0">
                <a:solidFill>
                  <a:srgbClr val="0000FF"/>
                </a:solidFill>
                <a:latin typeface="ＭＳ Ｐゴシック" panose="020B0600070205080204" pitchFamily="50" charset="-128"/>
              </a:rPr>
              <a:t>A</a:t>
            </a:r>
            <a:r>
              <a:rPr lang="ja-JP" altLang="en-US" sz="1400" dirty="0">
                <a:solidFill>
                  <a:srgbClr val="0000FF"/>
                </a:solidFill>
                <a:latin typeface="ＭＳ Ｐゴシック" panose="020B0600070205080204" pitchFamily="50" charset="-128"/>
              </a:rPr>
              <a:t>　・幅　・厚さを</a:t>
            </a:r>
            <a:r>
              <a:rPr lang="en-US" altLang="ja-JP" sz="1400" dirty="0">
                <a:solidFill>
                  <a:srgbClr val="0000FF"/>
                </a:solidFill>
                <a:latin typeface="ＭＳ Ｐゴシック" panose="020B0600070205080204" pitchFamily="50" charset="-128"/>
              </a:rPr>
              <a:t>1/10mm</a:t>
            </a:r>
            <a:r>
              <a:rPr lang="ja-JP" altLang="en-US" sz="1400" dirty="0">
                <a:solidFill>
                  <a:srgbClr val="0000FF"/>
                </a:solidFill>
                <a:latin typeface="ＭＳ Ｐゴシック" panose="020B0600070205080204" pitchFamily="50" charset="-128"/>
              </a:rPr>
              <a:t>単位で記録</a:t>
            </a:r>
            <a:r>
              <a:rPr lang="ja-JP" altLang="en-US" sz="1400" dirty="0">
                <a:solidFill>
                  <a:prstClr val="black"/>
                </a:solidFill>
                <a:latin typeface="ＭＳ Ｐゴシック" panose="020B0600070205080204" pitchFamily="50" charset="-128"/>
              </a:rPr>
              <a:t>する。</a:t>
            </a:r>
          </a:p>
        </p:txBody>
      </p:sp>
      <p:cxnSp>
        <p:nvCxnSpPr>
          <p:cNvPr id="30" name="直線コネクタ 29"/>
          <p:cNvCxnSpPr/>
          <p:nvPr/>
        </p:nvCxnSpPr>
        <p:spPr>
          <a:xfrm>
            <a:off x="2089361" y="2011008"/>
            <a:ext cx="2081657" cy="417980"/>
          </a:xfrm>
          <a:prstGeom prst="line">
            <a:avLst/>
          </a:prstGeom>
          <a:ln>
            <a:solidFill>
              <a:schemeClr val="tx1">
                <a:lumMod val="95000"/>
                <a:lumOff val="5000"/>
              </a:schemeClr>
            </a:solidFill>
            <a:tailEnd type="oval" w="lg" len="lg"/>
          </a:ln>
        </p:spPr>
        <p:style>
          <a:lnRef idx="1">
            <a:schemeClr val="accent1"/>
          </a:lnRef>
          <a:fillRef idx="0">
            <a:schemeClr val="accent1"/>
          </a:fillRef>
          <a:effectRef idx="0">
            <a:schemeClr val="accent1"/>
          </a:effectRef>
          <a:fontRef idx="minor">
            <a:schemeClr val="tx1"/>
          </a:fontRef>
        </p:style>
      </p:cxnSp>
      <p:grpSp>
        <p:nvGrpSpPr>
          <p:cNvPr id="34" name="グループ化 33"/>
          <p:cNvGrpSpPr/>
          <p:nvPr/>
        </p:nvGrpSpPr>
        <p:grpSpPr>
          <a:xfrm>
            <a:off x="3846310" y="1281615"/>
            <a:ext cx="557706" cy="1686473"/>
            <a:chOff x="3790038" y="1905851"/>
            <a:chExt cx="557706" cy="1686473"/>
          </a:xfrm>
        </p:grpSpPr>
        <p:grpSp>
          <p:nvGrpSpPr>
            <p:cNvPr id="20" name="グループ化 19"/>
            <p:cNvGrpSpPr/>
            <p:nvPr/>
          </p:nvGrpSpPr>
          <p:grpSpPr>
            <a:xfrm>
              <a:off x="3790038" y="1905851"/>
              <a:ext cx="557706" cy="1686473"/>
              <a:chOff x="3790038" y="1905851"/>
              <a:chExt cx="557706" cy="1686473"/>
            </a:xfrm>
          </p:grpSpPr>
          <p:sp>
            <p:nvSpPr>
              <p:cNvPr id="10" name="フリーフォーム 9"/>
              <p:cNvSpPr/>
              <p:nvPr/>
            </p:nvSpPr>
            <p:spPr>
              <a:xfrm>
                <a:off x="3944180" y="2110154"/>
                <a:ext cx="269043" cy="1252024"/>
              </a:xfrm>
              <a:custGeom>
                <a:avLst/>
                <a:gdLst>
                  <a:gd name="connsiteX0" fmla="*/ 8842 w 269043"/>
                  <a:gd name="connsiteY0" fmla="*/ 0 h 1252024"/>
                  <a:gd name="connsiteX1" fmla="*/ 22909 w 269043"/>
                  <a:gd name="connsiteY1" fmla="*/ 253218 h 1252024"/>
                  <a:gd name="connsiteX2" fmla="*/ 205789 w 269043"/>
                  <a:gd name="connsiteY2" fmla="*/ 492369 h 1252024"/>
                  <a:gd name="connsiteX3" fmla="*/ 262060 w 269043"/>
                  <a:gd name="connsiteY3" fmla="*/ 731520 h 1252024"/>
                  <a:gd name="connsiteX4" fmla="*/ 65112 w 269043"/>
                  <a:gd name="connsiteY4" fmla="*/ 1012874 h 1252024"/>
                  <a:gd name="connsiteX5" fmla="*/ 65112 w 269043"/>
                  <a:gd name="connsiteY5" fmla="*/ 1252024 h 1252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043" h="1252024">
                    <a:moveTo>
                      <a:pt x="8842" y="0"/>
                    </a:moveTo>
                    <a:cubicBezTo>
                      <a:pt x="-537" y="85578"/>
                      <a:pt x="-9915" y="171157"/>
                      <a:pt x="22909" y="253218"/>
                    </a:cubicBezTo>
                    <a:cubicBezTo>
                      <a:pt x="55733" y="335279"/>
                      <a:pt x="165931" y="412652"/>
                      <a:pt x="205789" y="492369"/>
                    </a:cubicBezTo>
                    <a:cubicBezTo>
                      <a:pt x="245647" y="572086"/>
                      <a:pt x="285506" y="644769"/>
                      <a:pt x="262060" y="731520"/>
                    </a:cubicBezTo>
                    <a:cubicBezTo>
                      <a:pt x="238614" y="818271"/>
                      <a:pt x="97937" y="926123"/>
                      <a:pt x="65112" y="1012874"/>
                    </a:cubicBezTo>
                    <a:cubicBezTo>
                      <a:pt x="32287" y="1099625"/>
                      <a:pt x="48699" y="1175824"/>
                      <a:pt x="65112" y="1252024"/>
                    </a:cubicBez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ＭＳ Ｐゴシック" panose="020B0600070205080204" pitchFamily="50" charset="-128"/>
                </a:endParaRPr>
              </a:p>
            </p:txBody>
          </p:sp>
          <p:sp>
            <p:nvSpPr>
              <p:cNvPr id="21" name="フリーフォーム 20"/>
              <p:cNvSpPr/>
              <p:nvPr/>
            </p:nvSpPr>
            <p:spPr>
              <a:xfrm>
                <a:off x="4078701" y="2110154"/>
                <a:ext cx="269043" cy="1252024"/>
              </a:xfrm>
              <a:custGeom>
                <a:avLst/>
                <a:gdLst>
                  <a:gd name="connsiteX0" fmla="*/ 8842 w 269043"/>
                  <a:gd name="connsiteY0" fmla="*/ 0 h 1252024"/>
                  <a:gd name="connsiteX1" fmla="*/ 22909 w 269043"/>
                  <a:gd name="connsiteY1" fmla="*/ 253218 h 1252024"/>
                  <a:gd name="connsiteX2" fmla="*/ 205789 w 269043"/>
                  <a:gd name="connsiteY2" fmla="*/ 492369 h 1252024"/>
                  <a:gd name="connsiteX3" fmla="*/ 262060 w 269043"/>
                  <a:gd name="connsiteY3" fmla="*/ 731520 h 1252024"/>
                  <a:gd name="connsiteX4" fmla="*/ 65112 w 269043"/>
                  <a:gd name="connsiteY4" fmla="*/ 1012874 h 1252024"/>
                  <a:gd name="connsiteX5" fmla="*/ 65112 w 269043"/>
                  <a:gd name="connsiteY5" fmla="*/ 1252024 h 1252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043" h="1252024">
                    <a:moveTo>
                      <a:pt x="8842" y="0"/>
                    </a:moveTo>
                    <a:cubicBezTo>
                      <a:pt x="-537" y="85578"/>
                      <a:pt x="-9915" y="171157"/>
                      <a:pt x="22909" y="253218"/>
                    </a:cubicBezTo>
                    <a:cubicBezTo>
                      <a:pt x="55733" y="335279"/>
                      <a:pt x="165931" y="412652"/>
                      <a:pt x="205789" y="492369"/>
                    </a:cubicBezTo>
                    <a:cubicBezTo>
                      <a:pt x="245647" y="572086"/>
                      <a:pt x="285506" y="644769"/>
                      <a:pt x="262060" y="731520"/>
                    </a:cubicBezTo>
                    <a:cubicBezTo>
                      <a:pt x="238614" y="818271"/>
                      <a:pt x="97937" y="926123"/>
                      <a:pt x="65112" y="1012874"/>
                    </a:cubicBezTo>
                    <a:cubicBezTo>
                      <a:pt x="32287" y="1099625"/>
                      <a:pt x="48699" y="1175824"/>
                      <a:pt x="65112" y="1252024"/>
                    </a:cubicBez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ＭＳ Ｐゴシック" panose="020B0600070205080204" pitchFamily="50" charset="-128"/>
                </a:endParaRPr>
              </a:p>
            </p:txBody>
          </p:sp>
          <p:sp>
            <p:nvSpPr>
              <p:cNvPr id="12" name="正方形/長方形 11"/>
              <p:cNvSpPr/>
              <p:nvPr/>
            </p:nvSpPr>
            <p:spPr>
              <a:xfrm>
                <a:off x="3790038" y="1905851"/>
                <a:ext cx="154142" cy="420381"/>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ＭＳ Ｐゴシック" panose="020B0600070205080204" pitchFamily="50" charset="-128"/>
                </a:endParaRPr>
              </a:p>
            </p:txBody>
          </p:sp>
          <p:sp>
            <p:nvSpPr>
              <p:cNvPr id="26" name="正方形/長方形 25"/>
              <p:cNvSpPr/>
              <p:nvPr/>
            </p:nvSpPr>
            <p:spPr>
              <a:xfrm>
                <a:off x="4078701" y="1916832"/>
                <a:ext cx="154142" cy="420381"/>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ＭＳ Ｐゴシック" panose="020B0600070205080204" pitchFamily="50" charset="-128"/>
                </a:endParaRPr>
              </a:p>
            </p:txBody>
          </p:sp>
          <p:sp>
            <p:nvSpPr>
              <p:cNvPr id="27" name="正方形/長方形 26"/>
              <p:cNvSpPr/>
              <p:nvPr/>
            </p:nvSpPr>
            <p:spPr>
              <a:xfrm>
                <a:off x="3846308" y="3171943"/>
                <a:ext cx="154142" cy="420381"/>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ＭＳ Ｐゴシック" panose="020B0600070205080204" pitchFamily="50" charset="-128"/>
                </a:endParaRPr>
              </a:p>
            </p:txBody>
          </p:sp>
          <p:sp>
            <p:nvSpPr>
              <p:cNvPr id="29" name="正方形/長方形 28"/>
              <p:cNvSpPr/>
              <p:nvPr/>
            </p:nvSpPr>
            <p:spPr>
              <a:xfrm>
                <a:off x="4136152" y="3171943"/>
                <a:ext cx="154142" cy="420381"/>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ＭＳ Ｐゴシック" panose="020B0600070205080204" pitchFamily="50" charset="-128"/>
                </a:endParaRPr>
              </a:p>
            </p:txBody>
          </p:sp>
        </p:grpSp>
        <p:cxnSp>
          <p:nvCxnSpPr>
            <p:cNvPr id="32" name="直線コネクタ 31"/>
            <p:cNvCxnSpPr>
              <a:stCxn id="10" idx="0"/>
              <a:endCxn id="21" idx="0"/>
            </p:cNvCxnSpPr>
            <p:nvPr/>
          </p:nvCxnSpPr>
          <p:spPr>
            <a:xfrm>
              <a:off x="3953022" y="2110154"/>
              <a:ext cx="13452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直線コネクタ 32"/>
            <p:cNvCxnSpPr/>
            <p:nvPr/>
          </p:nvCxnSpPr>
          <p:spPr>
            <a:xfrm>
              <a:off x="3995936" y="3429000"/>
              <a:ext cx="134521" cy="0"/>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35" name="直線矢印コネクタ 34"/>
          <p:cNvCxnSpPr/>
          <p:nvPr/>
        </p:nvCxnSpPr>
        <p:spPr>
          <a:xfrm flipV="1">
            <a:off x="4572161" y="1712978"/>
            <a:ext cx="0" cy="834361"/>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36" name="テキスト ボックス 35"/>
          <p:cNvSpPr txBox="1"/>
          <p:nvPr/>
        </p:nvSpPr>
        <p:spPr>
          <a:xfrm>
            <a:off x="4592268" y="1960751"/>
            <a:ext cx="385092" cy="369332"/>
          </a:xfrm>
          <a:prstGeom prst="rect">
            <a:avLst/>
          </a:prstGeom>
          <a:noFill/>
        </p:spPr>
        <p:txBody>
          <a:bodyPr wrap="square" rtlCol="0">
            <a:spAutoFit/>
          </a:bodyPr>
          <a:lstStyle/>
          <a:p>
            <a:r>
              <a:rPr lang="en-US" altLang="ja-JP" dirty="0">
                <a:solidFill>
                  <a:prstClr val="black"/>
                </a:solidFill>
                <a:latin typeface="ＭＳ Ｐゴシック" panose="020B0600070205080204" pitchFamily="50" charset="-128"/>
              </a:rPr>
              <a:t>A</a:t>
            </a:r>
            <a:endParaRPr lang="ja-JP" altLang="en-US" dirty="0">
              <a:solidFill>
                <a:prstClr val="black"/>
              </a:solidFill>
              <a:latin typeface="ＭＳ Ｐゴシック" panose="020B0600070205080204" pitchFamily="50" charset="-128"/>
            </a:endParaRPr>
          </a:p>
        </p:txBody>
      </p:sp>
      <p:cxnSp>
        <p:nvCxnSpPr>
          <p:cNvPr id="38" name="直線コネクタ 37"/>
          <p:cNvCxnSpPr/>
          <p:nvPr/>
        </p:nvCxnSpPr>
        <p:spPr>
          <a:xfrm>
            <a:off x="4240180" y="1712977"/>
            <a:ext cx="38022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直線コネクタ 38"/>
          <p:cNvCxnSpPr/>
          <p:nvPr/>
        </p:nvCxnSpPr>
        <p:spPr>
          <a:xfrm>
            <a:off x="4269494" y="2547339"/>
            <a:ext cx="380224" cy="0"/>
          </a:xfrm>
          <a:prstGeom prst="line">
            <a:avLst/>
          </a:prstGeom>
        </p:spPr>
        <p:style>
          <a:lnRef idx="1">
            <a:schemeClr val="accent1"/>
          </a:lnRef>
          <a:fillRef idx="0">
            <a:schemeClr val="accent1"/>
          </a:fillRef>
          <a:effectRef idx="0">
            <a:schemeClr val="accent1"/>
          </a:effectRef>
          <a:fontRef idx="minor">
            <a:schemeClr val="tx1"/>
          </a:fontRef>
        </p:style>
      </p:cxn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77360" y="1183240"/>
            <a:ext cx="2520280" cy="19049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44" name="直線コネクタ 43"/>
          <p:cNvCxnSpPr/>
          <p:nvPr/>
        </p:nvCxnSpPr>
        <p:spPr>
          <a:xfrm flipV="1">
            <a:off x="5913244" y="1501957"/>
            <a:ext cx="0" cy="1019779"/>
          </a:xfrm>
          <a:prstGeom prst="line">
            <a:avLst/>
          </a:prstGeom>
        </p:spPr>
        <p:style>
          <a:lnRef idx="1">
            <a:schemeClr val="accent1"/>
          </a:lnRef>
          <a:fillRef idx="0">
            <a:schemeClr val="accent1"/>
          </a:fillRef>
          <a:effectRef idx="0">
            <a:schemeClr val="accent1"/>
          </a:effectRef>
          <a:fontRef idx="minor">
            <a:schemeClr val="tx1"/>
          </a:fontRef>
        </p:style>
      </p:cxnSp>
      <p:cxnSp>
        <p:nvCxnSpPr>
          <p:cNvPr id="47" name="直線矢印コネクタ 46"/>
          <p:cNvCxnSpPr/>
          <p:nvPr/>
        </p:nvCxnSpPr>
        <p:spPr>
          <a:xfrm flipH="1">
            <a:off x="5346684" y="1603874"/>
            <a:ext cx="552492" cy="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50" name="テキスト ボックス 49"/>
          <p:cNvSpPr txBox="1"/>
          <p:nvPr/>
        </p:nvSpPr>
        <p:spPr>
          <a:xfrm>
            <a:off x="5430384" y="1297595"/>
            <a:ext cx="385092" cy="369332"/>
          </a:xfrm>
          <a:prstGeom prst="rect">
            <a:avLst/>
          </a:prstGeom>
          <a:noFill/>
        </p:spPr>
        <p:txBody>
          <a:bodyPr wrap="square" rtlCol="0">
            <a:spAutoFit/>
          </a:bodyPr>
          <a:lstStyle/>
          <a:p>
            <a:r>
              <a:rPr lang="en-US" altLang="ja-JP" dirty="0">
                <a:solidFill>
                  <a:prstClr val="black"/>
                </a:solidFill>
                <a:latin typeface="ＭＳ Ｐゴシック" panose="020B0600070205080204" pitchFamily="50" charset="-128"/>
              </a:rPr>
              <a:t>B</a:t>
            </a:r>
            <a:endParaRPr lang="ja-JP" altLang="en-US" dirty="0">
              <a:solidFill>
                <a:prstClr val="black"/>
              </a:solidFill>
              <a:latin typeface="ＭＳ Ｐゴシック" panose="020B0600070205080204" pitchFamily="50" charset="-128"/>
            </a:endParaRP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4025" y="3873188"/>
            <a:ext cx="1476164" cy="15585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15476" y="3798332"/>
            <a:ext cx="1438610" cy="14327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1" name="直線コネクタ 50"/>
          <p:cNvCxnSpPr/>
          <p:nvPr/>
        </p:nvCxnSpPr>
        <p:spPr>
          <a:xfrm flipH="1">
            <a:off x="1654025" y="3541386"/>
            <a:ext cx="1476164" cy="2092478"/>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55" name="直線矢印コネクタ 54"/>
          <p:cNvCxnSpPr/>
          <p:nvPr/>
        </p:nvCxnSpPr>
        <p:spPr>
          <a:xfrm>
            <a:off x="1533534" y="4336968"/>
            <a:ext cx="272358" cy="1066639"/>
          </a:xfrm>
          <a:prstGeom prst="straightConnector1">
            <a:avLst/>
          </a:prstGeom>
          <a:ln>
            <a:solidFill>
              <a:schemeClr val="accent2">
                <a:lumMod val="40000"/>
                <a:lumOff val="60000"/>
              </a:schemeClr>
            </a:solidFill>
            <a:tailEnd type="arrow"/>
          </a:ln>
        </p:spPr>
        <p:style>
          <a:lnRef idx="1">
            <a:schemeClr val="accent1"/>
          </a:lnRef>
          <a:fillRef idx="0">
            <a:schemeClr val="accent1"/>
          </a:fillRef>
          <a:effectRef idx="0">
            <a:schemeClr val="accent1"/>
          </a:effectRef>
          <a:fontRef idx="minor">
            <a:schemeClr val="tx1"/>
          </a:fontRef>
        </p:style>
      </p:cxnSp>
      <p:sp>
        <p:nvSpPr>
          <p:cNvPr id="56" name="テキスト ボックス 55"/>
          <p:cNvSpPr txBox="1"/>
          <p:nvPr/>
        </p:nvSpPr>
        <p:spPr>
          <a:xfrm>
            <a:off x="3130189" y="3429000"/>
            <a:ext cx="694209" cy="369332"/>
          </a:xfrm>
          <a:prstGeom prst="rect">
            <a:avLst/>
          </a:prstGeom>
          <a:noFill/>
        </p:spPr>
        <p:txBody>
          <a:bodyPr wrap="square" rtlCol="0">
            <a:spAutoFit/>
          </a:bodyPr>
          <a:lstStyle/>
          <a:p>
            <a:r>
              <a:rPr lang="ja-JP" altLang="en-US" dirty="0">
                <a:solidFill>
                  <a:srgbClr val="1F497D">
                    <a:lumMod val="40000"/>
                    <a:lumOff val="60000"/>
                  </a:srgbClr>
                </a:solidFill>
                <a:latin typeface="ＭＳ Ｐゴシック" panose="020B0600070205080204" pitchFamily="50" charset="-128"/>
              </a:rPr>
              <a:t>接線</a:t>
            </a:r>
          </a:p>
        </p:txBody>
      </p:sp>
      <p:sp>
        <p:nvSpPr>
          <p:cNvPr id="61" name="テキスト ボックス 60"/>
          <p:cNvSpPr txBox="1"/>
          <p:nvPr/>
        </p:nvSpPr>
        <p:spPr>
          <a:xfrm>
            <a:off x="3283597" y="4093433"/>
            <a:ext cx="2629647" cy="584775"/>
          </a:xfrm>
          <a:prstGeom prst="rect">
            <a:avLst/>
          </a:prstGeom>
          <a:noFill/>
        </p:spPr>
        <p:txBody>
          <a:bodyPr wrap="square" rtlCol="0">
            <a:spAutoFit/>
          </a:bodyPr>
          <a:lstStyle/>
          <a:p>
            <a:r>
              <a:rPr lang="en-US" altLang="ja-JP" sz="1600" dirty="0">
                <a:solidFill>
                  <a:prstClr val="black"/>
                </a:solidFill>
                <a:latin typeface="ＭＳ Ｐゴシック" panose="020B0600070205080204" pitchFamily="50" charset="-128"/>
              </a:rPr>
              <a:t>L0=A+B</a:t>
            </a:r>
            <a:r>
              <a:rPr lang="ja-JP" altLang="en-US" sz="1600" dirty="0">
                <a:solidFill>
                  <a:prstClr val="black"/>
                </a:solidFill>
                <a:latin typeface="ＭＳ Ｐゴシック" panose="020B0600070205080204" pitchFamily="50" charset="-128"/>
              </a:rPr>
              <a:t>　へ更新</a:t>
            </a:r>
            <a:endParaRPr lang="en-US" altLang="ja-JP" sz="1600" dirty="0">
              <a:solidFill>
                <a:prstClr val="black"/>
              </a:solidFill>
              <a:latin typeface="ＭＳ Ｐゴシック" panose="020B0600070205080204" pitchFamily="50" charset="-128"/>
            </a:endParaRPr>
          </a:p>
          <a:p>
            <a:r>
              <a:rPr lang="ja-JP" altLang="en-US" sz="1600" dirty="0">
                <a:solidFill>
                  <a:prstClr val="black"/>
                </a:solidFill>
                <a:latin typeface="ＭＳ Ｐゴシック" panose="020B0600070205080204" pitchFamily="50" charset="-128"/>
              </a:rPr>
              <a:t>　</a:t>
            </a:r>
            <a:r>
              <a:rPr lang="en-US" altLang="ja-JP" sz="1600" dirty="0">
                <a:solidFill>
                  <a:prstClr val="black"/>
                </a:solidFill>
                <a:latin typeface="ＭＳ Ｐゴシック" panose="020B0600070205080204" pitchFamily="50" charset="-128"/>
              </a:rPr>
              <a:t>C</a:t>
            </a:r>
            <a:r>
              <a:rPr lang="ja-JP" altLang="en-US" sz="1600" dirty="0">
                <a:solidFill>
                  <a:prstClr val="black"/>
                </a:solidFill>
                <a:latin typeface="ＭＳ Ｐゴシック" panose="020B0600070205080204" pitchFamily="50" charset="-128"/>
              </a:rPr>
              <a:t>点を０点へシフトする。</a:t>
            </a:r>
          </a:p>
        </p:txBody>
      </p:sp>
      <p:sp>
        <p:nvSpPr>
          <p:cNvPr id="62" name="テキスト ボックス 61"/>
          <p:cNvSpPr txBox="1"/>
          <p:nvPr/>
        </p:nvSpPr>
        <p:spPr>
          <a:xfrm>
            <a:off x="1364319" y="4047267"/>
            <a:ext cx="385301" cy="338554"/>
          </a:xfrm>
          <a:prstGeom prst="rect">
            <a:avLst/>
          </a:prstGeom>
          <a:noFill/>
        </p:spPr>
        <p:txBody>
          <a:bodyPr wrap="square" rtlCol="0">
            <a:spAutoFit/>
          </a:bodyPr>
          <a:lstStyle/>
          <a:p>
            <a:r>
              <a:rPr lang="en-US" altLang="ja-JP" sz="1600" dirty="0">
                <a:solidFill>
                  <a:prstClr val="black"/>
                </a:solidFill>
                <a:latin typeface="ＭＳ Ｐゴシック" panose="020B0600070205080204" pitchFamily="50" charset="-128"/>
              </a:rPr>
              <a:t>C</a:t>
            </a:r>
            <a:endParaRPr lang="ja-JP" altLang="en-US" sz="1600" dirty="0">
              <a:solidFill>
                <a:prstClr val="black"/>
              </a:solidFill>
              <a:latin typeface="ＭＳ Ｐゴシック" panose="020B0600070205080204" pitchFamily="50" charset="-128"/>
            </a:endParaRPr>
          </a:p>
        </p:txBody>
      </p:sp>
      <p:sp>
        <p:nvSpPr>
          <p:cNvPr id="58" name="右矢印 57"/>
          <p:cNvSpPr/>
          <p:nvPr/>
        </p:nvSpPr>
        <p:spPr>
          <a:xfrm>
            <a:off x="3477293" y="4652465"/>
            <a:ext cx="2145637" cy="432719"/>
          </a:xfrm>
          <a:prstGeom prst="rightArrow">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ＭＳ Ｐゴシック" panose="020B0600070205080204" pitchFamily="50" charset="-128"/>
            </a:endParaRPr>
          </a:p>
        </p:txBody>
      </p:sp>
      <p:sp>
        <p:nvSpPr>
          <p:cNvPr id="41" name="角丸四角形 40"/>
          <p:cNvSpPr/>
          <p:nvPr/>
        </p:nvSpPr>
        <p:spPr>
          <a:xfrm>
            <a:off x="179512" y="6091555"/>
            <a:ext cx="8712968" cy="712843"/>
          </a:xfrm>
          <a:prstGeom prst="roundRect">
            <a:avLst/>
          </a:prstGeom>
          <a:solidFill>
            <a:srgbClr val="FFFF9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b="1" dirty="0">
                <a:solidFill>
                  <a:srgbClr val="FF0000"/>
                </a:solidFill>
                <a:latin typeface="ＭＳ Ｐゴシック" panose="020B0600070205080204" pitchFamily="50" charset="-128"/>
              </a:rPr>
              <a:t>単軸・二軸共</a:t>
            </a:r>
            <a:r>
              <a:rPr lang="ja-JP" altLang="en-US" sz="2000" b="1" dirty="0" smtClean="0">
                <a:solidFill>
                  <a:srgbClr val="0000FF"/>
                </a:solidFill>
                <a:latin typeface="ＭＳ Ｐゴシック" panose="020B0600070205080204" pitchFamily="50" charset="-128"/>
              </a:rPr>
              <a:t>に、この</a:t>
            </a:r>
            <a:r>
              <a:rPr lang="ja-JP" altLang="en-US" sz="2000" b="1" dirty="0" err="1">
                <a:solidFill>
                  <a:srgbClr val="0000FF"/>
                </a:solidFill>
                <a:latin typeface="ＭＳ Ｐゴシック" panose="020B0600070205080204" pitchFamily="50" charset="-128"/>
              </a:rPr>
              <a:t>ような</a:t>
            </a:r>
            <a:r>
              <a:rPr lang="ja-JP" altLang="en-US" sz="2400" b="1" dirty="0" err="1">
                <a:solidFill>
                  <a:srgbClr val="FF0000"/>
                </a:solidFill>
                <a:latin typeface="ＭＳ Ｐゴシック" panose="020B0600070205080204" pitchFamily="50" charset="-128"/>
              </a:rPr>
              <a:t>へたりは</a:t>
            </a:r>
            <a:r>
              <a:rPr lang="ja-JP" altLang="en-US" sz="2400" b="1" dirty="0">
                <a:solidFill>
                  <a:srgbClr val="FF0000"/>
                </a:solidFill>
                <a:latin typeface="ＭＳ Ｐゴシック" panose="020B0600070205080204" pitchFamily="50" charset="-128"/>
              </a:rPr>
              <a:t>必ず発生</a:t>
            </a:r>
            <a:r>
              <a:rPr lang="ja-JP" altLang="en-US" sz="2400" b="1" dirty="0">
                <a:solidFill>
                  <a:srgbClr val="0000FF"/>
                </a:solidFill>
                <a:latin typeface="ＭＳ Ｐゴシック" panose="020B0600070205080204" pitchFamily="50" charset="-128"/>
              </a:rPr>
              <a:t>　⇒　</a:t>
            </a:r>
            <a:r>
              <a:rPr lang="ja-JP" altLang="en-US" sz="2400" b="1" dirty="0">
                <a:solidFill>
                  <a:srgbClr val="FF0000"/>
                </a:solidFill>
                <a:latin typeface="ＭＳ Ｐゴシック" panose="020B0600070205080204" pitchFamily="50" charset="-128"/>
              </a:rPr>
              <a:t>データ処理で補正</a:t>
            </a:r>
            <a:endParaRPr lang="en-US" altLang="ja-JP" sz="2400" b="1" dirty="0">
              <a:solidFill>
                <a:srgbClr val="FF0000"/>
              </a:solidFill>
              <a:latin typeface="ＭＳ Ｐゴシック" panose="020B0600070205080204" pitchFamily="50" charset="-128"/>
            </a:endParaRPr>
          </a:p>
          <a:p>
            <a:pPr algn="ctr"/>
            <a:r>
              <a:rPr lang="ja-JP" altLang="en-US" sz="2000" dirty="0">
                <a:solidFill>
                  <a:srgbClr val="0000FF"/>
                </a:solidFill>
                <a:latin typeface="ＭＳ Ｐゴシック" panose="020B0600070205080204" pitchFamily="50" charset="-128"/>
              </a:rPr>
              <a:t>その為すべて記録する。</a:t>
            </a:r>
          </a:p>
        </p:txBody>
      </p:sp>
    </p:spTree>
    <p:extLst>
      <p:ext uri="{BB962C8B-B14F-4D97-AF65-F5344CB8AC3E}">
        <p14:creationId xmlns:p14="http://schemas.microsoft.com/office/powerpoint/2010/main" val="10585543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774159" y="523313"/>
            <a:ext cx="7595682" cy="609600"/>
          </a:xfrm>
        </p:spPr>
        <p:txBody>
          <a:bodyPr>
            <a:normAutofit fontScale="90000"/>
          </a:bodyPr>
          <a:lstStyle/>
          <a:p>
            <a:r>
              <a:rPr kumimoji="1" lang="ja-JP" altLang="en-US" dirty="0"/>
              <a:t>一軸試験　１、２、３回目の特性</a:t>
            </a:r>
          </a:p>
        </p:txBody>
      </p:sp>
      <p:pic>
        <p:nvPicPr>
          <p:cNvPr id="1945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02726" y="1421476"/>
            <a:ext cx="2281642" cy="14314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図 21" descr="Image9.png"/>
          <p:cNvPicPr>
            <a:picLocks noChangeAspect="1"/>
          </p:cNvPicPr>
          <p:nvPr/>
        </p:nvPicPr>
        <p:blipFill>
          <a:blip r:embed="rId3" cstate="print"/>
          <a:stretch>
            <a:fillRect/>
          </a:stretch>
        </p:blipFill>
        <p:spPr>
          <a:xfrm>
            <a:off x="3043951" y="1482942"/>
            <a:ext cx="2391798" cy="1306136"/>
          </a:xfrm>
          <a:prstGeom prst="rect">
            <a:avLst/>
          </a:prstGeom>
        </p:spPr>
      </p:pic>
      <p:pic>
        <p:nvPicPr>
          <p:cNvPr id="23" name="コンテンツ プレースホルダ 3" descr="Image7.png"/>
          <p:cNvPicPr>
            <a:picLocks noChangeAspect="1"/>
          </p:cNvPicPr>
          <p:nvPr/>
        </p:nvPicPr>
        <p:blipFill>
          <a:blip r:embed="rId4" cstate="print"/>
          <a:stretch>
            <a:fillRect/>
          </a:stretch>
        </p:blipFill>
        <p:spPr bwMode="auto">
          <a:xfrm rot="17717255">
            <a:off x="1152291" y="1808235"/>
            <a:ext cx="1415976" cy="768759"/>
          </a:xfrm>
          <a:prstGeom prst="rect">
            <a:avLst/>
          </a:prstGeom>
          <a:noFill/>
          <a:ln w="9525">
            <a:noFill/>
            <a:miter lim="800000"/>
            <a:headEnd/>
            <a:tailEnd/>
          </a:ln>
        </p:spPr>
      </p:pic>
      <p:sp>
        <p:nvSpPr>
          <p:cNvPr id="25" name="右矢印 24"/>
          <p:cNvSpPr/>
          <p:nvPr/>
        </p:nvSpPr>
        <p:spPr>
          <a:xfrm>
            <a:off x="2510251" y="2045421"/>
            <a:ext cx="339416" cy="328987"/>
          </a:xfrm>
          <a:prstGeom prst="rightArrow">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ＭＳ Ｐゴシック" panose="020B0600070205080204" pitchFamily="50" charset="-128"/>
            </a:endParaRPr>
          </a:p>
        </p:txBody>
      </p:sp>
      <p:sp>
        <p:nvSpPr>
          <p:cNvPr id="26" name="テキスト ボックス 25"/>
          <p:cNvSpPr txBox="1"/>
          <p:nvPr/>
        </p:nvSpPr>
        <p:spPr>
          <a:xfrm>
            <a:off x="720734" y="1344519"/>
            <a:ext cx="1547010" cy="369332"/>
          </a:xfrm>
          <a:prstGeom prst="rect">
            <a:avLst/>
          </a:prstGeom>
          <a:noFill/>
        </p:spPr>
        <p:txBody>
          <a:bodyPr wrap="square" rtlCol="0">
            <a:spAutoFit/>
          </a:bodyPr>
          <a:lstStyle/>
          <a:p>
            <a:r>
              <a:rPr lang="ja-JP" altLang="en-US" dirty="0">
                <a:solidFill>
                  <a:prstClr val="black"/>
                </a:solidFill>
                <a:latin typeface="ＭＳ Ｐゴシック" panose="020B0600070205080204" pitchFamily="50" charset="-128"/>
              </a:rPr>
              <a:t>短冊</a:t>
            </a:r>
          </a:p>
        </p:txBody>
      </p:sp>
      <p:sp>
        <p:nvSpPr>
          <p:cNvPr id="32" name="角丸四角形 31"/>
          <p:cNvSpPr/>
          <p:nvPr/>
        </p:nvSpPr>
        <p:spPr>
          <a:xfrm>
            <a:off x="581890" y="5858318"/>
            <a:ext cx="7980220" cy="846728"/>
          </a:xfrm>
          <a:prstGeom prst="roundRect">
            <a:avLst/>
          </a:prstGeom>
          <a:solidFill>
            <a:srgbClr val="FFFFCC"/>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rgbClr val="0000FF"/>
                </a:solidFill>
                <a:latin typeface="ＭＳ Ｐゴシック" panose="020B0600070205080204" pitchFamily="50" charset="-128"/>
              </a:rPr>
              <a:t>ゴムの３回の伸張データは、上記のように</a:t>
            </a:r>
            <a:endParaRPr lang="en-US" altLang="ja-JP" sz="2000" dirty="0">
              <a:solidFill>
                <a:srgbClr val="0000FF"/>
              </a:solidFill>
              <a:latin typeface="ＭＳ Ｐゴシック" panose="020B0600070205080204" pitchFamily="50" charset="-128"/>
            </a:endParaRPr>
          </a:p>
          <a:p>
            <a:pPr algn="ctr"/>
            <a:r>
              <a:rPr lang="ja-JP" altLang="en-US" sz="2000" dirty="0">
                <a:solidFill>
                  <a:srgbClr val="0000FF"/>
                </a:solidFill>
                <a:latin typeface="ＭＳ Ｐゴシック" panose="020B0600070205080204" pitchFamily="50" charset="-128"/>
              </a:rPr>
              <a:t>安定性から３回目のデータと</a:t>
            </a:r>
            <a:r>
              <a:rPr lang="en-US" altLang="ja-JP" sz="2000" dirty="0">
                <a:solidFill>
                  <a:srgbClr val="0000FF"/>
                </a:solidFill>
                <a:latin typeface="ＭＳ Ｐゴシック" panose="020B0600070205080204" pitchFamily="50" charset="-128"/>
              </a:rPr>
              <a:t>JIS</a:t>
            </a:r>
            <a:r>
              <a:rPr lang="ja-JP" altLang="en-US" sz="2000" dirty="0">
                <a:solidFill>
                  <a:srgbClr val="0000FF"/>
                </a:solidFill>
                <a:latin typeface="ＭＳ Ｐゴシック" panose="020B0600070205080204" pitchFamily="50" charset="-128"/>
              </a:rPr>
              <a:t>では規定しています。</a:t>
            </a:r>
            <a:endParaRPr lang="en-US" altLang="ja-JP" sz="2000" dirty="0">
              <a:solidFill>
                <a:srgbClr val="0000FF"/>
              </a:solidFill>
              <a:latin typeface="ＭＳ Ｐゴシック" panose="020B0600070205080204" pitchFamily="50" charset="-128"/>
            </a:endParaRPr>
          </a:p>
        </p:txBody>
      </p:sp>
      <p:pic>
        <p:nvPicPr>
          <p:cNvPr id="19"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3320" y="3049364"/>
            <a:ext cx="4106712" cy="275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角丸四角形 19"/>
          <p:cNvSpPr/>
          <p:nvPr/>
        </p:nvSpPr>
        <p:spPr>
          <a:xfrm>
            <a:off x="5208429" y="3794206"/>
            <a:ext cx="3690295" cy="1440160"/>
          </a:xfrm>
          <a:prstGeom prst="roundRect">
            <a:avLst/>
          </a:prstGeom>
          <a:solidFill>
            <a:srgbClr val="FFFFCC"/>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rgbClr val="0000FF"/>
                </a:solidFill>
                <a:latin typeface="ＭＳ Ｐゴシック" panose="020B0600070205080204" pitchFamily="50" charset="-128"/>
              </a:rPr>
              <a:t>１回目と２回目は大きく異なり、</a:t>
            </a:r>
            <a:endParaRPr lang="en-US" altLang="ja-JP" dirty="0">
              <a:solidFill>
                <a:srgbClr val="0000FF"/>
              </a:solidFill>
              <a:latin typeface="ＭＳ Ｐゴシック" panose="020B0600070205080204" pitchFamily="50" charset="-128"/>
            </a:endParaRPr>
          </a:p>
          <a:p>
            <a:pPr algn="ctr"/>
            <a:r>
              <a:rPr lang="ja-JP" altLang="en-US" dirty="0">
                <a:solidFill>
                  <a:srgbClr val="0000FF"/>
                </a:solidFill>
                <a:latin typeface="ＭＳ Ｐゴシック" panose="020B0600070205080204" pitchFamily="50" charset="-128"/>
              </a:rPr>
              <a:t>２回目と３回目は少し異なります。</a:t>
            </a:r>
            <a:endParaRPr lang="en-US" altLang="ja-JP" dirty="0">
              <a:solidFill>
                <a:srgbClr val="0000FF"/>
              </a:solidFill>
              <a:latin typeface="ＭＳ Ｐゴシック" panose="020B0600070205080204" pitchFamily="50" charset="-128"/>
            </a:endParaRPr>
          </a:p>
          <a:p>
            <a:pPr algn="ctr"/>
            <a:endParaRPr lang="en-US" altLang="ja-JP" sz="900" dirty="0">
              <a:solidFill>
                <a:srgbClr val="0000FF"/>
              </a:solidFill>
              <a:latin typeface="ＭＳ Ｐゴシック" panose="020B0600070205080204" pitchFamily="50" charset="-128"/>
            </a:endParaRPr>
          </a:p>
          <a:p>
            <a:pPr algn="ctr"/>
            <a:r>
              <a:rPr lang="ja-JP" altLang="en-US" dirty="0">
                <a:solidFill>
                  <a:srgbClr val="0000FF"/>
                </a:solidFill>
                <a:latin typeface="ＭＳ Ｐゴシック" panose="020B0600070205080204" pitchFamily="50" charset="-128"/>
              </a:rPr>
              <a:t>３回目以降はほぼ重なります。</a:t>
            </a:r>
            <a:endParaRPr lang="en-US" altLang="ja-JP" dirty="0">
              <a:solidFill>
                <a:srgbClr val="0000FF"/>
              </a:solidFill>
              <a:latin typeface="ＭＳ Ｐゴシック" panose="020B0600070205080204" pitchFamily="50" charset="-128"/>
            </a:endParaRPr>
          </a:p>
        </p:txBody>
      </p:sp>
      <p:sp>
        <p:nvSpPr>
          <p:cNvPr id="16" name="角丸四角形吹き出し 24"/>
          <p:cNvSpPr>
            <a:spLocks noChangeArrowheads="1"/>
          </p:cNvSpPr>
          <p:nvPr/>
        </p:nvSpPr>
        <p:spPr bwMode="auto">
          <a:xfrm>
            <a:off x="4095834" y="3002118"/>
            <a:ext cx="1402192" cy="567968"/>
          </a:xfrm>
          <a:prstGeom prst="wedgeRoundRectCallout">
            <a:avLst>
              <a:gd name="adj1" fmla="val -62924"/>
              <a:gd name="adj2" fmla="val 162017"/>
              <a:gd name="adj3" fmla="val 16667"/>
            </a:avLst>
          </a:prstGeom>
          <a:solidFill>
            <a:srgbClr val="FFFFFF"/>
          </a:solidFill>
          <a:ln w="3175">
            <a:solidFill>
              <a:srgbClr val="000000"/>
            </a:solidFill>
            <a:miter lim="800000"/>
            <a:headEnd/>
            <a:tailEnd/>
          </a:ln>
        </p:spPr>
        <p:txBody>
          <a:bodyPr vert="horz" wrap="square" lIns="91440" tIns="45720" rIns="91440" bIns="45720" numCol="1" anchor="ctr" anchorCtr="0" compatLnSpc="1">
            <a:prstTxWarp prst="textNoShape">
              <a:avLst/>
            </a:prstTxWarp>
          </a:bodyPr>
          <a:lstStyle/>
          <a:p>
            <a:pPr algn="ctr" fontAlgn="base">
              <a:spcBef>
                <a:spcPct val="0"/>
              </a:spcBef>
              <a:spcAft>
                <a:spcPct val="0"/>
              </a:spcAft>
            </a:pPr>
            <a:r>
              <a:rPr lang="ja-JP" altLang="en-US" sz="1200" dirty="0">
                <a:solidFill>
                  <a:prstClr val="black"/>
                </a:solidFill>
                <a:latin typeface="ＭＳ Ｐゴシック" panose="020B0600070205080204" pitchFamily="50" charset="-128"/>
                <a:cs typeface="ＭＳ Ｐゴシック" panose="020B0600070205080204" pitchFamily="50" charset="-128"/>
              </a:rPr>
              <a:t>２、３回目データ</a:t>
            </a:r>
            <a:endParaRPr lang="en-US" altLang="ja-JP" sz="1200" dirty="0">
              <a:solidFill>
                <a:prstClr val="black"/>
              </a:solidFill>
              <a:latin typeface="ＭＳ Ｐゴシック" panose="020B0600070205080204" pitchFamily="50" charset="-128"/>
              <a:cs typeface="ＭＳ Ｐゴシック" panose="020B0600070205080204" pitchFamily="50" charset="-128"/>
            </a:endParaRPr>
          </a:p>
          <a:p>
            <a:pPr algn="ctr" fontAlgn="base">
              <a:spcBef>
                <a:spcPct val="0"/>
              </a:spcBef>
              <a:spcAft>
                <a:spcPct val="0"/>
              </a:spcAft>
            </a:pPr>
            <a:r>
              <a:rPr lang="ja-JP" altLang="en-US" sz="1200" dirty="0">
                <a:solidFill>
                  <a:prstClr val="black"/>
                </a:solidFill>
                <a:latin typeface="ＭＳ Ｐゴシック" panose="020B0600070205080204" pitchFamily="50" charset="-128"/>
                <a:cs typeface="ＭＳ Ｐゴシック" panose="020B0600070205080204" pitchFamily="50" charset="-128"/>
              </a:rPr>
              <a:t>ほぼ同等</a:t>
            </a:r>
          </a:p>
        </p:txBody>
      </p:sp>
      <p:sp>
        <p:nvSpPr>
          <p:cNvPr id="17" name="角丸四角形吹き出し 24"/>
          <p:cNvSpPr>
            <a:spLocks noChangeArrowheads="1"/>
          </p:cNvSpPr>
          <p:nvPr/>
        </p:nvSpPr>
        <p:spPr bwMode="auto">
          <a:xfrm>
            <a:off x="2051720" y="3658241"/>
            <a:ext cx="1092842" cy="371914"/>
          </a:xfrm>
          <a:prstGeom prst="wedgeRoundRectCallout">
            <a:avLst>
              <a:gd name="adj1" fmla="val 40326"/>
              <a:gd name="adj2" fmla="val 109487"/>
              <a:gd name="adj3" fmla="val 16667"/>
            </a:avLst>
          </a:prstGeom>
          <a:solidFill>
            <a:srgbClr val="FFFFFF"/>
          </a:solidFill>
          <a:ln w="3175">
            <a:solidFill>
              <a:srgbClr val="000000"/>
            </a:solidFill>
            <a:miter lim="800000"/>
            <a:headEnd/>
            <a:tailEnd/>
          </a:ln>
        </p:spPr>
        <p:txBody>
          <a:bodyPr vert="horz" wrap="square" lIns="91440" tIns="45720" rIns="91440" bIns="45720" numCol="1" anchor="ctr" anchorCtr="0" compatLnSpc="1">
            <a:prstTxWarp prst="textNoShape">
              <a:avLst/>
            </a:prstTxWarp>
          </a:bodyPr>
          <a:lstStyle/>
          <a:p>
            <a:pPr algn="ctr" fontAlgn="base">
              <a:spcBef>
                <a:spcPct val="0"/>
              </a:spcBef>
              <a:spcAft>
                <a:spcPct val="0"/>
              </a:spcAft>
            </a:pPr>
            <a:r>
              <a:rPr lang="ja-JP" altLang="en-US" sz="1200" dirty="0">
                <a:solidFill>
                  <a:prstClr val="black"/>
                </a:solidFill>
                <a:latin typeface="ＭＳ Ｐゴシック" panose="020B0600070205080204" pitchFamily="50" charset="-128"/>
                <a:cs typeface="ＭＳ Ｐゴシック" panose="020B0600070205080204" pitchFamily="50" charset="-128"/>
              </a:rPr>
              <a:t>１回目データ</a:t>
            </a:r>
            <a:endParaRPr lang="en-US" altLang="ja-JP" sz="1200" dirty="0">
              <a:solidFill>
                <a:prstClr val="black"/>
              </a:solidFill>
              <a:latin typeface="ＭＳ Ｐゴシック" panose="020B0600070205080204" pitchFamily="50" charset="-128"/>
              <a:cs typeface="ＭＳ Ｐゴシック" panose="020B0600070205080204" pitchFamily="50" charset="-128"/>
            </a:endParaRPr>
          </a:p>
        </p:txBody>
      </p:sp>
    </p:spTree>
    <p:extLst>
      <p:ext uri="{BB962C8B-B14F-4D97-AF65-F5344CB8AC3E}">
        <p14:creationId xmlns:p14="http://schemas.microsoft.com/office/powerpoint/2010/main" val="187584917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883891" y="426722"/>
            <a:ext cx="8346106" cy="859300"/>
          </a:xfrm>
        </p:spPr>
        <p:txBody>
          <a:bodyPr>
            <a:noAutofit/>
          </a:bodyPr>
          <a:lstStyle/>
          <a:p>
            <a:pPr algn="l"/>
            <a:r>
              <a:rPr lang="ja-JP" altLang="en-US" sz="2800" dirty="0"/>
              <a:t>ゴムの特性・履歴効果（</a:t>
            </a:r>
            <a:r>
              <a:rPr lang="en-US" altLang="ja-JP" sz="2800" dirty="0"/>
              <a:t>Mullins’</a:t>
            </a:r>
            <a:r>
              <a:rPr lang="ja-JP" altLang="en-US" sz="2800" dirty="0"/>
              <a:t>効果）・ペイン効果</a:t>
            </a:r>
            <a:endParaRPr kumimoji="1" lang="ja-JP" altLang="en-US" sz="2800"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632" y="1647654"/>
            <a:ext cx="3431588" cy="26454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68093" y="1751519"/>
            <a:ext cx="3146876" cy="25201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下矢印 6"/>
          <p:cNvSpPr/>
          <p:nvPr/>
        </p:nvSpPr>
        <p:spPr>
          <a:xfrm rot="16200000">
            <a:off x="4375739" y="2351410"/>
            <a:ext cx="206695" cy="431849"/>
          </a:xfrm>
          <a:prstGeom prst="downArrow">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ＭＳ Ｐゴシック" panose="020B0600070205080204" pitchFamily="50" charset="-128"/>
            </a:endParaRPr>
          </a:p>
        </p:txBody>
      </p:sp>
      <p:sp>
        <p:nvSpPr>
          <p:cNvPr id="8" name="テキスト ボックス 7"/>
          <p:cNvSpPr txBox="1"/>
          <p:nvPr/>
        </p:nvSpPr>
        <p:spPr>
          <a:xfrm>
            <a:off x="3915965" y="2094654"/>
            <a:ext cx="1152128" cy="369332"/>
          </a:xfrm>
          <a:prstGeom prst="rect">
            <a:avLst/>
          </a:prstGeom>
          <a:noFill/>
        </p:spPr>
        <p:txBody>
          <a:bodyPr wrap="square" rtlCol="0">
            <a:spAutoFit/>
          </a:bodyPr>
          <a:lstStyle/>
          <a:p>
            <a:r>
              <a:rPr lang="ja-JP" altLang="en-US" dirty="0">
                <a:solidFill>
                  <a:prstClr val="black"/>
                </a:solidFill>
                <a:latin typeface="ＭＳ Ｐゴシック" panose="020B0600070205080204" pitchFamily="50" charset="-128"/>
              </a:rPr>
              <a:t>モデル化</a:t>
            </a:r>
          </a:p>
        </p:txBody>
      </p:sp>
      <p:pic>
        <p:nvPicPr>
          <p:cNvPr id="205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0037" y="4509120"/>
            <a:ext cx="3323183" cy="1728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 name="角丸四角形 32"/>
          <p:cNvSpPr/>
          <p:nvPr/>
        </p:nvSpPr>
        <p:spPr>
          <a:xfrm>
            <a:off x="5056944" y="4343326"/>
            <a:ext cx="3475496" cy="1814810"/>
          </a:xfrm>
          <a:prstGeom prst="roundRect">
            <a:avLst/>
          </a:prstGeom>
          <a:solidFill>
            <a:srgbClr val="FFFFC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ja-JP" altLang="en-US" sz="2400" dirty="0">
                <a:solidFill>
                  <a:srgbClr val="0000FF"/>
                </a:solidFill>
                <a:latin typeface="ＭＳ Ｐゴシック" panose="020B0600070205080204" pitchFamily="50" charset="-128"/>
              </a:rPr>
              <a:t>履歴効果、ほか</a:t>
            </a:r>
            <a:endParaRPr lang="en-US" altLang="ja-JP" sz="2400" dirty="0">
              <a:solidFill>
                <a:srgbClr val="0000FF"/>
              </a:solidFill>
              <a:latin typeface="ＭＳ Ｐゴシック" panose="020B0600070205080204" pitchFamily="50" charset="-128"/>
            </a:endParaRPr>
          </a:p>
          <a:p>
            <a:pPr algn="ctr" fontAlgn="base">
              <a:spcBef>
                <a:spcPct val="0"/>
              </a:spcBef>
              <a:spcAft>
                <a:spcPct val="0"/>
              </a:spcAft>
            </a:pPr>
            <a:r>
              <a:rPr lang="ja-JP" altLang="en-US" sz="2400" dirty="0">
                <a:solidFill>
                  <a:srgbClr val="0000FF"/>
                </a:solidFill>
                <a:latin typeface="ＭＳ Ｐゴシック" panose="020B0600070205080204" pitchFamily="50" charset="-128"/>
              </a:rPr>
              <a:t>初期特性に影響する</a:t>
            </a:r>
            <a:endParaRPr lang="en-US" altLang="ja-JP" sz="2400" dirty="0">
              <a:solidFill>
                <a:srgbClr val="0000FF"/>
              </a:solidFill>
              <a:latin typeface="ＭＳ Ｐゴシック" panose="020B0600070205080204" pitchFamily="50" charset="-128"/>
            </a:endParaRPr>
          </a:p>
          <a:p>
            <a:pPr algn="ctr" fontAlgn="base">
              <a:spcBef>
                <a:spcPct val="0"/>
              </a:spcBef>
              <a:spcAft>
                <a:spcPct val="0"/>
              </a:spcAft>
            </a:pPr>
            <a:r>
              <a:rPr lang="ja-JP" altLang="en-US" sz="2400" dirty="0">
                <a:solidFill>
                  <a:srgbClr val="0000FF"/>
                </a:solidFill>
                <a:latin typeface="ＭＳ Ｐゴシック" panose="020B0600070205080204" pitchFamily="50" charset="-128"/>
              </a:rPr>
              <a:t>ペイン効果がある。</a:t>
            </a:r>
          </a:p>
        </p:txBody>
      </p:sp>
      <p:sp>
        <p:nvSpPr>
          <p:cNvPr id="12" name="テキスト ボックス 11"/>
          <p:cNvSpPr txBox="1"/>
          <p:nvPr/>
        </p:nvSpPr>
        <p:spPr>
          <a:xfrm>
            <a:off x="804967" y="1382210"/>
            <a:ext cx="1588541" cy="369332"/>
          </a:xfrm>
          <a:prstGeom prst="rect">
            <a:avLst/>
          </a:prstGeom>
          <a:noFill/>
        </p:spPr>
        <p:txBody>
          <a:bodyPr wrap="square" rtlCol="0">
            <a:spAutoFit/>
          </a:bodyPr>
          <a:lstStyle/>
          <a:p>
            <a:r>
              <a:rPr lang="ja-JP" altLang="en-US" dirty="0">
                <a:solidFill>
                  <a:prstClr val="black"/>
                </a:solidFill>
                <a:latin typeface="ＭＳ Ｐゴシック" panose="020B0600070205080204" pitchFamily="50" charset="-128"/>
              </a:rPr>
              <a:t>履歴効果</a:t>
            </a:r>
          </a:p>
        </p:txBody>
      </p:sp>
    </p:spTree>
    <p:extLst>
      <p:ext uri="{BB962C8B-B14F-4D97-AF65-F5344CB8AC3E}">
        <p14:creationId xmlns:p14="http://schemas.microsoft.com/office/powerpoint/2010/main" val="395975339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p:nvPr/>
        </p:nvPicPr>
        <p:blipFill>
          <a:blip r:embed="rId2">
            <a:extLst>
              <a:ext uri="{28A0092B-C50C-407E-A947-70E740481C1C}">
                <a14:useLocalDpi xmlns:a14="http://schemas.microsoft.com/office/drawing/2010/main" val="0"/>
              </a:ext>
            </a:extLst>
          </a:blip>
          <a:srcRect/>
          <a:stretch>
            <a:fillRect/>
          </a:stretch>
        </p:blipFill>
        <p:spPr bwMode="auto">
          <a:xfrm>
            <a:off x="899592" y="2795189"/>
            <a:ext cx="3024336" cy="2304256"/>
          </a:xfrm>
          <a:prstGeom prst="rect">
            <a:avLst/>
          </a:prstGeom>
          <a:noFill/>
          <a:ln>
            <a:noFill/>
          </a:ln>
        </p:spPr>
      </p:pic>
      <p:sp>
        <p:nvSpPr>
          <p:cNvPr id="3" name="Rectangle 3"/>
          <p:cNvSpPr txBox="1">
            <a:spLocks noChangeArrowheads="1"/>
          </p:cNvSpPr>
          <p:nvPr/>
        </p:nvSpPr>
        <p:spPr>
          <a:xfrm>
            <a:off x="1098724" y="548679"/>
            <a:ext cx="6912768" cy="53258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ＭＳ Ｐゴシック" panose="020B0600070205080204" pitchFamily="50" charset="-128"/>
                <a:ea typeface="ＭＳ Ｐゴシック" panose="020B0600070205080204" pitchFamily="50" charset="-128"/>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ＭＳ Ｐゴシック" panose="020B0600070205080204" pitchFamily="50" charset="-128"/>
                <a:ea typeface="ＭＳ Ｐゴシック" panose="020B0600070205080204" pitchFamily="50" charset="-128"/>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ＭＳ Ｐゴシック" panose="020B0600070205080204" pitchFamily="50" charset="-128"/>
                <a:ea typeface="ＭＳ Ｐゴシック" panose="020B0600070205080204" pitchFamily="50" charset="-128"/>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ＭＳ Ｐゴシック" panose="020B0600070205080204" pitchFamily="50" charset="-128"/>
                <a:ea typeface="ＭＳ Ｐゴシック" panose="020B0600070205080204" pitchFamily="50" charset="-128"/>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ＭＳ Ｐゴシック" panose="020B0600070205080204" pitchFamily="50" charset="-128"/>
                <a:ea typeface="ＭＳ Ｐゴシック" panose="020B0600070205080204" pitchFamily="50" charset="-128"/>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lgn="ctr">
              <a:buFont typeface="Arial" panose="020B0604020202020204" pitchFamily="34" charset="0"/>
              <a:buNone/>
            </a:pPr>
            <a:r>
              <a:rPr lang="ja-JP" altLang="en-US" sz="2800" dirty="0" smtClean="0">
                <a:solidFill>
                  <a:prstClr val="black"/>
                </a:solidFill>
              </a:rPr>
              <a:t>平均と硬度誤差</a:t>
            </a:r>
            <a:endParaRPr lang="en-US" altLang="ja-JP" sz="2800" dirty="0" smtClean="0">
              <a:solidFill>
                <a:prstClr val="black"/>
              </a:solidFill>
            </a:endParaRPr>
          </a:p>
        </p:txBody>
      </p:sp>
      <p:pic>
        <p:nvPicPr>
          <p:cNvPr id="4" name="図 3" descr="Image6.png"/>
          <p:cNvPicPr>
            <a:picLocks noChangeAspect="1"/>
          </p:cNvPicPr>
          <p:nvPr/>
        </p:nvPicPr>
        <p:blipFill>
          <a:blip r:embed="rId3" cstate="print"/>
          <a:stretch>
            <a:fillRect/>
          </a:stretch>
        </p:blipFill>
        <p:spPr>
          <a:xfrm>
            <a:off x="899592" y="1737602"/>
            <a:ext cx="1728192" cy="1057587"/>
          </a:xfrm>
          <a:prstGeom prst="rect">
            <a:avLst/>
          </a:prstGeom>
        </p:spPr>
      </p:pic>
      <p:sp>
        <p:nvSpPr>
          <p:cNvPr id="5" name="Rectangle 3"/>
          <p:cNvSpPr txBox="1">
            <a:spLocks noChangeArrowheads="1"/>
          </p:cNvSpPr>
          <p:nvPr/>
        </p:nvSpPr>
        <p:spPr>
          <a:xfrm>
            <a:off x="323528" y="1220296"/>
            <a:ext cx="6048672" cy="12726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ＭＳ Ｐゴシック" panose="020B0600070205080204" pitchFamily="50" charset="-128"/>
                <a:ea typeface="ＭＳ Ｐゴシック" panose="020B0600070205080204" pitchFamily="50" charset="-128"/>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ＭＳ Ｐゴシック" panose="020B0600070205080204" pitchFamily="50" charset="-128"/>
                <a:ea typeface="ＭＳ Ｐゴシック" panose="020B0600070205080204" pitchFamily="50" charset="-128"/>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ＭＳ Ｐゴシック" panose="020B0600070205080204" pitchFamily="50" charset="-128"/>
                <a:ea typeface="ＭＳ Ｐゴシック" panose="020B0600070205080204" pitchFamily="50" charset="-128"/>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ＭＳ Ｐゴシック" panose="020B0600070205080204" pitchFamily="50" charset="-128"/>
                <a:ea typeface="ＭＳ Ｐゴシック" panose="020B0600070205080204" pitchFamily="50" charset="-128"/>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ＭＳ Ｐゴシック" panose="020B0600070205080204" pitchFamily="50" charset="-128"/>
                <a:ea typeface="ＭＳ Ｐゴシック" panose="020B0600070205080204" pitchFamily="50" charset="-128"/>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buFont typeface="Arial" panose="020B0604020202020204" pitchFamily="34" charset="0"/>
              <a:buNone/>
            </a:pPr>
            <a:r>
              <a:rPr lang="ja-JP" altLang="en-US" sz="2400" b="1" dirty="0" smtClean="0">
                <a:solidFill>
                  <a:prstClr val="black"/>
                </a:solidFill>
              </a:rPr>
              <a:t>平均</a:t>
            </a:r>
            <a:r>
              <a:rPr lang="ja-JP" altLang="en-US" sz="2400" dirty="0" smtClean="0">
                <a:solidFill>
                  <a:prstClr val="black"/>
                </a:solidFill>
              </a:rPr>
              <a:t>　ダンベルの伸張試験</a:t>
            </a:r>
            <a:r>
              <a:rPr lang="en-US" altLang="ja-JP" sz="2400" dirty="0" smtClean="0">
                <a:solidFill>
                  <a:prstClr val="black"/>
                </a:solidFill>
              </a:rPr>
              <a:t>N=3</a:t>
            </a:r>
            <a:r>
              <a:rPr lang="ja-JP" altLang="en-US" sz="2400" dirty="0" smtClean="0">
                <a:solidFill>
                  <a:prstClr val="black"/>
                </a:solidFill>
              </a:rPr>
              <a:t>で</a:t>
            </a:r>
            <a:endParaRPr lang="en-US" altLang="ja-JP" sz="2400" dirty="0" smtClean="0">
              <a:solidFill>
                <a:prstClr val="black"/>
              </a:solidFill>
            </a:endParaRPr>
          </a:p>
          <a:p>
            <a:pPr marL="0" indent="0">
              <a:buFont typeface="Arial" panose="020B0604020202020204" pitchFamily="34" charset="0"/>
              <a:buNone/>
            </a:pPr>
            <a:r>
              <a:rPr lang="ja-JP" altLang="en-US" sz="2400" dirty="0">
                <a:solidFill>
                  <a:prstClr val="black"/>
                </a:solidFill>
              </a:rPr>
              <a:t>　</a:t>
            </a:r>
            <a:r>
              <a:rPr lang="ja-JP" altLang="en-US" sz="2400" dirty="0" smtClean="0">
                <a:solidFill>
                  <a:prstClr val="black"/>
                </a:solidFill>
              </a:rPr>
              <a:t>　　　　　　　　　　　下記の結果になったら</a:t>
            </a:r>
            <a:endParaRPr lang="en-US" altLang="ja-JP" sz="2400" dirty="0" smtClean="0">
              <a:solidFill>
                <a:prstClr val="black"/>
              </a:solidFill>
            </a:endParaRPr>
          </a:p>
          <a:p>
            <a:pPr marL="0" indent="0">
              <a:buFont typeface="Arial" panose="020B0604020202020204" pitchFamily="34" charset="0"/>
              <a:buNone/>
            </a:pPr>
            <a:r>
              <a:rPr lang="ja-JP" altLang="en-US" sz="2400" dirty="0">
                <a:solidFill>
                  <a:prstClr val="black"/>
                </a:solidFill>
              </a:rPr>
              <a:t>　</a:t>
            </a:r>
            <a:r>
              <a:rPr lang="ja-JP" altLang="en-US" sz="2400" dirty="0" smtClean="0">
                <a:solidFill>
                  <a:prstClr val="black"/>
                </a:solidFill>
              </a:rPr>
              <a:t>　　　　　　　　　　　　　どうしますか？</a:t>
            </a:r>
            <a:endParaRPr lang="en-US" altLang="ja-JP" sz="2400" dirty="0" smtClean="0">
              <a:solidFill>
                <a:prstClr val="black"/>
              </a:solidFill>
            </a:endParaRPr>
          </a:p>
        </p:txBody>
      </p:sp>
      <p:sp>
        <p:nvSpPr>
          <p:cNvPr id="6" name="Rectangle 3"/>
          <p:cNvSpPr txBox="1">
            <a:spLocks noChangeArrowheads="1"/>
          </p:cNvSpPr>
          <p:nvPr/>
        </p:nvSpPr>
        <p:spPr>
          <a:xfrm>
            <a:off x="539552" y="5099445"/>
            <a:ext cx="2808312" cy="921843"/>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ＭＳ Ｐゴシック" panose="020B0600070205080204" pitchFamily="50" charset="-128"/>
                <a:ea typeface="ＭＳ Ｐゴシック" panose="020B0600070205080204" pitchFamily="50" charset="-128"/>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ＭＳ Ｐゴシック" panose="020B0600070205080204" pitchFamily="50" charset="-128"/>
                <a:ea typeface="ＭＳ Ｐゴシック" panose="020B0600070205080204" pitchFamily="50" charset="-128"/>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ＭＳ Ｐゴシック" panose="020B0600070205080204" pitchFamily="50" charset="-128"/>
                <a:ea typeface="ＭＳ Ｐゴシック" panose="020B0600070205080204" pitchFamily="50" charset="-128"/>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ＭＳ Ｐゴシック" panose="020B0600070205080204" pitchFamily="50" charset="-128"/>
                <a:ea typeface="ＭＳ Ｐゴシック" panose="020B0600070205080204" pitchFamily="50" charset="-128"/>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ＭＳ Ｐゴシック" panose="020B0600070205080204" pitchFamily="50" charset="-128"/>
                <a:ea typeface="ＭＳ Ｐゴシック" panose="020B0600070205080204" pitchFamily="50" charset="-128"/>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buFont typeface="Arial" panose="020B0604020202020204" pitchFamily="34" charset="0"/>
              <a:buNone/>
            </a:pPr>
            <a:r>
              <a:rPr lang="ja-JP" altLang="en-US" sz="2400" dirty="0" smtClean="0">
                <a:solidFill>
                  <a:prstClr val="black"/>
                </a:solidFill>
              </a:rPr>
              <a:t>答えは？</a:t>
            </a:r>
            <a:endParaRPr lang="en-US" altLang="ja-JP" sz="2400" dirty="0" smtClean="0">
              <a:solidFill>
                <a:prstClr val="black"/>
              </a:solidFill>
            </a:endParaRPr>
          </a:p>
        </p:txBody>
      </p:sp>
      <p:sp>
        <p:nvSpPr>
          <p:cNvPr id="7" name="Rectangle 3"/>
          <p:cNvSpPr txBox="1">
            <a:spLocks noChangeArrowheads="1"/>
          </p:cNvSpPr>
          <p:nvPr/>
        </p:nvSpPr>
        <p:spPr>
          <a:xfrm>
            <a:off x="4788024" y="2492896"/>
            <a:ext cx="3223468" cy="6363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ＭＳ Ｐゴシック" panose="020B0600070205080204" pitchFamily="50" charset="-128"/>
                <a:ea typeface="ＭＳ Ｐゴシック" panose="020B0600070205080204" pitchFamily="50" charset="-128"/>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ＭＳ Ｐゴシック" panose="020B0600070205080204" pitchFamily="50" charset="-128"/>
                <a:ea typeface="ＭＳ Ｐゴシック" panose="020B0600070205080204" pitchFamily="50" charset="-128"/>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ＭＳ Ｐゴシック" panose="020B0600070205080204" pitchFamily="50" charset="-128"/>
                <a:ea typeface="ＭＳ Ｐゴシック" panose="020B0600070205080204" pitchFamily="50" charset="-128"/>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ＭＳ Ｐゴシック" panose="020B0600070205080204" pitchFamily="50" charset="-128"/>
                <a:ea typeface="ＭＳ Ｐゴシック" panose="020B0600070205080204" pitchFamily="50" charset="-128"/>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ＭＳ Ｐゴシック" panose="020B0600070205080204" pitchFamily="50" charset="-128"/>
                <a:ea typeface="ＭＳ Ｐゴシック" panose="020B0600070205080204" pitchFamily="50" charset="-128"/>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buFont typeface="Arial" panose="020B0604020202020204" pitchFamily="34" charset="0"/>
              <a:buNone/>
            </a:pPr>
            <a:r>
              <a:rPr lang="ja-JP" altLang="en-US" sz="2400" b="1" dirty="0" smtClean="0">
                <a:solidFill>
                  <a:prstClr val="black"/>
                </a:solidFill>
              </a:rPr>
              <a:t>剛性と硬度の関係</a:t>
            </a:r>
            <a:endParaRPr lang="en-US" altLang="ja-JP" sz="2400" b="1" dirty="0" smtClean="0">
              <a:solidFill>
                <a:prstClr val="black"/>
              </a:solidFill>
            </a:endParaRPr>
          </a:p>
        </p:txBody>
      </p:sp>
      <p:pic>
        <p:nvPicPr>
          <p:cNvPr id="8" name="Picture 5" descr="C:\My Documents\a検討中\ゴム講習会\ＴＰ形状による見かけヤング率の違い\ディスク直径１８ｍｍ.bm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91672" y="2992261"/>
            <a:ext cx="808428" cy="1121837"/>
          </a:xfrm>
          <a:prstGeom prst="rect">
            <a:avLst/>
          </a:prstGeom>
          <a:noFill/>
          <a:extLst>
            <a:ext uri="{909E8E84-426E-40DD-AFC4-6F175D3DCCD1}">
              <a14:hiddenFill xmlns:a14="http://schemas.microsoft.com/office/drawing/2010/main">
                <a:solidFill>
                  <a:srgbClr val="FFFFFF"/>
                </a:solidFill>
              </a14:hiddenFill>
            </a:ext>
          </a:extLst>
        </p:spPr>
      </p:pic>
      <p:sp>
        <p:nvSpPr>
          <p:cNvPr id="9" name="テキスト ボックス 8"/>
          <p:cNvSpPr txBox="1"/>
          <p:nvPr/>
        </p:nvSpPr>
        <p:spPr>
          <a:xfrm>
            <a:off x="7289410" y="4147159"/>
            <a:ext cx="1367500" cy="369332"/>
          </a:xfrm>
          <a:prstGeom prst="rect">
            <a:avLst/>
          </a:prstGeom>
          <a:noFill/>
        </p:spPr>
        <p:txBody>
          <a:bodyPr wrap="square" rtlCol="0">
            <a:spAutoFit/>
          </a:bodyPr>
          <a:lstStyle/>
          <a:p>
            <a:pPr fontAlgn="base">
              <a:spcBef>
                <a:spcPct val="0"/>
              </a:spcBef>
              <a:spcAft>
                <a:spcPct val="0"/>
              </a:spcAft>
            </a:pPr>
            <a:r>
              <a:rPr lang="ja-JP" altLang="en-US" b="1" u="sng" dirty="0" smtClean="0">
                <a:solidFill>
                  <a:prstClr val="black"/>
                </a:solidFill>
              </a:rPr>
              <a:t>ディスク</a:t>
            </a:r>
            <a:endParaRPr lang="ja-JP" altLang="en-US" b="1" u="sng" dirty="0">
              <a:solidFill>
                <a:prstClr val="black"/>
              </a:solidFill>
            </a:endParaRPr>
          </a:p>
        </p:txBody>
      </p:sp>
      <p:pic>
        <p:nvPicPr>
          <p:cNvPr id="10" name="Picture 3" descr="C:\My Documents\a検討中\ゴム講習会\ＴＰ形状による見かけヤング率の違い\ディスク直径１０ｍｍ－２.bmp"/>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37956" y="3049411"/>
            <a:ext cx="893506" cy="1077820"/>
          </a:xfrm>
          <a:prstGeom prst="rect">
            <a:avLst/>
          </a:prstGeom>
          <a:noFill/>
          <a:extLst>
            <a:ext uri="{909E8E84-426E-40DD-AFC4-6F175D3DCCD1}">
              <a14:hiddenFill xmlns:a14="http://schemas.microsoft.com/office/drawing/2010/main">
                <a:solidFill>
                  <a:srgbClr val="FFFFFF"/>
                </a:solidFill>
              </a14:hiddenFill>
            </a:ext>
          </a:extLst>
        </p:spPr>
      </p:pic>
      <p:sp>
        <p:nvSpPr>
          <p:cNvPr id="11" name="テキスト ボックス 10"/>
          <p:cNvSpPr txBox="1"/>
          <p:nvPr/>
        </p:nvSpPr>
        <p:spPr>
          <a:xfrm>
            <a:off x="4555108" y="4116441"/>
            <a:ext cx="4616896" cy="2215991"/>
          </a:xfrm>
          <a:prstGeom prst="rect">
            <a:avLst/>
          </a:prstGeom>
          <a:noFill/>
        </p:spPr>
        <p:txBody>
          <a:bodyPr wrap="square" rtlCol="0">
            <a:spAutoFit/>
          </a:bodyPr>
          <a:lstStyle/>
          <a:p>
            <a:r>
              <a:rPr lang="ja-JP" altLang="en-US" dirty="0" smtClean="0">
                <a:solidFill>
                  <a:prstClr val="black"/>
                </a:solidFill>
              </a:rPr>
              <a:t>ヤング率</a:t>
            </a:r>
            <a:r>
              <a:rPr lang="en-US" altLang="ja-JP" sz="2400" dirty="0" smtClean="0">
                <a:solidFill>
                  <a:prstClr val="black"/>
                </a:solidFill>
              </a:rPr>
              <a:t>E</a:t>
            </a:r>
            <a:r>
              <a:rPr lang="ja-JP" altLang="en-US" dirty="0" smtClean="0">
                <a:solidFill>
                  <a:prstClr val="black"/>
                </a:solidFill>
              </a:rPr>
              <a:t>は？</a:t>
            </a:r>
            <a:endParaRPr lang="en-US" altLang="ja-JP" dirty="0" smtClean="0">
              <a:solidFill>
                <a:prstClr val="black"/>
              </a:solidFill>
            </a:endParaRPr>
          </a:p>
          <a:p>
            <a:r>
              <a:rPr lang="ja-JP" altLang="en-US" dirty="0">
                <a:solidFill>
                  <a:prstClr val="black"/>
                </a:solidFill>
              </a:rPr>
              <a:t>　</a:t>
            </a:r>
            <a:r>
              <a:rPr lang="ja-JP" altLang="en-US" dirty="0" smtClean="0">
                <a:solidFill>
                  <a:prstClr val="black"/>
                </a:solidFill>
              </a:rPr>
              <a:t>　例えば６０</a:t>
            </a:r>
            <a:r>
              <a:rPr lang="en-US" altLang="ja-JP" dirty="0" smtClean="0">
                <a:solidFill>
                  <a:prstClr val="black"/>
                </a:solidFill>
              </a:rPr>
              <a:t>Hs</a:t>
            </a:r>
            <a:r>
              <a:rPr lang="ja-JP" altLang="en-US" dirty="0" smtClean="0">
                <a:solidFill>
                  <a:prstClr val="black"/>
                </a:solidFill>
              </a:rPr>
              <a:t>　</a:t>
            </a:r>
            <a:endParaRPr lang="en-US" altLang="ja-JP" dirty="0" smtClean="0">
              <a:solidFill>
                <a:prstClr val="black"/>
              </a:solidFill>
            </a:endParaRPr>
          </a:p>
          <a:p>
            <a:r>
              <a:rPr lang="ja-JP" altLang="en-US" dirty="0">
                <a:solidFill>
                  <a:prstClr val="black"/>
                </a:solidFill>
              </a:rPr>
              <a:t>　</a:t>
            </a:r>
            <a:r>
              <a:rPr lang="ja-JP" altLang="en-US" dirty="0" smtClean="0">
                <a:solidFill>
                  <a:prstClr val="black"/>
                </a:solidFill>
              </a:rPr>
              <a:t>　　　⇒　せん断弾性率</a:t>
            </a:r>
            <a:r>
              <a:rPr lang="en-US" altLang="ja-JP" dirty="0" smtClean="0">
                <a:solidFill>
                  <a:prstClr val="black"/>
                </a:solidFill>
              </a:rPr>
              <a:t>G  </a:t>
            </a:r>
            <a:r>
              <a:rPr lang="ja-JP" altLang="en-US" dirty="0" smtClean="0">
                <a:solidFill>
                  <a:prstClr val="black"/>
                </a:solidFill>
              </a:rPr>
              <a:t>１．０</a:t>
            </a:r>
            <a:r>
              <a:rPr lang="en-US" altLang="ja-JP" dirty="0" smtClean="0">
                <a:solidFill>
                  <a:prstClr val="black"/>
                </a:solidFill>
              </a:rPr>
              <a:t>N/mm</a:t>
            </a:r>
            <a:r>
              <a:rPr lang="en-US" altLang="ja-JP" baseline="30000" dirty="0" smtClean="0">
                <a:solidFill>
                  <a:prstClr val="black"/>
                </a:solidFill>
              </a:rPr>
              <a:t>2</a:t>
            </a:r>
          </a:p>
          <a:p>
            <a:r>
              <a:rPr lang="ja-JP" altLang="en-US" dirty="0">
                <a:solidFill>
                  <a:prstClr val="black"/>
                </a:solidFill>
              </a:rPr>
              <a:t>　</a:t>
            </a:r>
            <a:r>
              <a:rPr lang="ja-JP" altLang="en-US" dirty="0" smtClean="0">
                <a:solidFill>
                  <a:prstClr val="black"/>
                </a:solidFill>
              </a:rPr>
              <a:t>　　　</a:t>
            </a:r>
            <a:r>
              <a:rPr lang="en-US" altLang="ja-JP" sz="2400" dirty="0" smtClean="0">
                <a:solidFill>
                  <a:prstClr val="black"/>
                </a:solidFill>
              </a:rPr>
              <a:t>E</a:t>
            </a:r>
            <a:r>
              <a:rPr lang="ja-JP" altLang="en-US" dirty="0" smtClean="0">
                <a:solidFill>
                  <a:prstClr val="black"/>
                </a:solidFill>
              </a:rPr>
              <a:t>＝３</a:t>
            </a:r>
            <a:r>
              <a:rPr lang="en-US" altLang="ja-JP" dirty="0" smtClean="0">
                <a:solidFill>
                  <a:prstClr val="black"/>
                </a:solidFill>
              </a:rPr>
              <a:t>G     </a:t>
            </a:r>
            <a:r>
              <a:rPr lang="ja-JP" altLang="en-US" dirty="0" smtClean="0">
                <a:solidFill>
                  <a:prstClr val="black"/>
                </a:solidFill>
              </a:rPr>
              <a:t>から、ヤング率は３．０</a:t>
            </a:r>
            <a:r>
              <a:rPr lang="en-US" altLang="ja-JP" dirty="0" smtClean="0">
                <a:solidFill>
                  <a:prstClr val="black"/>
                </a:solidFill>
              </a:rPr>
              <a:t>N/mm</a:t>
            </a:r>
            <a:r>
              <a:rPr lang="en-US" altLang="ja-JP" baseline="30000" dirty="0" smtClean="0">
                <a:solidFill>
                  <a:prstClr val="black"/>
                </a:solidFill>
              </a:rPr>
              <a:t>2</a:t>
            </a:r>
          </a:p>
          <a:p>
            <a:r>
              <a:rPr lang="ja-JP" altLang="en-US" dirty="0" smtClean="0">
                <a:solidFill>
                  <a:prstClr val="black"/>
                </a:solidFill>
              </a:rPr>
              <a:t>　　　６２</a:t>
            </a:r>
            <a:r>
              <a:rPr lang="en-US" altLang="ja-JP" dirty="0" smtClean="0">
                <a:solidFill>
                  <a:prstClr val="black"/>
                </a:solidFill>
              </a:rPr>
              <a:t>Hs</a:t>
            </a:r>
            <a:r>
              <a:rPr lang="ja-JP" altLang="en-US" dirty="0" smtClean="0">
                <a:solidFill>
                  <a:prstClr val="black"/>
                </a:solidFill>
              </a:rPr>
              <a:t>　のときヤング率は　３．３</a:t>
            </a:r>
            <a:r>
              <a:rPr lang="en-US" altLang="ja-JP" dirty="0" smtClean="0">
                <a:solidFill>
                  <a:prstClr val="black"/>
                </a:solidFill>
              </a:rPr>
              <a:t>N/mm</a:t>
            </a:r>
            <a:r>
              <a:rPr lang="en-US" altLang="ja-JP" baseline="30000" dirty="0" smtClean="0">
                <a:solidFill>
                  <a:prstClr val="black"/>
                </a:solidFill>
              </a:rPr>
              <a:t>2</a:t>
            </a:r>
          </a:p>
          <a:p>
            <a:r>
              <a:rPr lang="ja-JP" altLang="en-US" dirty="0" smtClean="0">
                <a:solidFill>
                  <a:prstClr val="black"/>
                </a:solidFill>
              </a:rPr>
              <a:t>　　　　　</a:t>
            </a:r>
            <a:r>
              <a:rPr lang="ja-JP" altLang="en-US" b="1" dirty="0" smtClean="0">
                <a:solidFill>
                  <a:srgbClr val="FF0000"/>
                </a:solidFill>
              </a:rPr>
              <a:t>１</a:t>
            </a:r>
            <a:r>
              <a:rPr lang="en-US" altLang="ja-JP" b="1" dirty="0" smtClean="0">
                <a:solidFill>
                  <a:srgbClr val="FF0000"/>
                </a:solidFill>
              </a:rPr>
              <a:t>Hs</a:t>
            </a:r>
            <a:r>
              <a:rPr lang="ja-JP" altLang="en-US" b="1" dirty="0" smtClean="0">
                <a:solidFill>
                  <a:srgbClr val="FF0000"/>
                </a:solidFill>
              </a:rPr>
              <a:t>　５％の差になる。</a:t>
            </a:r>
            <a:endParaRPr lang="en-US" altLang="ja-JP" b="1" dirty="0" smtClean="0">
              <a:solidFill>
                <a:srgbClr val="FF0000"/>
              </a:solidFill>
            </a:endParaRPr>
          </a:p>
          <a:p>
            <a:r>
              <a:rPr lang="ja-JP" altLang="en-US" b="1" dirty="0" smtClean="0">
                <a:solidFill>
                  <a:srgbClr val="FF0000"/>
                </a:solidFill>
              </a:rPr>
              <a:t>　　　　　　　　製品規格は必ず幅を持つ。</a:t>
            </a:r>
            <a:endParaRPr lang="en-US" altLang="ja-JP" b="1" baseline="30000" dirty="0">
              <a:solidFill>
                <a:srgbClr val="FF0000"/>
              </a:solidFill>
            </a:endParaRPr>
          </a:p>
        </p:txBody>
      </p:sp>
    </p:spTree>
    <p:extLst>
      <p:ext uri="{BB962C8B-B14F-4D97-AF65-F5344CB8AC3E}">
        <p14:creationId xmlns:p14="http://schemas.microsoft.com/office/powerpoint/2010/main" val="148652878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36912" y="0"/>
            <a:ext cx="12197952"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81525" y="1772816"/>
            <a:ext cx="4562475" cy="495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83291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39552" y="527489"/>
            <a:ext cx="8604448" cy="609600"/>
          </a:xfrm>
        </p:spPr>
        <p:txBody>
          <a:bodyPr>
            <a:noAutofit/>
          </a:bodyPr>
          <a:lstStyle/>
          <a:p>
            <a:r>
              <a:rPr kumimoji="1" lang="ja-JP" altLang="en-US" sz="3600" dirty="0" smtClean="0"/>
              <a:t>ひずみエネルギー密度関数サンプル販売</a:t>
            </a:r>
            <a:endParaRPr kumimoji="1" lang="ja-JP" altLang="en-US" sz="3600" dirty="0"/>
          </a:p>
        </p:txBody>
      </p:sp>
      <p:grpSp>
        <p:nvGrpSpPr>
          <p:cNvPr id="4" name="グループ化 3"/>
          <p:cNvGrpSpPr/>
          <p:nvPr/>
        </p:nvGrpSpPr>
        <p:grpSpPr>
          <a:xfrm>
            <a:off x="189516" y="1711169"/>
            <a:ext cx="3385808" cy="2845183"/>
            <a:chOff x="0" y="276225"/>
            <a:chExt cx="2033606" cy="1556426"/>
          </a:xfrm>
        </p:grpSpPr>
        <p:pic>
          <p:nvPicPr>
            <p:cNvPr id="8" name="図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76225"/>
              <a:ext cx="1964987" cy="1556426"/>
            </a:xfrm>
            <a:prstGeom prst="rect">
              <a:avLst/>
            </a:prstGeom>
          </p:spPr>
        </p:pic>
        <p:sp>
          <p:nvSpPr>
            <p:cNvPr id="9" name="正方形/長方形 8"/>
            <p:cNvSpPr/>
            <p:nvPr/>
          </p:nvSpPr>
          <p:spPr>
            <a:xfrm>
              <a:off x="13145" y="1453035"/>
              <a:ext cx="930238" cy="309058"/>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ja-JP" altLang="en-US" sz="1000">
                  <a:solidFill>
                    <a:srgbClr val="FFFF00"/>
                  </a:solidFill>
                  <a:ea typeface="ＭＳ 明朝"/>
                  <a:cs typeface="Times New Roman"/>
                </a:rPr>
                <a:t>二軸試験機</a:t>
              </a:r>
              <a:endParaRPr lang="en-US" altLang="ja-JP" sz="1000">
                <a:solidFill>
                  <a:srgbClr val="FFFF00"/>
                </a:solidFill>
                <a:ea typeface="ＭＳ 明朝"/>
                <a:cs typeface="Times New Roman"/>
              </a:endParaRPr>
            </a:p>
            <a:p>
              <a:pPr algn="ctr"/>
              <a:r>
                <a:rPr lang="ja-JP" altLang="en-US" sz="900">
                  <a:solidFill>
                    <a:srgbClr val="FFFF00"/>
                  </a:solidFill>
                  <a:ea typeface="ＭＳ 明朝"/>
                  <a:cs typeface="Times New Roman"/>
                </a:rPr>
                <a:t>コントローラ</a:t>
              </a:r>
              <a:endParaRPr lang="ja-JP" altLang="en-US" sz="1000">
                <a:solidFill>
                  <a:srgbClr val="FFFF00"/>
                </a:solidFill>
                <a:latin typeface="ＭＳ Ｐゴシック"/>
                <a:cs typeface="ＭＳ Ｐゴシック"/>
              </a:endParaRPr>
            </a:p>
          </p:txBody>
        </p:sp>
        <p:sp>
          <p:nvSpPr>
            <p:cNvPr id="10" name="正方形/長方形 9"/>
            <p:cNvSpPr/>
            <p:nvPr/>
          </p:nvSpPr>
          <p:spPr>
            <a:xfrm>
              <a:off x="1202022" y="1128859"/>
              <a:ext cx="831584" cy="172297"/>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r>
                <a:rPr lang="ja-JP" altLang="en-US" sz="800">
                  <a:solidFill>
                    <a:srgbClr val="FFFF00"/>
                  </a:solidFill>
                  <a:ea typeface="ＭＳ 明朝"/>
                  <a:cs typeface="Times New Roman"/>
                </a:rPr>
                <a:t>サンプル取付部</a:t>
              </a:r>
              <a:endParaRPr lang="ja-JP" altLang="en-US" sz="1200">
                <a:solidFill>
                  <a:srgbClr val="FFFF00"/>
                </a:solidFill>
                <a:latin typeface="ＭＳ Ｐゴシック"/>
                <a:cs typeface="ＭＳ Ｐゴシック"/>
              </a:endParaRPr>
            </a:p>
          </p:txBody>
        </p:sp>
      </p:grpSp>
      <p:sp>
        <p:nvSpPr>
          <p:cNvPr id="7" name="右矢印 6"/>
          <p:cNvSpPr/>
          <p:nvPr/>
        </p:nvSpPr>
        <p:spPr>
          <a:xfrm>
            <a:off x="3575324" y="3186200"/>
            <a:ext cx="213995" cy="320675"/>
          </a:xfrm>
          <a:prstGeom prst="rightArrow">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ja-JP" altLang="en-US">
              <a:solidFill>
                <a:prstClr val="white"/>
              </a:solidFill>
            </a:endParaRPr>
          </a:p>
        </p:txBody>
      </p:sp>
      <p:sp>
        <p:nvSpPr>
          <p:cNvPr id="14" name="Rectangle 6"/>
          <p:cNvSpPr>
            <a:spLocks noChangeArrowheads="1"/>
          </p:cNvSpPr>
          <p:nvPr/>
        </p:nvSpPr>
        <p:spPr bwMode="auto">
          <a:xfrm>
            <a:off x="4057494" y="3584767"/>
            <a:ext cx="1955576" cy="346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fontAlgn="base">
              <a:spcBef>
                <a:spcPts val="385"/>
              </a:spcBef>
            </a:pPr>
            <a:r>
              <a:rPr lang="ja-JP" altLang="en-US" sz="1400" u="sng" dirty="0">
                <a:solidFill>
                  <a:srgbClr val="000000"/>
                </a:solidFill>
                <a:latin typeface="Century"/>
                <a:ea typeface="ＭＳ 明朝"/>
                <a:cs typeface="Times New Roman"/>
              </a:rPr>
              <a:t>サンプル取り付け部</a:t>
            </a:r>
            <a:endParaRPr lang="ja-JP" altLang="en-US" dirty="0">
              <a:solidFill>
                <a:prstClr val="black"/>
              </a:solidFill>
              <a:latin typeface="ＭＳ Ｐゴシック"/>
              <a:cs typeface="ＭＳ Ｐゴシック"/>
            </a:endParaRPr>
          </a:p>
        </p:txBody>
      </p:sp>
      <p:sp>
        <p:nvSpPr>
          <p:cNvPr id="3" name="テキスト ボックス 2"/>
          <p:cNvSpPr txBox="1"/>
          <p:nvPr/>
        </p:nvSpPr>
        <p:spPr>
          <a:xfrm>
            <a:off x="211401" y="1268760"/>
            <a:ext cx="2198634" cy="369332"/>
          </a:xfrm>
          <a:prstGeom prst="rect">
            <a:avLst/>
          </a:prstGeom>
          <a:noFill/>
        </p:spPr>
        <p:txBody>
          <a:bodyPr wrap="square" rtlCol="0">
            <a:spAutoFit/>
          </a:bodyPr>
          <a:lstStyle/>
          <a:p>
            <a:pPr algn="ctr"/>
            <a:r>
              <a:rPr lang="ja-JP" altLang="en-US" b="1" dirty="0" smtClean="0">
                <a:solidFill>
                  <a:prstClr val="black"/>
                </a:solidFill>
              </a:rPr>
              <a:t>二軸試験機</a:t>
            </a:r>
            <a:endParaRPr lang="ja-JP" altLang="en-US" b="1" dirty="0">
              <a:solidFill>
                <a:prstClr val="black"/>
              </a:solidFill>
            </a:endParaRPr>
          </a:p>
        </p:txBody>
      </p:sp>
      <p:grpSp>
        <p:nvGrpSpPr>
          <p:cNvPr id="13" name="グループ化 12"/>
          <p:cNvGrpSpPr/>
          <p:nvPr/>
        </p:nvGrpSpPr>
        <p:grpSpPr>
          <a:xfrm>
            <a:off x="2204581" y="1776117"/>
            <a:ext cx="6868425" cy="857799"/>
            <a:chOff x="2135569" y="1638093"/>
            <a:chExt cx="6868425" cy="857799"/>
          </a:xfrm>
        </p:grpSpPr>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5569" y="1638093"/>
              <a:ext cx="6868425" cy="7827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角丸四角形 11"/>
            <p:cNvSpPr/>
            <p:nvPr/>
          </p:nvSpPr>
          <p:spPr>
            <a:xfrm>
              <a:off x="2135569" y="1960460"/>
              <a:ext cx="3877501" cy="535432"/>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grpSp>
      <p:pic>
        <p:nvPicPr>
          <p:cNvPr id="19" name="Picture 3" descr="C:\Users\kojima\Documents\USB32\054☆解援隊DB2017[6.3GB]\0050材料DB\0020超弾性\富山工業試験場15902 ２軸有効断面の検証\二軸試験機　富山（写真　動画）2015\DSCF0875.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03619" y="2277302"/>
            <a:ext cx="1981784" cy="1307465"/>
          </a:xfrm>
          <a:prstGeom prst="rect">
            <a:avLst/>
          </a:prstGeom>
          <a:noFill/>
          <a:extLst/>
        </p:spPr>
      </p:pic>
      <p:sp>
        <p:nvSpPr>
          <p:cNvPr id="18" name="テキスト ボックス 17"/>
          <p:cNvSpPr txBox="1"/>
          <p:nvPr/>
        </p:nvSpPr>
        <p:spPr>
          <a:xfrm>
            <a:off x="6166945" y="2366200"/>
            <a:ext cx="2906061" cy="1077218"/>
          </a:xfrm>
          <a:prstGeom prst="rect">
            <a:avLst/>
          </a:prstGeom>
          <a:noFill/>
        </p:spPr>
        <p:txBody>
          <a:bodyPr wrap="square" rtlCol="0">
            <a:spAutoFit/>
          </a:bodyPr>
          <a:lstStyle/>
          <a:p>
            <a:r>
              <a:rPr lang="ja-JP" altLang="en-US" sz="1600" dirty="0" smtClean="0">
                <a:solidFill>
                  <a:prstClr val="black"/>
                </a:solidFill>
              </a:rPr>
              <a:t>ゴム協会発行</a:t>
            </a:r>
            <a:endParaRPr lang="en-US" altLang="ja-JP" sz="1600" dirty="0" smtClean="0">
              <a:solidFill>
                <a:prstClr val="black"/>
              </a:solidFill>
            </a:endParaRPr>
          </a:p>
          <a:p>
            <a:r>
              <a:rPr lang="ja-JP" altLang="en-US" sz="1600" dirty="0">
                <a:solidFill>
                  <a:prstClr val="black"/>
                </a:solidFill>
              </a:rPr>
              <a:t>　</a:t>
            </a:r>
            <a:r>
              <a:rPr lang="ja-JP" altLang="en-US" sz="1600" dirty="0" smtClean="0">
                <a:solidFill>
                  <a:prstClr val="black"/>
                </a:solidFill>
              </a:rPr>
              <a:t>ゴム材料の基礎に掲載の</a:t>
            </a:r>
            <a:endParaRPr lang="en-US" altLang="ja-JP" sz="1600" dirty="0" smtClean="0">
              <a:solidFill>
                <a:prstClr val="black"/>
              </a:solidFill>
            </a:endParaRPr>
          </a:p>
          <a:p>
            <a:r>
              <a:rPr lang="ja-JP" altLang="en-US" sz="1600" dirty="0">
                <a:solidFill>
                  <a:prstClr val="black"/>
                </a:solidFill>
              </a:rPr>
              <a:t>　</a:t>
            </a:r>
            <a:r>
              <a:rPr lang="ja-JP" altLang="en-US" sz="1600" dirty="0" smtClean="0">
                <a:solidFill>
                  <a:prstClr val="black"/>
                </a:solidFill>
              </a:rPr>
              <a:t>配合を基準にした材料から</a:t>
            </a:r>
            <a:endParaRPr lang="en-US" altLang="ja-JP" sz="1600" dirty="0" smtClean="0">
              <a:solidFill>
                <a:prstClr val="black"/>
              </a:solidFill>
            </a:endParaRPr>
          </a:p>
          <a:p>
            <a:r>
              <a:rPr lang="ja-JP" altLang="en-US" sz="1600" dirty="0">
                <a:solidFill>
                  <a:prstClr val="black"/>
                </a:solidFill>
              </a:rPr>
              <a:t>　</a:t>
            </a:r>
            <a:r>
              <a:rPr lang="en-US" altLang="ja-JP" sz="1600" dirty="0" err="1" smtClean="0">
                <a:solidFill>
                  <a:prstClr val="black"/>
                </a:solidFill>
              </a:rPr>
              <a:t>mooney</a:t>
            </a:r>
            <a:r>
              <a:rPr lang="ja-JP" altLang="en-US" sz="1600" dirty="0" smtClean="0">
                <a:solidFill>
                  <a:prstClr val="black"/>
                </a:solidFill>
              </a:rPr>
              <a:t>３次係数算出</a:t>
            </a:r>
            <a:endParaRPr lang="ja-JP" altLang="en-US" sz="1600" dirty="0">
              <a:solidFill>
                <a:prstClr val="black"/>
              </a:solidFill>
            </a:endParaRPr>
          </a:p>
        </p:txBody>
      </p:sp>
      <p:sp>
        <p:nvSpPr>
          <p:cNvPr id="21" name="Rectangle 7"/>
          <p:cNvSpPr>
            <a:spLocks noChangeArrowheads="1"/>
          </p:cNvSpPr>
          <p:nvPr/>
        </p:nvSpPr>
        <p:spPr bwMode="auto">
          <a:xfrm>
            <a:off x="1509094" y="5405342"/>
            <a:ext cx="21336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defRPr kumimoji="1" sz="2400">
                <a:solidFill>
                  <a:schemeClr val="tx1"/>
                </a:solidFill>
                <a:latin typeface="Times New Roman" pitchFamily="18" charset="0"/>
                <a:ea typeface="ＭＳ Ｐゴシック" pitchFamily="50" charset="-128"/>
              </a:defRPr>
            </a:lvl1pPr>
            <a:lvl2pPr marL="742950" indent="-285750">
              <a:defRPr kumimoji="1" sz="2400">
                <a:solidFill>
                  <a:schemeClr val="tx1"/>
                </a:solidFill>
                <a:latin typeface="Times New Roman" pitchFamily="18" charset="0"/>
                <a:ea typeface="ＭＳ Ｐゴシック" pitchFamily="50" charset="-128"/>
              </a:defRPr>
            </a:lvl2pPr>
            <a:lvl3pPr marL="1143000" indent="-228600">
              <a:defRPr kumimoji="1" sz="2400">
                <a:solidFill>
                  <a:schemeClr val="tx1"/>
                </a:solidFill>
                <a:latin typeface="Times New Roman" pitchFamily="18" charset="0"/>
                <a:ea typeface="ＭＳ Ｐゴシック" pitchFamily="50" charset="-128"/>
              </a:defRPr>
            </a:lvl3pPr>
            <a:lvl4pPr marL="1600200" indent="-228600">
              <a:defRPr kumimoji="1" sz="2400">
                <a:solidFill>
                  <a:schemeClr val="tx1"/>
                </a:solidFill>
                <a:latin typeface="Times New Roman" pitchFamily="18" charset="0"/>
                <a:ea typeface="ＭＳ Ｐゴシック" pitchFamily="50" charset="-128"/>
              </a:defRPr>
            </a:lvl4pPr>
            <a:lvl5pPr marL="2057400" indent="-228600">
              <a:defRPr kumimoji="1" sz="2400">
                <a:solidFill>
                  <a:schemeClr val="tx1"/>
                </a:solidFill>
                <a:latin typeface="Times New Roman" pitchFamily="18" charset="0"/>
                <a:ea typeface="ＭＳ Ｐゴシック" pitchFamily="50" charset="-128"/>
              </a:defRPr>
            </a:lvl5pPr>
            <a:lvl6pPr marL="2514600" indent="-228600" fontAlgn="base">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fontAlgn="base">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fontAlgn="base">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fontAlgn="base">
              <a:spcBef>
                <a:spcPct val="0"/>
              </a:spcBef>
              <a:spcAft>
                <a:spcPct val="0"/>
              </a:spcAft>
              <a:defRPr kumimoji="1" sz="2400">
                <a:solidFill>
                  <a:schemeClr val="tx1"/>
                </a:solidFill>
                <a:latin typeface="Times New Roman" pitchFamily="18" charset="0"/>
                <a:ea typeface="ＭＳ Ｐゴシック" pitchFamily="50" charset="-128"/>
              </a:defRPr>
            </a:lvl9pPr>
          </a:lstStyle>
          <a:p>
            <a:pPr>
              <a:spcBef>
                <a:spcPct val="20000"/>
              </a:spcBef>
            </a:pPr>
            <a:r>
              <a:rPr lang="en-US" altLang="ja-JP" dirty="0">
                <a:solidFill>
                  <a:prstClr val="black"/>
                </a:solidFill>
              </a:rPr>
              <a:t>W=C</a:t>
            </a:r>
            <a:r>
              <a:rPr lang="en-US" altLang="ja-JP" baseline="-25000" dirty="0">
                <a:solidFill>
                  <a:prstClr val="black"/>
                </a:solidFill>
              </a:rPr>
              <a:t>10</a:t>
            </a:r>
            <a:r>
              <a:rPr lang="en-US" altLang="ja-JP" dirty="0">
                <a:solidFill>
                  <a:prstClr val="black"/>
                </a:solidFill>
              </a:rPr>
              <a:t>(I</a:t>
            </a:r>
            <a:r>
              <a:rPr lang="en-US" altLang="ja-JP" baseline="-25000" dirty="0">
                <a:solidFill>
                  <a:prstClr val="black"/>
                </a:solidFill>
              </a:rPr>
              <a:t>1</a:t>
            </a:r>
            <a:r>
              <a:rPr lang="en-US" altLang="ja-JP" dirty="0">
                <a:solidFill>
                  <a:prstClr val="black"/>
                </a:solidFill>
              </a:rPr>
              <a:t>-3)</a:t>
            </a:r>
            <a:r>
              <a:rPr lang="ja-JP" altLang="en-US" dirty="0">
                <a:solidFill>
                  <a:prstClr val="black"/>
                </a:solidFill>
              </a:rPr>
              <a:t>　</a:t>
            </a:r>
          </a:p>
        </p:txBody>
      </p:sp>
      <p:sp>
        <p:nvSpPr>
          <p:cNvPr id="22" name="Rectangle 8"/>
          <p:cNvSpPr>
            <a:spLocks noChangeArrowheads="1"/>
          </p:cNvSpPr>
          <p:nvPr/>
        </p:nvSpPr>
        <p:spPr bwMode="auto">
          <a:xfrm>
            <a:off x="294327" y="4724429"/>
            <a:ext cx="38100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defRPr kumimoji="1" sz="2400">
                <a:solidFill>
                  <a:schemeClr val="tx1"/>
                </a:solidFill>
                <a:latin typeface="Times New Roman" pitchFamily="18" charset="0"/>
                <a:ea typeface="ＭＳ Ｐゴシック" pitchFamily="50" charset="-128"/>
              </a:defRPr>
            </a:lvl1pPr>
            <a:lvl2pPr marL="742950" indent="-285750">
              <a:defRPr kumimoji="1" sz="2400">
                <a:solidFill>
                  <a:schemeClr val="tx1"/>
                </a:solidFill>
                <a:latin typeface="Times New Roman" pitchFamily="18" charset="0"/>
                <a:ea typeface="ＭＳ Ｐゴシック" pitchFamily="50" charset="-128"/>
              </a:defRPr>
            </a:lvl2pPr>
            <a:lvl3pPr marL="1143000" indent="-228600">
              <a:defRPr kumimoji="1" sz="2400">
                <a:solidFill>
                  <a:schemeClr val="tx1"/>
                </a:solidFill>
                <a:latin typeface="Times New Roman" pitchFamily="18" charset="0"/>
                <a:ea typeface="ＭＳ Ｐゴシック" pitchFamily="50" charset="-128"/>
              </a:defRPr>
            </a:lvl3pPr>
            <a:lvl4pPr marL="1600200" indent="-228600">
              <a:defRPr kumimoji="1" sz="2400">
                <a:solidFill>
                  <a:schemeClr val="tx1"/>
                </a:solidFill>
                <a:latin typeface="Times New Roman" pitchFamily="18" charset="0"/>
                <a:ea typeface="ＭＳ Ｐゴシック" pitchFamily="50" charset="-128"/>
              </a:defRPr>
            </a:lvl4pPr>
            <a:lvl5pPr marL="2057400" indent="-228600">
              <a:defRPr kumimoji="1" sz="2400">
                <a:solidFill>
                  <a:schemeClr val="tx1"/>
                </a:solidFill>
                <a:latin typeface="Times New Roman" pitchFamily="18" charset="0"/>
                <a:ea typeface="ＭＳ Ｐゴシック" pitchFamily="50" charset="-128"/>
              </a:defRPr>
            </a:lvl5pPr>
            <a:lvl6pPr marL="2514600" indent="-228600" fontAlgn="base">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fontAlgn="base">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fontAlgn="base">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fontAlgn="base">
              <a:spcBef>
                <a:spcPct val="0"/>
              </a:spcBef>
              <a:spcAft>
                <a:spcPct val="0"/>
              </a:spcAft>
              <a:defRPr kumimoji="1" sz="2400">
                <a:solidFill>
                  <a:schemeClr val="tx1"/>
                </a:solidFill>
                <a:latin typeface="Times New Roman" pitchFamily="18" charset="0"/>
                <a:ea typeface="ＭＳ Ｐゴシック" pitchFamily="50" charset="-128"/>
              </a:defRPr>
            </a:lvl9pPr>
          </a:lstStyle>
          <a:p>
            <a:pPr>
              <a:spcBef>
                <a:spcPct val="20000"/>
              </a:spcBef>
            </a:pPr>
            <a:r>
              <a:rPr lang="ja-JP" altLang="en-US" sz="1800" b="1" u="sng" dirty="0">
                <a:solidFill>
                  <a:prstClr val="black"/>
                </a:solidFill>
              </a:rPr>
              <a:t>最も単純な材料表現</a:t>
            </a:r>
          </a:p>
          <a:p>
            <a:pPr>
              <a:spcBef>
                <a:spcPct val="20000"/>
              </a:spcBef>
            </a:pPr>
            <a:r>
              <a:rPr lang="ja-JP" altLang="en-US" sz="1800" b="1" dirty="0">
                <a:solidFill>
                  <a:prstClr val="black"/>
                </a:solidFill>
              </a:rPr>
              <a:t>　　　　</a:t>
            </a:r>
            <a:r>
              <a:rPr lang="en-US" altLang="ja-JP" sz="1800" b="1" dirty="0">
                <a:solidFill>
                  <a:prstClr val="black"/>
                </a:solidFill>
              </a:rPr>
              <a:t>Neo-</a:t>
            </a:r>
            <a:r>
              <a:rPr lang="en-US" altLang="ja-JP" sz="1800" b="1" dirty="0" err="1">
                <a:solidFill>
                  <a:prstClr val="black"/>
                </a:solidFill>
              </a:rPr>
              <a:t>Hookean</a:t>
            </a:r>
            <a:r>
              <a:rPr lang="ja-JP" altLang="en-US" sz="1800" b="1" dirty="0">
                <a:solidFill>
                  <a:prstClr val="black"/>
                </a:solidFill>
              </a:rPr>
              <a:t>モデル</a:t>
            </a:r>
            <a:endParaRPr lang="ja-JP" altLang="en-US" sz="1800" b="1" u="sng" dirty="0">
              <a:solidFill>
                <a:prstClr val="black"/>
              </a:solidFill>
            </a:endParaRPr>
          </a:p>
        </p:txBody>
      </p:sp>
      <p:pic>
        <p:nvPicPr>
          <p:cNvPr id="23" name="Picture 6" descr="無題"/>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39124" y="4004284"/>
            <a:ext cx="4442938" cy="2920866"/>
          </a:xfrm>
          <a:prstGeom prst="rect">
            <a:avLst/>
          </a:prstGeom>
          <a:noFill/>
          <a:extLst>
            <a:ext uri="{909E8E84-426E-40DD-AFC4-6F175D3DCCD1}">
              <a14:hiddenFill xmlns:a14="http://schemas.microsoft.com/office/drawing/2010/main">
                <a:solidFill>
                  <a:srgbClr val="FFFFFF"/>
                </a:solidFill>
              </a14:hiddenFill>
            </a:ext>
          </a:extLst>
        </p:spPr>
      </p:pic>
      <p:sp>
        <p:nvSpPr>
          <p:cNvPr id="24" name="角丸四角形吹き出し 23"/>
          <p:cNvSpPr>
            <a:spLocks noChangeArrowheads="1"/>
          </p:cNvSpPr>
          <p:nvPr/>
        </p:nvSpPr>
        <p:spPr bwMode="auto">
          <a:xfrm>
            <a:off x="7005637" y="4204338"/>
            <a:ext cx="1166763" cy="219075"/>
          </a:xfrm>
          <a:prstGeom prst="wedgeRoundRectCallout">
            <a:avLst>
              <a:gd name="adj1" fmla="val 50428"/>
              <a:gd name="adj2" fmla="val 191720"/>
              <a:gd name="adj3" fmla="val 16667"/>
            </a:avLst>
          </a:prstGeom>
          <a:solidFill>
            <a:srgbClr val="FFFFFF"/>
          </a:solidFill>
          <a:ln w="3175">
            <a:solidFill>
              <a:srgbClr val="000000"/>
            </a:solidFill>
            <a:miter lim="800000"/>
            <a:headEnd/>
            <a:tailEnd/>
          </a:ln>
        </p:spPr>
        <p:txBody>
          <a:bodyPr wrap="square" lIns="91440" tIns="45720" rIns="91440" bIns="45720" anchor="ctr"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defRPr sz="1000"/>
            </a:pPr>
            <a:r>
              <a:rPr lang="en-US" altLang="ja-JP" sz="1400" dirty="0" smtClean="0">
                <a:solidFill>
                  <a:srgbClr val="000000"/>
                </a:solidFill>
                <a:latin typeface="ＭＳ 明朝"/>
                <a:ea typeface="ＭＳ 明朝"/>
              </a:rPr>
              <a:t>Mooney</a:t>
            </a:r>
            <a:r>
              <a:rPr lang="ja-JP" altLang="en-US" sz="1400" dirty="0" smtClean="0">
                <a:solidFill>
                  <a:srgbClr val="000000"/>
                </a:solidFill>
                <a:latin typeface="ＭＳ 明朝"/>
                <a:ea typeface="ＭＳ 明朝"/>
              </a:rPr>
              <a:t>３次</a:t>
            </a:r>
            <a:endParaRPr lang="ja-JP" altLang="en-US" sz="1400" dirty="0">
              <a:solidFill>
                <a:srgbClr val="000000"/>
              </a:solidFill>
              <a:latin typeface="ＭＳ 明朝"/>
              <a:ea typeface="ＭＳ 明朝"/>
            </a:endParaRPr>
          </a:p>
        </p:txBody>
      </p:sp>
      <p:sp>
        <p:nvSpPr>
          <p:cNvPr id="25" name="角丸四角形吹き出し 24"/>
          <p:cNvSpPr>
            <a:spLocks noChangeArrowheads="1"/>
          </p:cNvSpPr>
          <p:nvPr/>
        </p:nvSpPr>
        <p:spPr bwMode="auto">
          <a:xfrm>
            <a:off x="5724128" y="5512497"/>
            <a:ext cx="852884" cy="335230"/>
          </a:xfrm>
          <a:prstGeom prst="wedgeRoundRectCallout">
            <a:avLst>
              <a:gd name="adj1" fmla="val 16900"/>
              <a:gd name="adj2" fmla="val 101617"/>
              <a:gd name="adj3" fmla="val 16667"/>
            </a:avLst>
          </a:prstGeom>
          <a:solidFill>
            <a:srgbClr val="FFFFFF"/>
          </a:solidFill>
          <a:ln w="3175">
            <a:solidFill>
              <a:srgbClr val="000000"/>
            </a:solidFill>
            <a:miter lim="800000"/>
            <a:headEnd/>
            <a:tailEnd/>
          </a:ln>
        </p:spPr>
        <p:txBody>
          <a:bodyPr wrap="square" lIns="91440" tIns="45720" rIns="91440" bIns="45720" anchor="t"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defRPr sz="1000"/>
            </a:pPr>
            <a:r>
              <a:rPr lang="ja-JP" altLang="en-US" sz="1400">
                <a:solidFill>
                  <a:srgbClr val="000000"/>
                </a:solidFill>
                <a:latin typeface="ＭＳ 明朝"/>
                <a:ea typeface="ＭＳ 明朝"/>
              </a:rPr>
              <a:t>実測</a:t>
            </a:r>
            <a:r>
              <a:rPr lang="ja-JP" altLang="en-US" sz="1400">
                <a:solidFill>
                  <a:srgbClr val="FF66CC"/>
                </a:solidFill>
                <a:latin typeface="ＭＳ 明朝"/>
                <a:ea typeface="ＭＳ 明朝"/>
              </a:rPr>
              <a:t>●</a:t>
            </a:r>
          </a:p>
        </p:txBody>
      </p:sp>
      <p:pic>
        <p:nvPicPr>
          <p:cNvPr id="26" name="図 25" descr="Image1.png"/>
          <p:cNvPicPr>
            <a:picLocks noChangeAspect="1"/>
          </p:cNvPicPr>
          <p:nvPr/>
        </p:nvPicPr>
        <p:blipFill>
          <a:blip r:embed="rId6" cstate="print"/>
          <a:stretch>
            <a:fillRect/>
          </a:stretch>
        </p:blipFill>
        <p:spPr>
          <a:xfrm>
            <a:off x="5173617" y="4180027"/>
            <a:ext cx="727121" cy="1289328"/>
          </a:xfrm>
          <a:prstGeom prst="rect">
            <a:avLst/>
          </a:prstGeom>
        </p:spPr>
      </p:pic>
      <p:pic>
        <p:nvPicPr>
          <p:cNvPr id="27" name="図 26" descr="Image3.png"/>
          <p:cNvPicPr>
            <a:picLocks noChangeAspect="1"/>
          </p:cNvPicPr>
          <p:nvPr/>
        </p:nvPicPr>
        <p:blipFill>
          <a:blip r:embed="rId7" cstate="print"/>
          <a:stretch>
            <a:fillRect/>
          </a:stretch>
        </p:blipFill>
        <p:spPr>
          <a:xfrm>
            <a:off x="6198538" y="4177709"/>
            <a:ext cx="725415" cy="1309019"/>
          </a:xfrm>
          <a:prstGeom prst="rect">
            <a:avLst/>
          </a:prstGeom>
        </p:spPr>
      </p:pic>
      <p:grpSp>
        <p:nvGrpSpPr>
          <p:cNvPr id="28" name="グループ化 27"/>
          <p:cNvGrpSpPr/>
          <p:nvPr/>
        </p:nvGrpSpPr>
        <p:grpSpPr>
          <a:xfrm>
            <a:off x="7812355" y="5680103"/>
            <a:ext cx="988399" cy="411672"/>
            <a:chOff x="8185697" y="3179886"/>
            <a:chExt cx="777328" cy="187202"/>
          </a:xfrm>
        </p:grpSpPr>
        <p:sp>
          <p:nvSpPr>
            <p:cNvPr id="29" name="角丸四角形吹き出し 28"/>
            <p:cNvSpPr>
              <a:spLocks noChangeArrowheads="1"/>
            </p:cNvSpPr>
            <p:nvPr/>
          </p:nvSpPr>
          <p:spPr bwMode="auto">
            <a:xfrm>
              <a:off x="8185697" y="3179886"/>
              <a:ext cx="696365" cy="121713"/>
            </a:xfrm>
            <a:prstGeom prst="wedgeRoundRectCallout">
              <a:avLst>
                <a:gd name="adj1" fmla="val -63433"/>
                <a:gd name="adj2" fmla="val -115078"/>
                <a:gd name="adj3" fmla="val 16667"/>
              </a:avLst>
            </a:prstGeom>
            <a:solidFill>
              <a:srgbClr val="FFFFFF"/>
            </a:solidFill>
            <a:ln w="3175">
              <a:solidFill>
                <a:srgbClr val="000000"/>
              </a:solidFill>
              <a:miter lim="800000"/>
              <a:headEnd/>
              <a:tailEnd/>
            </a:ln>
          </p:spPr>
          <p:txBody>
            <a:bodyPr wrap="square" lIns="91440" tIns="45720" rIns="91440" bIns="45720" anchor="t"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defRPr sz="1000"/>
              </a:pPr>
              <a:endParaRPr lang="ja-JP" altLang="en-US" sz="900">
                <a:solidFill>
                  <a:srgbClr val="000000"/>
                </a:solidFill>
                <a:latin typeface="ＭＳ 明朝"/>
                <a:ea typeface="ＭＳ 明朝"/>
              </a:endParaRPr>
            </a:p>
          </p:txBody>
        </p:sp>
        <p:sp>
          <p:nvSpPr>
            <p:cNvPr id="30" name="正方形/長方形 29"/>
            <p:cNvSpPr>
              <a:spLocks noChangeArrowheads="1"/>
            </p:cNvSpPr>
            <p:nvPr/>
          </p:nvSpPr>
          <p:spPr bwMode="auto">
            <a:xfrm>
              <a:off x="8185697" y="3188113"/>
              <a:ext cx="777328" cy="17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square" lIns="91440" tIns="45720" rIns="91440" bIns="45720" anchor="t"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defRPr sz="1000"/>
              </a:pPr>
              <a:r>
                <a:rPr lang="ja-JP" altLang="en-US" sz="1050" dirty="0" smtClean="0">
                  <a:solidFill>
                    <a:srgbClr val="000000"/>
                  </a:solidFill>
                  <a:latin typeface="Century"/>
                  <a:ea typeface="ＭＳ 明朝"/>
                </a:rPr>
                <a:t>ネオフック</a:t>
              </a:r>
              <a:endParaRPr lang="ja-JP" altLang="en-US" sz="1050" dirty="0">
                <a:solidFill>
                  <a:srgbClr val="000000"/>
                </a:solidFill>
                <a:latin typeface="Century"/>
                <a:ea typeface="ＭＳ 明朝"/>
              </a:endParaRPr>
            </a:p>
          </p:txBody>
        </p:sp>
      </p:grpSp>
      <p:sp>
        <p:nvSpPr>
          <p:cNvPr id="32" name="右矢印 31"/>
          <p:cNvSpPr/>
          <p:nvPr/>
        </p:nvSpPr>
        <p:spPr>
          <a:xfrm>
            <a:off x="5885403" y="4502225"/>
            <a:ext cx="282923" cy="235015"/>
          </a:xfrm>
          <a:prstGeom prst="rightArrow">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33" name="角丸四角形 32"/>
          <p:cNvSpPr/>
          <p:nvPr/>
        </p:nvSpPr>
        <p:spPr>
          <a:xfrm>
            <a:off x="76541" y="6014942"/>
            <a:ext cx="4639475" cy="705834"/>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ja-JP" altLang="en-US" sz="1800" b="1" dirty="0" smtClean="0">
                <a:solidFill>
                  <a:srgbClr val="0000FF"/>
                </a:solidFill>
              </a:rPr>
              <a:t>二軸からのひずみエネルギー密度関数定義</a:t>
            </a:r>
            <a:endParaRPr lang="en-US" altLang="ja-JP" sz="1800" b="1" dirty="0" smtClean="0">
              <a:solidFill>
                <a:srgbClr val="0000FF"/>
              </a:solidFill>
            </a:endParaRPr>
          </a:p>
          <a:p>
            <a:pPr algn="ctr"/>
            <a:r>
              <a:rPr lang="ja-JP" altLang="en-US" sz="1800" b="1" dirty="0">
                <a:solidFill>
                  <a:srgbClr val="0000FF"/>
                </a:solidFill>
              </a:rPr>
              <a:t>予測精度アップ</a:t>
            </a:r>
            <a:r>
              <a:rPr lang="ja-JP" altLang="en-US" sz="1800" b="1" dirty="0" smtClean="0">
                <a:solidFill>
                  <a:srgbClr val="0000FF"/>
                </a:solidFill>
              </a:rPr>
              <a:t>の近道です</a:t>
            </a:r>
            <a:r>
              <a:rPr lang="ja-JP" altLang="en-US" sz="1800" b="1" dirty="0">
                <a:solidFill>
                  <a:srgbClr val="0000FF"/>
                </a:solidFill>
              </a:rPr>
              <a:t>。</a:t>
            </a:r>
            <a:endParaRPr lang="en-US" altLang="ja-JP" sz="1800" b="1" dirty="0" smtClean="0">
              <a:solidFill>
                <a:srgbClr val="0000FF"/>
              </a:solidFill>
            </a:endParaRPr>
          </a:p>
        </p:txBody>
      </p:sp>
    </p:spTree>
    <p:extLst>
      <p:ext uri="{BB962C8B-B14F-4D97-AF65-F5344CB8AC3E}">
        <p14:creationId xmlns:p14="http://schemas.microsoft.com/office/powerpoint/2010/main" val="394969775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a:xfrm>
            <a:off x="1691680" y="188640"/>
            <a:ext cx="6480720" cy="515144"/>
          </a:xfrm>
        </p:spPr>
        <p:txBody>
          <a:bodyPr>
            <a:normAutofit fontScale="90000"/>
          </a:bodyPr>
          <a:lstStyle/>
          <a:p>
            <a:r>
              <a:rPr lang="ja-JP" altLang="en-US" dirty="0" smtClean="0"/>
              <a:t>材料データ測定方法：二軸伸張</a:t>
            </a:r>
            <a:r>
              <a:rPr lang="ja-JP" altLang="en-US" dirty="0"/>
              <a:t>試験</a:t>
            </a:r>
            <a:endParaRPr lang="ja-JP" altLang="en-US" u="sng" dirty="0"/>
          </a:p>
        </p:txBody>
      </p:sp>
      <p:sp>
        <p:nvSpPr>
          <p:cNvPr id="105475" name="Rectangle 3"/>
          <p:cNvSpPr>
            <a:spLocks noGrp="1" noChangeArrowheads="1"/>
          </p:cNvSpPr>
          <p:nvPr>
            <p:ph type="body" sz="half" idx="2"/>
          </p:nvPr>
        </p:nvSpPr>
        <p:spPr>
          <a:xfrm>
            <a:off x="1187624" y="3320863"/>
            <a:ext cx="1440160" cy="396169"/>
          </a:xfrm>
        </p:spPr>
        <p:txBody>
          <a:bodyPr/>
          <a:lstStyle/>
          <a:p>
            <a:pPr>
              <a:buFontTx/>
              <a:buNone/>
            </a:pPr>
            <a:r>
              <a:rPr lang="ja-JP" altLang="en-US" sz="1800" u="sng" dirty="0"/>
              <a:t>試験機概要</a:t>
            </a:r>
          </a:p>
          <a:p>
            <a:pPr>
              <a:buFontTx/>
              <a:buNone/>
            </a:pPr>
            <a:endParaRPr lang="en-US" altLang="ja-JP" sz="1800" dirty="0"/>
          </a:p>
        </p:txBody>
      </p:sp>
      <p:sp>
        <p:nvSpPr>
          <p:cNvPr id="105478" name="Rectangle 6"/>
          <p:cNvSpPr>
            <a:spLocks noChangeArrowheads="1"/>
          </p:cNvSpPr>
          <p:nvPr/>
        </p:nvSpPr>
        <p:spPr bwMode="auto">
          <a:xfrm>
            <a:off x="3865529" y="2680664"/>
            <a:ext cx="2016224" cy="3141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defRPr kumimoji="1" sz="2400">
                <a:solidFill>
                  <a:schemeClr val="tx1"/>
                </a:solidFill>
                <a:latin typeface="Times New Roman" pitchFamily="18" charset="0"/>
                <a:ea typeface="ＭＳ Ｐゴシック" pitchFamily="50" charset="-128"/>
              </a:defRPr>
            </a:lvl1pPr>
            <a:lvl2pPr marL="742950" indent="-285750">
              <a:defRPr kumimoji="1" sz="2400">
                <a:solidFill>
                  <a:schemeClr val="tx1"/>
                </a:solidFill>
                <a:latin typeface="Times New Roman" pitchFamily="18" charset="0"/>
                <a:ea typeface="ＭＳ Ｐゴシック" pitchFamily="50" charset="-128"/>
              </a:defRPr>
            </a:lvl2pPr>
            <a:lvl3pPr marL="1143000" indent="-228600">
              <a:defRPr kumimoji="1" sz="2400">
                <a:solidFill>
                  <a:schemeClr val="tx1"/>
                </a:solidFill>
                <a:latin typeface="Times New Roman" pitchFamily="18" charset="0"/>
                <a:ea typeface="ＭＳ Ｐゴシック" pitchFamily="50" charset="-128"/>
              </a:defRPr>
            </a:lvl3pPr>
            <a:lvl4pPr marL="1600200" indent="-228600">
              <a:defRPr kumimoji="1" sz="2400">
                <a:solidFill>
                  <a:schemeClr val="tx1"/>
                </a:solidFill>
                <a:latin typeface="Times New Roman" pitchFamily="18" charset="0"/>
                <a:ea typeface="ＭＳ Ｐゴシック" pitchFamily="50" charset="-128"/>
              </a:defRPr>
            </a:lvl4pPr>
            <a:lvl5pPr marL="2057400" indent="-228600">
              <a:defRPr kumimoji="1" sz="2400">
                <a:solidFill>
                  <a:schemeClr val="tx1"/>
                </a:solidFill>
                <a:latin typeface="Times New Roman" pitchFamily="18" charset="0"/>
                <a:ea typeface="ＭＳ Ｐゴシック" pitchFamily="50" charset="-128"/>
              </a:defRPr>
            </a:lvl5pPr>
            <a:lvl6pPr marL="2514600" indent="-228600" fontAlgn="base">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fontAlgn="base">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fontAlgn="base">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fontAlgn="base">
              <a:spcBef>
                <a:spcPct val="0"/>
              </a:spcBef>
              <a:spcAft>
                <a:spcPct val="0"/>
              </a:spcAft>
              <a:defRPr kumimoji="1" sz="2400">
                <a:solidFill>
                  <a:schemeClr val="tx1"/>
                </a:solidFill>
                <a:latin typeface="Times New Roman" pitchFamily="18" charset="0"/>
                <a:ea typeface="ＭＳ Ｐゴシック" pitchFamily="50" charset="-128"/>
              </a:defRPr>
            </a:lvl9pPr>
          </a:lstStyle>
          <a:p>
            <a:pPr fontAlgn="base">
              <a:spcBef>
                <a:spcPct val="20000"/>
              </a:spcBef>
              <a:spcAft>
                <a:spcPct val="0"/>
              </a:spcAft>
            </a:pPr>
            <a:r>
              <a:rPr lang="ja-JP" altLang="en-US" sz="1600" u="sng" dirty="0">
                <a:solidFill>
                  <a:srgbClr val="000000"/>
                </a:solidFill>
              </a:rPr>
              <a:t>サンプル取り付け部</a:t>
            </a:r>
          </a:p>
          <a:p>
            <a:pPr fontAlgn="base">
              <a:spcBef>
                <a:spcPct val="20000"/>
              </a:spcBef>
              <a:spcAft>
                <a:spcPct val="0"/>
              </a:spcAft>
            </a:pPr>
            <a:endParaRPr lang="en-US" altLang="ja-JP" sz="1800" dirty="0">
              <a:solidFill>
                <a:srgbClr val="000000"/>
              </a:solidFill>
            </a:endParaRPr>
          </a:p>
        </p:txBody>
      </p:sp>
      <p:pic>
        <p:nvPicPr>
          <p:cNvPr id="1026" name="Picture 2" descr="C:\Users\kojima\Documents\USB32\054☆解援隊DB2017[6.3GB]\0050材料DB\0020超弾性\富山工業試験場15902 ２軸有効断面の検証\二軸試験機　富山（写真　動画）2015\DSCF085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90429" y="942318"/>
            <a:ext cx="2366425" cy="1766602"/>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kojima\Documents\USB32\054☆解援隊DB2017[6.3GB]\0050材料DB\0020超弾性\富山工業試験場15902 ２軸有効断面の検証\二軸試験機　富山（写真　動画）2015\DSCF087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56176" y="942318"/>
            <a:ext cx="2328575" cy="1738346"/>
          </a:xfrm>
          <a:prstGeom prst="rect">
            <a:avLst/>
          </a:prstGeom>
          <a:noFill/>
          <a:extLst>
            <a:ext uri="{909E8E84-426E-40DD-AFC4-6F175D3DCCD1}">
              <a14:hiddenFill xmlns:a14="http://schemas.microsoft.com/office/drawing/2010/main">
                <a:solidFill>
                  <a:srgbClr val="FFFFFF"/>
                </a:solidFill>
              </a14:hiddenFill>
            </a:ext>
          </a:extLst>
        </p:spPr>
      </p:pic>
      <p:sp>
        <p:nvSpPr>
          <p:cNvPr id="15" name="角丸四角形 14"/>
          <p:cNvSpPr/>
          <p:nvPr/>
        </p:nvSpPr>
        <p:spPr>
          <a:xfrm>
            <a:off x="61374" y="6165304"/>
            <a:ext cx="9017388" cy="514182"/>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ja-JP" altLang="en-US" sz="1600" b="1" dirty="0" smtClean="0">
                <a:solidFill>
                  <a:prstClr val="black"/>
                </a:solidFill>
              </a:rPr>
              <a:t>この変形形態が幅広い変形状態を表現できるため、一軸拘束二軸伸張試験での同定が良いと判断。</a:t>
            </a:r>
            <a:endParaRPr lang="ja-JP" altLang="en-US" sz="1600" b="1" dirty="0">
              <a:solidFill>
                <a:prstClr val="black"/>
              </a:solidFill>
            </a:endParaRPr>
          </a:p>
        </p:txBody>
      </p:sp>
      <p:pic>
        <p:nvPicPr>
          <p:cNvPr id="4" name="図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2004" y="764703"/>
            <a:ext cx="3168352" cy="2514241"/>
          </a:xfrm>
          <a:prstGeom prst="rect">
            <a:avLst/>
          </a:prstGeom>
        </p:spPr>
      </p:pic>
      <p:sp>
        <p:nvSpPr>
          <p:cNvPr id="17" name="正方形/長方形 16"/>
          <p:cNvSpPr/>
          <p:nvPr/>
        </p:nvSpPr>
        <p:spPr>
          <a:xfrm>
            <a:off x="379774" y="2998684"/>
            <a:ext cx="1239898" cy="280260"/>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ja-JP" altLang="en-US" sz="1400" dirty="0" smtClean="0">
                <a:solidFill>
                  <a:prstClr val="black"/>
                </a:solidFill>
              </a:rPr>
              <a:t>コントローラ</a:t>
            </a:r>
            <a:endParaRPr lang="ja-JP" altLang="en-US" sz="1400" dirty="0">
              <a:solidFill>
                <a:prstClr val="black"/>
              </a:solidFill>
            </a:endParaRPr>
          </a:p>
        </p:txBody>
      </p:sp>
      <p:sp>
        <p:nvSpPr>
          <p:cNvPr id="18" name="正方形/長方形 17"/>
          <p:cNvSpPr/>
          <p:nvPr/>
        </p:nvSpPr>
        <p:spPr>
          <a:xfrm>
            <a:off x="2251918" y="2143212"/>
            <a:ext cx="1302884" cy="349683"/>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ja-JP" altLang="en-US" sz="1400" dirty="0" smtClean="0">
                <a:solidFill>
                  <a:prstClr val="black"/>
                </a:solidFill>
              </a:rPr>
              <a:t>サンプル取付</a:t>
            </a:r>
            <a:endParaRPr lang="ja-JP" altLang="en-US" sz="1400" dirty="0">
              <a:solidFill>
                <a:prstClr val="black"/>
              </a:solidFill>
            </a:endParaRPr>
          </a:p>
        </p:txBody>
      </p:sp>
      <p:sp>
        <p:nvSpPr>
          <p:cNvPr id="16" name="Rectangle 6"/>
          <p:cNvSpPr>
            <a:spLocks noChangeArrowheads="1"/>
          </p:cNvSpPr>
          <p:nvPr/>
        </p:nvSpPr>
        <p:spPr bwMode="auto">
          <a:xfrm>
            <a:off x="6516215" y="2708920"/>
            <a:ext cx="1812359" cy="2859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defRPr kumimoji="1" sz="2400">
                <a:solidFill>
                  <a:schemeClr val="tx1"/>
                </a:solidFill>
                <a:latin typeface="Times New Roman" pitchFamily="18" charset="0"/>
                <a:ea typeface="ＭＳ Ｐゴシック" pitchFamily="50" charset="-128"/>
              </a:defRPr>
            </a:lvl1pPr>
            <a:lvl2pPr marL="742950" indent="-285750">
              <a:defRPr kumimoji="1" sz="2400">
                <a:solidFill>
                  <a:schemeClr val="tx1"/>
                </a:solidFill>
                <a:latin typeface="Times New Roman" pitchFamily="18" charset="0"/>
                <a:ea typeface="ＭＳ Ｐゴシック" pitchFamily="50" charset="-128"/>
              </a:defRPr>
            </a:lvl2pPr>
            <a:lvl3pPr marL="1143000" indent="-228600">
              <a:defRPr kumimoji="1" sz="2400">
                <a:solidFill>
                  <a:schemeClr val="tx1"/>
                </a:solidFill>
                <a:latin typeface="Times New Roman" pitchFamily="18" charset="0"/>
                <a:ea typeface="ＭＳ Ｐゴシック" pitchFamily="50" charset="-128"/>
              </a:defRPr>
            </a:lvl3pPr>
            <a:lvl4pPr marL="1600200" indent="-228600">
              <a:defRPr kumimoji="1" sz="2400">
                <a:solidFill>
                  <a:schemeClr val="tx1"/>
                </a:solidFill>
                <a:latin typeface="Times New Roman" pitchFamily="18" charset="0"/>
                <a:ea typeface="ＭＳ Ｐゴシック" pitchFamily="50" charset="-128"/>
              </a:defRPr>
            </a:lvl4pPr>
            <a:lvl5pPr marL="2057400" indent="-228600">
              <a:defRPr kumimoji="1" sz="2400">
                <a:solidFill>
                  <a:schemeClr val="tx1"/>
                </a:solidFill>
                <a:latin typeface="Times New Roman" pitchFamily="18" charset="0"/>
                <a:ea typeface="ＭＳ Ｐゴシック" pitchFamily="50" charset="-128"/>
              </a:defRPr>
            </a:lvl5pPr>
            <a:lvl6pPr marL="2514600" indent="-228600" fontAlgn="base">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fontAlgn="base">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fontAlgn="base">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fontAlgn="base">
              <a:spcBef>
                <a:spcPct val="0"/>
              </a:spcBef>
              <a:spcAft>
                <a:spcPct val="0"/>
              </a:spcAft>
              <a:defRPr kumimoji="1" sz="2400">
                <a:solidFill>
                  <a:schemeClr val="tx1"/>
                </a:solidFill>
                <a:latin typeface="Times New Roman" pitchFamily="18" charset="0"/>
                <a:ea typeface="ＭＳ Ｐゴシック" pitchFamily="50" charset="-128"/>
              </a:defRPr>
            </a:lvl9pPr>
          </a:lstStyle>
          <a:p>
            <a:pPr fontAlgn="base">
              <a:spcBef>
                <a:spcPct val="20000"/>
              </a:spcBef>
              <a:spcAft>
                <a:spcPct val="0"/>
              </a:spcAft>
            </a:pPr>
            <a:r>
              <a:rPr lang="ja-JP" altLang="en-US" sz="1600" u="sng" dirty="0" smtClean="0">
                <a:solidFill>
                  <a:srgbClr val="000000"/>
                </a:solidFill>
              </a:rPr>
              <a:t>ゴムの変形形態</a:t>
            </a:r>
            <a:endParaRPr lang="en-US" altLang="ja-JP" sz="1600" u="sng" dirty="0">
              <a:solidFill>
                <a:srgbClr val="000000"/>
              </a:solidFill>
            </a:endParaRPr>
          </a:p>
        </p:txBody>
      </p:sp>
      <p:pic>
        <p:nvPicPr>
          <p:cNvPr id="19" name="Picture 6" descr="C:\My Documents\無題bi.bmp"/>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10206" y="4201570"/>
            <a:ext cx="2031847" cy="1617124"/>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8" descr="C:\My Documents\無題equal.bmp"/>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9359" y="4244076"/>
            <a:ext cx="1924600" cy="153211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C:\My Documents\無題strip.bmp"/>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342053" y="4168150"/>
            <a:ext cx="2030147" cy="1615759"/>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8" descr="C:\My Documents\無題uni.bmp"/>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711959" y="4180051"/>
            <a:ext cx="2014004" cy="1603283"/>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6"/>
          <p:cNvSpPr>
            <a:spLocks noChangeArrowheads="1"/>
          </p:cNvSpPr>
          <p:nvPr/>
        </p:nvSpPr>
        <p:spPr bwMode="auto">
          <a:xfrm>
            <a:off x="126612" y="3757395"/>
            <a:ext cx="2016224" cy="3141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defRPr kumimoji="1" sz="2400">
                <a:solidFill>
                  <a:schemeClr val="tx1"/>
                </a:solidFill>
                <a:latin typeface="Times New Roman" pitchFamily="18" charset="0"/>
                <a:ea typeface="ＭＳ Ｐゴシック" pitchFamily="50" charset="-128"/>
              </a:defRPr>
            </a:lvl1pPr>
            <a:lvl2pPr marL="742950" indent="-285750">
              <a:defRPr kumimoji="1" sz="2400">
                <a:solidFill>
                  <a:schemeClr val="tx1"/>
                </a:solidFill>
                <a:latin typeface="Times New Roman" pitchFamily="18" charset="0"/>
                <a:ea typeface="ＭＳ Ｐゴシック" pitchFamily="50" charset="-128"/>
              </a:defRPr>
            </a:lvl2pPr>
            <a:lvl3pPr marL="1143000" indent="-228600">
              <a:defRPr kumimoji="1" sz="2400">
                <a:solidFill>
                  <a:schemeClr val="tx1"/>
                </a:solidFill>
                <a:latin typeface="Times New Roman" pitchFamily="18" charset="0"/>
                <a:ea typeface="ＭＳ Ｐゴシック" pitchFamily="50" charset="-128"/>
              </a:defRPr>
            </a:lvl3pPr>
            <a:lvl4pPr marL="1600200" indent="-228600">
              <a:defRPr kumimoji="1" sz="2400">
                <a:solidFill>
                  <a:schemeClr val="tx1"/>
                </a:solidFill>
                <a:latin typeface="Times New Roman" pitchFamily="18" charset="0"/>
                <a:ea typeface="ＭＳ Ｐゴシック" pitchFamily="50" charset="-128"/>
              </a:defRPr>
            </a:lvl4pPr>
            <a:lvl5pPr marL="2057400" indent="-228600">
              <a:defRPr kumimoji="1" sz="2400">
                <a:solidFill>
                  <a:schemeClr val="tx1"/>
                </a:solidFill>
                <a:latin typeface="Times New Roman" pitchFamily="18" charset="0"/>
                <a:ea typeface="ＭＳ Ｐゴシック" pitchFamily="50" charset="-128"/>
              </a:defRPr>
            </a:lvl5pPr>
            <a:lvl6pPr marL="2514600" indent="-228600" fontAlgn="base">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fontAlgn="base">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fontAlgn="base">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fontAlgn="base">
              <a:spcBef>
                <a:spcPct val="0"/>
              </a:spcBef>
              <a:spcAft>
                <a:spcPct val="0"/>
              </a:spcAft>
              <a:defRPr kumimoji="1" sz="2400">
                <a:solidFill>
                  <a:schemeClr val="tx1"/>
                </a:solidFill>
                <a:latin typeface="Times New Roman" pitchFamily="18" charset="0"/>
                <a:ea typeface="ＭＳ Ｐゴシック" pitchFamily="50" charset="-128"/>
              </a:defRPr>
            </a:lvl9pPr>
          </a:lstStyle>
          <a:p>
            <a:pPr fontAlgn="base">
              <a:spcBef>
                <a:spcPct val="20000"/>
              </a:spcBef>
              <a:spcAft>
                <a:spcPct val="0"/>
              </a:spcAft>
            </a:pPr>
            <a:r>
              <a:rPr lang="ja-JP" altLang="en-US" sz="1800" b="1" u="sng" dirty="0" smtClean="0">
                <a:solidFill>
                  <a:srgbClr val="000000"/>
                </a:solidFill>
              </a:rPr>
              <a:t>変形形態概要</a:t>
            </a:r>
            <a:endParaRPr lang="en-US" altLang="ja-JP" sz="1800" b="1" u="sng" dirty="0">
              <a:solidFill>
                <a:srgbClr val="000000"/>
              </a:solidFill>
            </a:endParaRPr>
          </a:p>
        </p:txBody>
      </p:sp>
      <p:sp>
        <p:nvSpPr>
          <p:cNvPr id="24" name="Rectangle 3"/>
          <p:cNvSpPr txBox="1">
            <a:spLocks noChangeArrowheads="1"/>
          </p:cNvSpPr>
          <p:nvPr/>
        </p:nvSpPr>
        <p:spPr>
          <a:xfrm>
            <a:off x="544794" y="5701623"/>
            <a:ext cx="1440160" cy="39616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1800" kern="1200">
                <a:solidFill>
                  <a:schemeClr val="tx1"/>
                </a:solidFill>
                <a:latin typeface="+mn-lt"/>
                <a:ea typeface="+mn-ea"/>
                <a:cs typeface="+mn-cs"/>
              </a:defRPr>
            </a:lvl9pPr>
          </a:lstStyle>
          <a:p>
            <a:pPr fontAlgn="base">
              <a:spcAft>
                <a:spcPct val="0"/>
              </a:spcAft>
              <a:buFontTx/>
              <a:buNone/>
            </a:pPr>
            <a:r>
              <a:rPr lang="ja-JP" altLang="en-US" sz="1600" u="sng" dirty="0" smtClean="0">
                <a:solidFill>
                  <a:prstClr val="black"/>
                </a:solidFill>
              </a:rPr>
              <a:t>均等二軸</a:t>
            </a:r>
            <a:r>
              <a:rPr lang="ja-JP" altLang="en-US" sz="1400" u="sng" dirty="0" smtClean="0">
                <a:solidFill>
                  <a:prstClr val="black"/>
                </a:solidFill>
              </a:rPr>
              <a:t>伸張</a:t>
            </a:r>
            <a:endParaRPr lang="ja-JP" altLang="en-US" sz="1600" u="sng" dirty="0" smtClean="0">
              <a:solidFill>
                <a:prstClr val="black"/>
              </a:solidFill>
            </a:endParaRPr>
          </a:p>
          <a:p>
            <a:pPr fontAlgn="base">
              <a:spcAft>
                <a:spcPct val="0"/>
              </a:spcAft>
              <a:buFontTx/>
              <a:buNone/>
            </a:pPr>
            <a:endParaRPr lang="en-US" altLang="ja-JP" sz="1600" dirty="0">
              <a:solidFill>
                <a:prstClr val="black"/>
              </a:solidFill>
            </a:endParaRPr>
          </a:p>
        </p:txBody>
      </p:sp>
      <p:sp>
        <p:nvSpPr>
          <p:cNvPr id="25" name="Rectangle 3"/>
          <p:cNvSpPr txBox="1">
            <a:spLocks noChangeArrowheads="1"/>
          </p:cNvSpPr>
          <p:nvPr/>
        </p:nvSpPr>
        <p:spPr>
          <a:xfrm>
            <a:off x="2606049" y="5727348"/>
            <a:ext cx="1440160" cy="39616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1800" kern="1200">
                <a:solidFill>
                  <a:schemeClr val="tx1"/>
                </a:solidFill>
                <a:latin typeface="+mn-lt"/>
                <a:ea typeface="+mn-ea"/>
                <a:cs typeface="+mn-cs"/>
              </a:defRPr>
            </a:lvl9pPr>
          </a:lstStyle>
          <a:p>
            <a:pPr fontAlgn="base">
              <a:spcAft>
                <a:spcPct val="0"/>
              </a:spcAft>
              <a:buFontTx/>
              <a:buNone/>
            </a:pPr>
            <a:r>
              <a:rPr lang="ja-JP" altLang="en-US" sz="1600" u="sng" dirty="0" smtClean="0">
                <a:solidFill>
                  <a:prstClr val="black"/>
                </a:solidFill>
              </a:rPr>
              <a:t>二軸</a:t>
            </a:r>
            <a:r>
              <a:rPr lang="ja-JP" altLang="en-US" sz="1400" u="sng" dirty="0" smtClean="0">
                <a:solidFill>
                  <a:prstClr val="black"/>
                </a:solidFill>
              </a:rPr>
              <a:t>伸張</a:t>
            </a:r>
            <a:endParaRPr lang="ja-JP" altLang="en-US" sz="1600" u="sng" dirty="0" smtClean="0">
              <a:solidFill>
                <a:prstClr val="black"/>
              </a:solidFill>
            </a:endParaRPr>
          </a:p>
          <a:p>
            <a:pPr fontAlgn="base">
              <a:spcAft>
                <a:spcPct val="0"/>
              </a:spcAft>
              <a:buFontTx/>
              <a:buNone/>
            </a:pPr>
            <a:endParaRPr lang="en-US" altLang="ja-JP" sz="1600" dirty="0">
              <a:solidFill>
                <a:prstClr val="black"/>
              </a:solidFill>
            </a:endParaRPr>
          </a:p>
        </p:txBody>
      </p:sp>
      <p:sp>
        <p:nvSpPr>
          <p:cNvPr id="26" name="Rectangle 3"/>
          <p:cNvSpPr txBox="1">
            <a:spLocks noChangeArrowheads="1"/>
          </p:cNvSpPr>
          <p:nvPr/>
        </p:nvSpPr>
        <p:spPr>
          <a:xfrm>
            <a:off x="4532053" y="5702497"/>
            <a:ext cx="1742097" cy="396169"/>
          </a:xfrm>
          <a:prstGeom prst="rect">
            <a:avLst/>
          </a:prstGeom>
        </p:spPr>
        <p:txBody>
          <a:bodyPr vert="horz" lIns="91440" tIns="45720" rIns="91440" bIns="45720" rtlCol="0">
            <a:normAutofit fontScale="92500"/>
          </a:bodyPr>
          <a:lstStyle>
            <a:lvl1pPr marL="342900" indent="-34290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1800" kern="1200">
                <a:solidFill>
                  <a:schemeClr val="tx1"/>
                </a:solidFill>
                <a:latin typeface="+mn-lt"/>
                <a:ea typeface="+mn-ea"/>
                <a:cs typeface="+mn-cs"/>
              </a:defRPr>
            </a:lvl9pPr>
          </a:lstStyle>
          <a:p>
            <a:pPr fontAlgn="base">
              <a:spcAft>
                <a:spcPct val="0"/>
              </a:spcAft>
              <a:buFontTx/>
              <a:buNone/>
            </a:pPr>
            <a:r>
              <a:rPr lang="ja-JP" altLang="en-US" sz="1600" u="sng" dirty="0" smtClean="0">
                <a:solidFill>
                  <a:prstClr val="black"/>
                </a:solidFill>
              </a:rPr>
              <a:t>一軸拘束二軸</a:t>
            </a:r>
            <a:r>
              <a:rPr lang="ja-JP" altLang="en-US" sz="1400" u="sng" dirty="0" smtClean="0">
                <a:solidFill>
                  <a:prstClr val="black"/>
                </a:solidFill>
              </a:rPr>
              <a:t>伸張</a:t>
            </a:r>
            <a:endParaRPr lang="ja-JP" altLang="en-US" sz="1600" u="sng" dirty="0" smtClean="0">
              <a:solidFill>
                <a:prstClr val="black"/>
              </a:solidFill>
            </a:endParaRPr>
          </a:p>
          <a:p>
            <a:pPr fontAlgn="base">
              <a:spcAft>
                <a:spcPct val="0"/>
              </a:spcAft>
              <a:buFontTx/>
              <a:buNone/>
            </a:pPr>
            <a:endParaRPr lang="en-US" altLang="ja-JP" sz="1600" dirty="0">
              <a:solidFill>
                <a:prstClr val="black"/>
              </a:solidFill>
            </a:endParaRPr>
          </a:p>
        </p:txBody>
      </p:sp>
      <p:sp>
        <p:nvSpPr>
          <p:cNvPr id="27" name="Rectangle 3"/>
          <p:cNvSpPr txBox="1">
            <a:spLocks noChangeArrowheads="1"/>
          </p:cNvSpPr>
          <p:nvPr/>
        </p:nvSpPr>
        <p:spPr>
          <a:xfrm>
            <a:off x="7338473" y="5730789"/>
            <a:ext cx="990101" cy="39616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1800" kern="1200">
                <a:solidFill>
                  <a:schemeClr val="tx1"/>
                </a:solidFill>
                <a:latin typeface="+mn-lt"/>
                <a:ea typeface="+mn-ea"/>
                <a:cs typeface="+mn-cs"/>
              </a:defRPr>
            </a:lvl9pPr>
          </a:lstStyle>
          <a:p>
            <a:pPr fontAlgn="base">
              <a:spcAft>
                <a:spcPct val="0"/>
              </a:spcAft>
              <a:buFontTx/>
              <a:buNone/>
            </a:pPr>
            <a:r>
              <a:rPr lang="ja-JP" altLang="en-US" sz="1600" u="sng" dirty="0" smtClean="0">
                <a:solidFill>
                  <a:prstClr val="black"/>
                </a:solidFill>
              </a:rPr>
              <a:t>一軸</a:t>
            </a:r>
            <a:r>
              <a:rPr lang="ja-JP" altLang="en-US" sz="1400" u="sng" dirty="0" smtClean="0">
                <a:solidFill>
                  <a:prstClr val="black"/>
                </a:solidFill>
              </a:rPr>
              <a:t>伸張</a:t>
            </a:r>
            <a:endParaRPr lang="ja-JP" altLang="en-US" sz="1600" u="sng" dirty="0" smtClean="0">
              <a:solidFill>
                <a:prstClr val="black"/>
              </a:solidFill>
            </a:endParaRPr>
          </a:p>
          <a:p>
            <a:pPr fontAlgn="base">
              <a:spcAft>
                <a:spcPct val="0"/>
              </a:spcAft>
              <a:buFontTx/>
              <a:buNone/>
            </a:pPr>
            <a:endParaRPr lang="en-US" altLang="ja-JP" sz="1600" dirty="0">
              <a:solidFill>
                <a:prstClr val="black"/>
              </a:solidFill>
            </a:endParaRPr>
          </a:p>
        </p:txBody>
      </p:sp>
      <p:pic>
        <p:nvPicPr>
          <p:cNvPr id="28" name="Picture 3"/>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711959" y="3138814"/>
            <a:ext cx="1956374" cy="1348044"/>
          </a:xfrm>
          <a:prstGeom prst="rect">
            <a:avLst/>
          </a:prstGeom>
          <a:noFill/>
          <a:ln>
            <a:noFill/>
          </a:ln>
          <a:extLst/>
        </p:spPr>
      </p:pic>
      <p:pic>
        <p:nvPicPr>
          <p:cNvPr id="29" name="Picture 2"/>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315940" y="3324855"/>
            <a:ext cx="2200275" cy="608330"/>
          </a:xfrm>
          <a:prstGeom prst="rect">
            <a:avLst/>
          </a:prstGeom>
          <a:noFill/>
          <a:ln>
            <a:noFill/>
          </a:ln>
          <a:extLst/>
        </p:spPr>
      </p:pic>
      <p:sp>
        <p:nvSpPr>
          <p:cNvPr id="6" name="右矢印 5"/>
          <p:cNvSpPr/>
          <p:nvPr/>
        </p:nvSpPr>
        <p:spPr>
          <a:xfrm rot="18532755">
            <a:off x="4536847" y="4301437"/>
            <a:ext cx="336794" cy="387324"/>
          </a:xfrm>
          <a:prstGeom prst="rightArrow">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2400">
              <a:solidFill>
                <a:prstClr val="white"/>
              </a:solidFill>
            </a:endParaRPr>
          </a:p>
        </p:txBody>
      </p:sp>
      <p:sp>
        <p:nvSpPr>
          <p:cNvPr id="31" name="Rectangle 6"/>
          <p:cNvSpPr>
            <a:spLocks noChangeArrowheads="1"/>
          </p:cNvSpPr>
          <p:nvPr/>
        </p:nvSpPr>
        <p:spPr bwMode="auto">
          <a:xfrm>
            <a:off x="4698303" y="3987301"/>
            <a:ext cx="2211018" cy="3141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defRPr kumimoji="1" sz="2400">
                <a:solidFill>
                  <a:schemeClr val="tx1"/>
                </a:solidFill>
                <a:latin typeface="Times New Roman" pitchFamily="18" charset="0"/>
                <a:ea typeface="ＭＳ Ｐゴシック" pitchFamily="50" charset="-128"/>
              </a:defRPr>
            </a:lvl1pPr>
            <a:lvl2pPr marL="742950" indent="-285750">
              <a:defRPr kumimoji="1" sz="2400">
                <a:solidFill>
                  <a:schemeClr val="tx1"/>
                </a:solidFill>
                <a:latin typeface="Times New Roman" pitchFamily="18" charset="0"/>
                <a:ea typeface="ＭＳ Ｐゴシック" pitchFamily="50" charset="-128"/>
              </a:defRPr>
            </a:lvl2pPr>
            <a:lvl3pPr marL="1143000" indent="-228600">
              <a:defRPr kumimoji="1" sz="2400">
                <a:solidFill>
                  <a:schemeClr val="tx1"/>
                </a:solidFill>
                <a:latin typeface="Times New Roman" pitchFamily="18" charset="0"/>
                <a:ea typeface="ＭＳ Ｐゴシック" pitchFamily="50" charset="-128"/>
              </a:defRPr>
            </a:lvl3pPr>
            <a:lvl4pPr marL="1600200" indent="-228600">
              <a:defRPr kumimoji="1" sz="2400">
                <a:solidFill>
                  <a:schemeClr val="tx1"/>
                </a:solidFill>
                <a:latin typeface="Times New Roman" pitchFamily="18" charset="0"/>
                <a:ea typeface="ＭＳ Ｐゴシック" pitchFamily="50" charset="-128"/>
              </a:defRPr>
            </a:lvl4pPr>
            <a:lvl5pPr marL="2057400" indent="-228600">
              <a:defRPr kumimoji="1" sz="2400">
                <a:solidFill>
                  <a:schemeClr val="tx1"/>
                </a:solidFill>
                <a:latin typeface="Times New Roman" pitchFamily="18" charset="0"/>
                <a:ea typeface="ＭＳ Ｐゴシック" pitchFamily="50" charset="-128"/>
              </a:defRPr>
            </a:lvl5pPr>
            <a:lvl6pPr marL="2514600" indent="-228600" fontAlgn="base">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fontAlgn="base">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fontAlgn="base">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fontAlgn="base">
              <a:spcBef>
                <a:spcPct val="0"/>
              </a:spcBef>
              <a:spcAft>
                <a:spcPct val="0"/>
              </a:spcAft>
              <a:defRPr kumimoji="1" sz="2400">
                <a:solidFill>
                  <a:schemeClr val="tx1"/>
                </a:solidFill>
                <a:latin typeface="Times New Roman" pitchFamily="18" charset="0"/>
                <a:ea typeface="ＭＳ Ｐゴシック" pitchFamily="50" charset="-128"/>
              </a:defRPr>
            </a:lvl9pPr>
          </a:lstStyle>
          <a:p>
            <a:pPr fontAlgn="base">
              <a:spcBef>
                <a:spcPct val="20000"/>
              </a:spcBef>
              <a:spcAft>
                <a:spcPct val="0"/>
              </a:spcAft>
            </a:pPr>
            <a:r>
              <a:rPr lang="ja-JP" altLang="en-US" sz="1200" dirty="0" smtClean="0">
                <a:solidFill>
                  <a:srgbClr val="000000"/>
                </a:solidFill>
              </a:rPr>
              <a:t>各試験の変位、荷重から回帰</a:t>
            </a:r>
            <a:endParaRPr lang="en-US" altLang="ja-JP" sz="1200" dirty="0">
              <a:solidFill>
                <a:srgbClr val="000000"/>
              </a:solidFill>
            </a:endParaRPr>
          </a:p>
        </p:txBody>
      </p:sp>
    </p:spTree>
    <p:extLst>
      <p:ext uri="{BB962C8B-B14F-4D97-AF65-F5344CB8AC3E}">
        <p14:creationId xmlns:p14="http://schemas.microsoft.com/office/powerpoint/2010/main" val="275018188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532200" y="507871"/>
            <a:ext cx="6480719" cy="609600"/>
          </a:xfrm>
        </p:spPr>
        <p:txBody>
          <a:bodyPr>
            <a:normAutofit fontScale="90000"/>
          </a:bodyPr>
          <a:lstStyle/>
          <a:p>
            <a:r>
              <a:rPr kumimoji="1" lang="ja-JP" altLang="en-US" dirty="0" smtClean="0"/>
              <a:t>二軸荷重　測定</a:t>
            </a:r>
            <a:endParaRPr kumimoji="1" lang="ja-JP" altLang="en-US" dirty="0"/>
          </a:p>
        </p:txBody>
      </p:sp>
      <p:pic>
        <p:nvPicPr>
          <p:cNvPr id="25602" name="Picture 2" descr="D:\0800●過去の二軸情報\富山工業試験場15902 ２軸有効断面の検証\二軸試験機　富山（写真　動画）2015\DSCF085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9737" y="1307971"/>
            <a:ext cx="2679131" cy="2000046"/>
          </a:xfrm>
          <a:prstGeom prst="rect">
            <a:avLst/>
          </a:prstGeom>
          <a:noFill/>
          <a:extLst>
            <a:ext uri="{909E8E84-426E-40DD-AFC4-6F175D3DCCD1}">
              <a14:hiddenFill xmlns:a14="http://schemas.microsoft.com/office/drawing/2010/main">
                <a:solidFill>
                  <a:srgbClr val="FFFFFF"/>
                </a:solidFill>
              </a14:hiddenFill>
            </a:ext>
          </a:extLst>
        </p:spPr>
      </p:pic>
      <p:pic>
        <p:nvPicPr>
          <p:cNvPr id="25603" name="Picture 3" descr="D:\0800●過去の二軸情報\富山工業試験場15902 ２軸有効断面の検証\二軸試験機　富山（写真　動画）2015\DSCF087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08625" y="1307971"/>
            <a:ext cx="2679131" cy="2000046"/>
          </a:xfrm>
          <a:prstGeom prst="rect">
            <a:avLst/>
          </a:prstGeom>
          <a:noFill/>
          <a:extLst>
            <a:ext uri="{909E8E84-426E-40DD-AFC4-6F175D3DCCD1}">
              <a14:hiddenFill xmlns:a14="http://schemas.microsoft.com/office/drawing/2010/main">
                <a:solidFill>
                  <a:srgbClr val="FFFFFF"/>
                </a:solidFill>
              </a14:hiddenFill>
            </a:ext>
          </a:extLst>
        </p:spPr>
      </p:pic>
      <p:pic>
        <p:nvPicPr>
          <p:cNvPr id="25604" name="Picture 4" descr="D:\0800●過去の二軸情報\富山工業試験場15902 ２軸有効断面の検証\二軸試験機　富山（写真　動画）2015\DSCF087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83967" y="3618927"/>
            <a:ext cx="3152235" cy="235323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C:\My Documents\a検討中\ANSYSゴム講習会\二軸伸張試験\二軸変形概要-stripbiaxial.bmp"/>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2218" y="3083804"/>
            <a:ext cx="2150166" cy="1711739"/>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3"/>
          <p:cNvSpPr txBox="1">
            <a:spLocks noChangeArrowheads="1"/>
          </p:cNvSpPr>
          <p:nvPr/>
        </p:nvSpPr>
        <p:spPr bwMode="auto">
          <a:xfrm>
            <a:off x="182217" y="3382305"/>
            <a:ext cx="2759765" cy="533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メイリオ" pitchFamily="50" charset="-128"/>
                <a:ea typeface="メイリオ" pitchFamily="50" charset="-128"/>
                <a:cs typeface="メイリオ" pitchFamily="50" charset="-128"/>
              </a:defRPr>
            </a:lvl1pPr>
            <a:lvl2pPr marL="742950" indent="-285750" algn="l" rtl="0" eaLnBrk="0" fontAlgn="base" hangingPunct="0">
              <a:spcBef>
                <a:spcPct val="20000"/>
              </a:spcBef>
              <a:spcAft>
                <a:spcPct val="0"/>
              </a:spcAft>
              <a:buChar char="–"/>
              <a:defRPr sz="2800">
                <a:solidFill>
                  <a:schemeClr val="tx1"/>
                </a:solidFill>
                <a:latin typeface="メイリオ" pitchFamily="50" charset="-128"/>
                <a:ea typeface="メイリオ" pitchFamily="50" charset="-128"/>
                <a:cs typeface="メイリオ" pitchFamily="50" charset="-128"/>
              </a:defRPr>
            </a:lvl2pPr>
            <a:lvl3pPr marL="1143000" indent="-228600" algn="l" rtl="0" eaLnBrk="0" fontAlgn="base" hangingPunct="0">
              <a:spcBef>
                <a:spcPct val="20000"/>
              </a:spcBef>
              <a:spcAft>
                <a:spcPct val="0"/>
              </a:spcAft>
              <a:buChar char="•"/>
              <a:defRPr sz="2400">
                <a:solidFill>
                  <a:schemeClr val="tx1"/>
                </a:solidFill>
                <a:latin typeface="メイリオ" pitchFamily="50" charset="-128"/>
                <a:ea typeface="メイリオ" pitchFamily="50" charset="-128"/>
                <a:cs typeface="メイリオ" pitchFamily="50" charset="-128"/>
              </a:defRPr>
            </a:lvl3pPr>
            <a:lvl4pPr marL="1600200" indent="-228600" algn="l" rtl="0" eaLnBrk="0" fontAlgn="base" hangingPunct="0">
              <a:spcBef>
                <a:spcPct val="20000"/>
              </a:spcBef>
              <a:spcAft>
                <a:spcPct val="0"/>
              </a:spcAft>
              <a:buChar char="–"/>
              <a:defRPr sz="2000">
                <a:solidFill>
                  <a:schemeClr val="tx1"/>
                </a:solidFill>
                <a:latin typeface="メイリオ" pitchFamily="50" charset="-128"/>
                <a:ea typeface="メイリオ" pitchFamily="50" charset="-128"/>
                <a:cs typeface="メイリオ" pitchFamily="50" charset="-128"/>
              </a:defRPr>
            </a:lvl4pPr>
            <a:lvl5pPr marL="2057400" indent="-228600" algn="l" rtl="0" eaLnBrk="0" fontAlgn="base" hangingPunct="0">
              <a:spcBef>
                <a:spcPct val="20000"/>
              </a:spcBef>
              <a:spcAft>
                <a:spcPct val="0"/>
              </a:spcAft>
              <a:buChar char="»"/>
              <a:defRPr sz="2000">
                <a:solidFill>
                  <a:schemeClr val="tx1"/>
                </a:solidFill>
                <a:latin typeface="メイリオ" pitchFamily="50" charset="-128"/>
                <a:ea typeface="メイリオ" pitchFamily="50" charset="-128"/>
                <a:cs typeface="メイリオ" pitchFamily="50"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a:buFontTx/>
              <a:buNone/>
            </a:pPr>
            <a:r>
              <a:rPr kumimoji="0" lang="ja-JP" altLang="en-US" sz="2000" u="sng" kern="0" dirty="0" smtClean="0">
                <a:solidFill>
                  <a:prstClr val="black"/>
                </a:solidFill>
              </a:rPr>
              <a:t>一軸拘二軸伸張試験</a:t>
            </a:r>
            <a:endParaRPr kumimoji="0" lang="ja-JP" altLang="en-US" sz="2000" u="sng" kern="0" dirty="0">
              <a:solidFill>
                <a:prstClr val="black"/>
              </a:solidFill>
            </a:endParaRPr>
          </a:p>
        </p:txBody>
      </p:sp>
      <p:pic>
        <p:nvPicPr>
          <p:cNvPr id="9" name="Picture 4" descr="C:\My Documents\a検討中\ゴム講習会\実験\２軸試験２と式1.bmp"/>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50506" y="4795543"/>
            <a:ext cx="1775790" cy="1498403"/>
          </a:xfrm>
          <a:prstGeom prst="rect">
            <a:avLst/>
          </a:prstGeom>
          <a:noFill/>
          <a:extLst>
            <a:ext uri="{909E8E84-426E-40DD-AFC4-6F175D3DCCD1}">
              <a14:hiddenFill xmlns:a14="http://schemas.microsoft.com/office/drawing/2010/main">
                <a:solidFill>
                  <a:srgbClr val="FFFFFF"/>
                </a:solidFill>
              </a14:hiddenFill>
            </a:ext>
          </a:extLst>
        </p:spPr>
      </p:pic>
      <p:sp>
        <p:nvSpPr>
          <p:cNvPr id="3" name="角丸四角形 2"/>
          <p:cNvSpPr/>
          <p:nvPr/>
        </p:nvSpPr>
        <p:spPr>
          <a:xfrm>
            <a:off x="7092280" y="6165304"/>
            <a:ext cx="1512168" cy="576064"/>
          </a:xfrm>
          <a:prstGeom prst="roundRect">
            <a:avLst/>
          </a:prstGeom>
          <a:solidFill>
            <a:srgbClr val="00B0F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smtClean="0">
                <a:solidFill>
                  <a:srgbClr val="0000FF"/>
                </a:solidFill>
              </a:rPr>
              <a:t>動画</a:t>
            </a:r>
          </a:p>
        </p:txBody>
      </p:sp>
    </p:spTree>
    <p:extLst>
      <p:ext uri="{BB962C8B-B14F-4D97-AF65-F5344CB8AC3E}">
        <p14:creationId xmlns:p14="http://schemas.microsoft.com/office/powerpoint/2010/main" val="345508339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グループ化 2"/>
          <p:cNvGrpSpPr/>
          <p:nvPr/>
        </p:nvGrpSpPr>
        <p:grpSpPr>
          <a:xfrm>
            <a:off x="654163" y="369393"/>
            <a:ext cx="6868425" cy="857799"/>
            <a:chOff x="2135569" y="1638093"/>
            <a:chExt cx="6868425" cy="857799"/>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5569" y="1638093"/>
              <a:ext cx="6868425" cy="7827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角丸四角形 4"/>
            <p:cNvSpPr/>
            <p:nvPr/>
          </p:nvSpPr>
          <p:spPr>
            <a:xfrm>
              <a:off x="2135569" y="1960460"/>
              <a:ext cx="3877501" cy="535432"/>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gr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3808" y="659407"/>
            <a:ext cx="5838825" cy="809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テキスト ボックス 6"/>
          <p:cNvSpPr txBox="1"/>
          <p:nvPr/>
        </p:nvSpPr>
        <p:spPr>
          <a:xfrm>
            <a:off x="261319" y="1628800"/>
            <a:ext cx="8755017" cy="1323439"/>
          </a:xfrm>
          <a:prstGeom prst="rect">
            <a:avLst/>
          </a:prstGeom>
          <a:noFill/>
        </p:spPr>
        <p:txBody>
          <a:bodyPr wrap="square" rtlCol="0">
            <a:spAutoFit/>
          </a:bodyPr>
          <a:lstStyle/>
          <a:p>
            <a:r>
              <a:rPr lang="ja-JP" altLang="en-US" sz="2000" dirty="0" smtClean="0">
                <a:solidFill>
                  <a:prstClr val="black"/>
                </a:solidFill>
              </a:rPr>
              <a:t>①天然ゴム（</a:t>
            </a:r>
            <a:r>
              <a:rPr lang="en-US" altLang="ja-JP" sz="2000" dirty="0" smtClean="0">
                <a:solidFill>
                  <a:prstClr val="black"/>
                </a:solidFill>
              </a:rPr>
              <a:t>NR)</a:t>
            </a:r>
            <a:r>
              <a:rPr lang="ja-JP" altLang="en-US" sz="1600" dirty="0" smtClean="0">
                <a:solidFill>
                  <a:prstClr val="black"/>
                </a:solidFill>
              </a:rPr>
              <a:t>［３５－８０</a:t>
            </a:r>
            <a:r>
              <a:rPr lang="en-US" altLang="ja-JP" sz="1600" dirty="0" smtClean="0">
                <a:solidFill>
                  <a:prstClr val="black"/>
                </a:solidFill>
              </a:rPr>
              <a:t>Hs]</a:t>
            </a:r>
            <a:r>
              <a:rPr lang="ja-JP" altLang="en-US" sz="1600" dirty="0" smtClean="0">
                <a:solidFill>
                  <a:prstClr val="black"/>
                </a:solidFill>
              </a:rPr>
              <a:t>　</a:t>
            </a:r>
            <a:r>
              <a:rPr lang="ja-JP" altLang="en-US" sz="2000" dirty="0" smtClean="0">
                <a:solidFill>
                  <a:prstClr val="black"/>
                </a:solidFill>
              </a:rPr>
              <a:t>　　　　　　②スチレンゴム（</a:t>
            </a:r>
            <a:r>
              <a:rPr lang="en-US" altLang="ja-JP" sz="2000" dirty="0" smtClean="0">
                <a:solidFill>
                  <a:prstClr val="black"/>
                </a:solidFill>
              </a:rPr>
              <a:t>SBR</a:t>
            </a:r>
            <a:r>
              <a:rPr lang="en-US" altLang="ja-JP" sz="1600" dirty="0" smtClean="0">
                <a:solidFill>
                  <a:prstClr val="black"/>
                </a:solidFill>
              </a:rPr>
              <a:t>)</a:t>
            </a:r>
            <a:r>
              <a:rPr lang="ja-JP" altLang="en-US" sz="1600" dirty="0">
                <a:solidFill>
                  <a:prstClr val="black"/>
                </a:solidFill>
              </a:rPr>
              <a:t> </a:t>
            </a:r>
            <a:r>
              <a:rPr lang="ja-JP" altLang="en-US" sz="1600" dirty="0" smtClean="0">
                <a:solidFill>
                  <a:prstClr val="black"/>
                </a:solidFill>
              </a:rPr>
              <a:t>［３５－８０</a:t>
            </a:r>
            <a:r>
              <a:rPr lang="en-US" altLang="ja-JP" sz="1600" dirty="0" smtClean="0">
                <a:solidFill>
                  <a:prstClr val="black"/>
                </a:solidFill>
              </a:rPr>
              <a:t>Hs</a:t>
            </a:r>
            <a:r>
              <a:rPr lang="ja-JP" altLang="en-US" sz="1600" dirty="0" smtClean="0">
                <a:solidFill>
                  <a:prstClr val="black"/>
                </a:solidFill>
              </a:rPr>
              <a:t>］</a:t>
            </a:r>
            <a:endParaRPr lang="en-US" altLang="ja-JP" sz="1600" dirty="0">
              <a:solidFill>
                <a:prstClr val="black"/>
              </a:solidFill>
            </a:endParaRPr>
          </a:p>
          <a:p>
            <a:r>
              <a:rPr lang="ja-JP" altLang="en-US" sz="2000" dirty="0" smtClean="0">
                <a:solidFill>
                  <a:prstClr val="black"/>
                </a:solidFill>
              </a:rPr>
              <a:t>③ニトリルゴム（</a:t>
            </a:r>
            <a:r>
              <a:rPr lang="en-US" altLang="ja-JP" sz="2000" dirty="0" smtClean="0">
                <a:solidFill>
                  <a:prstClr val="black"/>
                </a:solidFill>
              </a:rPr>
              <a:t>N</a:t>
            </a:r>
            <a:r>
              <a:rPr lang="en-US" altLang="ja-JP" sz="2000" dirty="0">
                <a:solidFill>
                  <a:prstClr val="black"/>
                </a:solidFill>
              </a:rPr>
              <a:t>B</a:t>
            </a:r>
            <a:r>
              <a:rPr lang="en-US" altLang="ja-JP" sz="2000" dirty="0" smtClean="0">
                <a:solidFill>
                  <a:prstClr val="black"/>
                </a:solidFill>
              </a:rPr>
              <a:t>R)</a:t>
            </a:r>
            <a:r>
              <a:rPr lang="ja-JP" altLang="en-US" sz="1600" dirty="0" smtClean="0">
                <a:solidFill>
                  <a:prstClr val="black"/>
                </a:solidFill>
              </a:rPr>
              <a:t>［３５－８０</a:t>
            </a:r>
            <a:r>
              <a:rPr lang="en-US" altLang="ja-JP" sz="1600" dirty="0" smtClean="0">
                <a:solidFill>
                  <a:prstClr val="black"/>
                </a:solidFill>
              </a:rPr>
              <a:t>Hs</a:t>
            </a:r>
            <a:r>
              <a:rPr lang="ja-JP" altLang="en-US" sz="1600" dirty="0" smtClean="0">
                <a:solidFill>
                  <a:prstClr val="black"/>
                </a:solidFill>
              </a:rPr>
              <a:t>］　　　　</a:t>
            </a:r>
            <a:r>
              <a:rPr lang="ja-JP" altLang="en-US" sz="2000" dirty="0" smtClean="0">
                <a:solidFill>
                  <a:prstClr val="black"/>
                </a:solidFill>
              </a:rPr>
              <a:t>　④クロロプレンゴム（</a:t>
            </a:r>
            <a:r>
              <a:rPr lang="en-US" altLang="ja-JP" sz="2000" dirty="0" smtClean="0">
                <a:solidFill>
                  <a:prstClr val="black"/>
                </a:solidFill>
              </a:rPr>
              <a:t>CR)</a:t>
            </a:r>
            <a:r>
              <a:rPr lang="ja-JP" altLang="en-US" sz="1600" dirty="0" smtClean="0">
                <a:solidFill>
                  <a:prstClr val="black"/>
                </a:solidFill>
              </a:rPr>
              <a:t>［４８－７５</a:t>
            </a:r>
            <a:r>
              <a:rPr lang="en-US" altLang="ja-JP" sz="1600" dirty="0" smtClean="0">
                <a:solidFill>
                  <a:prstClr val="black"/>
                </a:solidFill>
              </a:rPr>
              <a:t>Hs</a:t>
            </a:r>
            <a:r>
              <a:rPr lang="ja-JP" altLang="en-US" sz="1600" dirty="0" smtClean="0">
                <a:solidFill>
                  <a:prstClr val="black"/>
                </a:solidFill>
              </a:rPr>
              <a:t>］</a:t>
            </a:r>
            <a:endParaRPr lang="en-US" altLang="ja-JP" sz="1600" dirty="0" smtClean="0">
              <a:solidFill>
                <a:prstClr val="black"/>
              </a:solidFill>
            </a:endParaRPr>
          </a:p>
          <a:p>
            <a:r>
              <a:rPr lang="ja-JP" altLang="en-US" sz="2000" dirty="0" smtClean="0">
                <a:solidFill>
                  <a:prstClr val="black"/>
                </a:solidFill>
              </a:rPr>
              <a:t>⑤エチレン・プロピレンゴム</a:t>
            </a:r>
            <a:r>
              <a:rPr lang="ja-JP" altLang="en-US" sz="1600" dirty="0" smtClean="0">
                <a:solidFill>
                  <a:prstClr val="black"/>
                </a:solidFill>
              </a:rPr>
              <a:t>［５０－８０</a:t>
            </a:r>
            <a:r>
              <a:rPr lang="en-US" altLang="ja-JP" sz="1600" dirty="0" smtClean="0">
                <a:solidFill>
                  <a:prstClr val="black"/>
                </a:solidFill>
              </a:rPr>
              <a:t>Hs</a:t>
            </a:r>
            <a:r>
              <a:rPr lang="ja-JP" altLang="en-US" sz="1600" dirty="0" smtClean="0">
                <a:solidFill>
                  <a:prstClr val="black"/>
                </a:solidFill>
              </a:rPr>
              <a:t>］　</a:t>
            </a:r>
            <a:r>
              <a:rPr lang="ja-JP" altLang="en-US" sz="2000" dirty="0" smtClean="0">
                <a:solidFill>
                  <a:prstClr val="black"/>
                </a:solidFill>
              </a:rPr>
              <a:t>⑥フッ素ゴム</a:t>
            </a:r>
            <a:r>
              <a:rPr lang="ja-JP" altLang="en-US" sz="1600" dirty="0" smtClean="0">
                <a:solidFill>
                  <a:prstClr val="black"/>
                </a:solidFill>
              </a:rPr>
              <a:t>［５５－８０</a:t>
            </a:r>
            <a:r>
              <a:rPr lang="en-US" altLang="ja-JP" sz="1600" dirty="0" smtClean="0">
                <a:solidFill>
                  <a:prstClr val="black"/>
                </a:solidFill>
              </a:rPr>
              <a:t>Hs</a:t>
            </a:r>
            <a:r>
              <a:rPr lang="ja-JP" altLang="en-US" sz="1600" dirty="0" smtClean="0">
                <a:solidFill>
                  <a:prstClr val="black"/>
                </a:solidFill>
              </a:rPr>
              <a:t>］</a:t>
            </a:r>
            <a:endParaRPr lang="en-US" altLang="ja-JP" sz="1600" dirty="0" smtClean="0">
              <a:solidFill>
                <a:prstClr val="black"/>
              </a:solidFill>
            </a:endParaRPr>
          </a:p>
          <a:p>
            <a:r>
              <a:rPr lang="ja-JP" altLang="en-US" sz="2000" dirty="0" smtClean="0">
                <a:solidFill>
                  <a:prstClr val="black"/>
                </a:solidFill>
              </a:rPr>
              <a:t>⑦シリコン</a:t>
            </a:r>
            <a:r>
              <a:rPr lang="ja-JP" altLang="en-US" sz="1600" dirty="0" smtClean="0">
                <a:solidFill>
                  <a:prstClr val="black"/>
                </a:solidFill>
              </a:rPr>
              <a:t>［３５－６０</a:t>
            </a:r>
            <a:r>
              <a:rPr lang="en-US" altLang="ja-JP" sz="1600" dirty="0" smtClean="0">
                <a:solidFill>
                  <a:prstClr val="black"/>
                </a:solidFill>
              </a:rPr>
              <a:t>Hs</a:t>
            </a:r>
            <a:r>
              <a:rPr lang="ja-JP" altLang="en-US" sz="1600" dirty="0" smtClean="0">
                <a:solidFill>
                  <a:prstClr val="black"/>
                </a:solidFill>
              </a:rPr>
              <a:t>］　　　　　　　　　　　　　　　　　　　　　　　　　　他の硬度もご相談ください。</a:t>
            </a:r>
            <a:endParaRPr lang="en-US" altLang="ja-JP" sz="1600" dirty="0" smtClean="0">
              <a:solidFill>
                <a:prstClr val="black"/>
              </a:solidFill>
            </a:endParaRPr>
          </a:p>
        </p:txBody>
      </p:sp>
      <p:pic>
        <p:nvPicPr>
          <p:cNvPr id="8" name="図 7"/>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164" y="5926022"/>
            <a:ext cx="9324340" cy="946068"/>
          </a:xfrm>
          <a:prstGeom prst="rect">
            <a:avLst/>
          </a:prstGeom>
          <a:noFill/>
          <a:ln>
            <a:noFill/>
          </a:ln>
        </p:spPr>
      </p:pic>
      <p:sp>
        <p:nvSpPr>
          <p:cNvPr id="9" name="テキスト ボックス 28686"/>
          <p:cNvSpPr txBox="1"/>
          <p:nvPr/>
        </p:nvSpPr>
        <p:spPr>
          <a:xfrm>
            <a:off x="-43542" y="5926021"/>
            <a:ext cx="3752850" cy="66675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just"/>
            <a:r>
              <a:rPr lang="ja-JP" altLang="en-US" sz="2800" kern="100" dirty="0">
                <a:ln w="445" cap="flat" cmpd="sng" algn="ctr">
                  <a:solidFill>
                    <a:srgbClr val="1D7DEE">
                      <a:alpha val="55000"/>
                    </a:srgbClr>
                  </a:solidFill>
                  <a:prstDash val="solid"/>
                  <a:round/>
                </a:ln>
                <a:solidFill>
                  <a:srgbClr val="FCFCFF"/>
                </a:solidFill>
                <a:effectLst>
                  <a:outerShdw blurRad="101600" dist="76200" dir="5400000" sx="0" sy="0">
                    <a:srgbClr val="4F81BD">
                      <a:satMod val="190000"/>
                      <a:tint val="100000"/>
                      <a:alpha val="74000"/>
                    </a:srgbClr>
                  </a:outerShdw>
                </a:effectLst>
                <a:latin typeface="ＭＳ Ｐゴシック" panose="020B0600070205080204" pitchFamily="50" charset="-128"/>
                <a:cs typeface="Times New Roman"/>
              </a:rPr>
              <a:t>寺子屋</a:t>
            </a:r>
            <a:r>
              <a:rPr lang="en-US" sz="2800" kern="100" dirty="0">
                <a:ln w="445" cap="flat" cmpd="sng" algn="ctr">
                  <a:solidFill>
                    <a:srgbClr val="1D7DEE">
                      <a:alpha val="55000"/>
                    </a:srgbClr>
                  </a:solidFill>
                  <a:prstDash val="solid"/>
                  <a:round/>
                </a:ln>
                <a:solidFill>
                  <a:srgbClr val="FCFCFF"/>
                </a:solidFill>
                <a:effectLst>
                  <a:outerShdw blurRad="101600" dist="76200" dir="5400000" sx="0" sy="0">
                    <a:srgbClr val="4F81BD">
                      <a:satMod val="190000"/>
                      <a:tint val="100000"/>
                      <a:alpha val="74000"/>
                    </a:srgbClr>
                  </a:outerShdw>
                </a:effectLst>
                <a:latin typeface="ＭＳ Ｐゴシック" panose="020B0600070205080204" pitchFamily="50" charset="-128"/>
                <a:ea typeface="ＭＳ Ｐゴシック" panose="020B0600070205080204" pitchFamily="50" charset="-128"/>
                <a:cs typeface="Times New Roman"/>
              </a:rPr>
              <a:t>/CAE</a:t>
            </a:r>
            <a:r>
              <a:rPr lang="ja-JP" altLang="en-US" sz="2800" kern="100" dirty="0">
                <a:ln w="445" cap="flat" cmpd="sng" algn="ctr">
                  <a:solidFill>
                    <a:srgbClr val="1D7DEE">
                      <a:alpha val="55000"/>
                    </a:srgbClr>
                  </a:solidFill>
                  <a:prstDash val="solid"/>
                  <a:round/>
                </a:ln>
                <a:solidFill>
                  <a:srgbClr val="FCFCFF"/>
                </a:solidFill>
                <a:effectLst>
                  <a:outerShdw blurRad="101600" dist="76200" dir="5400000" sx="0" sy="0">
                    <a:srgbClr val="4F81BD">
                      <a:satMod val="190000"/>
                      <a:tint val="100000"/>
                      <a:alpha val="74000"/>
                    </a:srgbClr>
                  </a:outerShdw>
                </a:effectLst>
                <a:latin typeface="ＭＳ Ｐゴシック" panose="020B0600070205080204" pitchFamily="50" charset="-128"/>
                <a:cs typeface="Times New Roman"/>
              </a:rPr>
              <a:t>解援隊</a:t>
            </a:r>
            <a:endParaRPr lang="ja-JP" altLang="en-US" sz="1050" kern="100" dirty="0">
              <a:solidFill>
                <a:prstClr val="black"/>
              </a:solidFill>
              <a:latin typeface="ＭＳ Ｐゴシック" panose="020B0600070205080204" pitchFamily="50" charset="-128"/>
              <a:cs typeface="Times New Roman"/>
            </a:endParaRPr>
          </a:p>
        </p:txBody>
      </p:sp>
      <p:sp>
        <p:nvSpPr>
          <p:cNvPr id="10" name="テキスト ボックス 28686"/>
          <p:cNvSpPr txBox="1"/>
          <p:nvPr/>
        </p:nvSpPr>
        <p:spPr>
          <a:xfrm>
            <a:off x="6685157" y="6281964"/>
            <a:ext cx="2561566" cy="561098"/>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just"/>
            <a:r>
              <a:rPr lang="ja-JP" altLang="en-US" sz="1200" kern="100" dirty="0">
                <a:solidFill>
                  <a:srgbClr val="1F497D">
                    <a:lumMod val="40000"/>
                    <a:lumOff val="60000"/>
                  </a:srgbClr>
                </a:solidFill>
                <a:latin typeface="ＭＳ Ｐゴシック" panose="020B0600070205080204" pitchFamily="50" charset="-128"/>
                <a:cs typeface="Times New Roman"/>
              </a:rPr>
              <a:t>連絡先</a:t>
            </a:r>
            <a:r>
              <a:rPr lang="ja-JP" altLang="en-US" sz="1200" kern="100" dirty="0">
                <a:solidFill>
                  <a:srgbClr val="1F497D">
                    <a:lumMod val="20000"/>
                    <a:lumOff val="80000"/>
                  </a:srgbClr>
                </a:solidFill>
                <a:latin typeface="ＭＳ Ｐゴシック" panose="020B0600070205080204" pitchFamily="50" charset="-128"/>
                <a:cs typeface="Times New Roman"/>
              </a:rPr>
              <a:t>　</a:t>
            </a:r>
            <a:r>
              <a:rPr lang="en-US" altLang="ja-JP" sz="1200" kern="100" dirty="0">
                <a:solidFill>
                  <a:srgbClr val="1F497D">
                    <a:lumMod val="20000"/>
                    <a:lumOff val="80000"/>
                  </a:srgbClr>
                </a:solidFill>
                <a:latin typeface="ＭＳ Ｐゴシック" panose="020B0600070205080204" pitchFamily="50" charset="-128"/>
                <a:cs typeface="Times New Roman"/>
                <a:hlinkClick r:id="rId5"/>
              </a:rPr>
              <a:t>hagi@terakoya2018.com</a:t>
            </a:r>
            <a:endParaRPr lang="en-US" altLang="ja-JP" sz="1200" kern="100" dirty="0">
              <a:solidFill>
                <a:srgbClr val="1F497D">
                  <a:lumMod val="20000"/>
                  <a:lumOff val="80000"/>
                </a:srgbClr>
              </a:solidFill>
              <a:latin typeface="ＭＳ Ｐゴシック" panose="020B0600070205080204" pitchFamily="50" charset="-128"/>
              <a:cs typeface="Times New Roman"/>
            </a:endParaRPr>
          </a:p>
          <a:p>
            <a:pPr algn="just"/>
            <a:r>
              <a:rPr lang="en-US" altLang="ja-JP" sz="1200" kern="100" dirty="0">
                <a:solidFill>
                  <a:srgbClr val="1F497D">
                    <a:lumMod val="40000"/>
                    <a:lumOff val="60000"/>
                  </a:srgbClr>
                </a:solidFill>
                <a:latin typeface="ＭＳ Ｐゴシック" panose="020B0600070205080204" pitchFamily="50" charset="-128"/>
                <a:cs typeface="Times New Roman"/>
              </a:rPr>
              <a:t>                 </a:t>
            </a:r>
            <a:r>
              <a:rPr lang="ja-JP" altLang="en-US" sz="1200" kern="100" dirty="0">
                <a:solidFill>
                  <a:srgbClr val="1F497D">
                    <a:lumMod val="40000"/>
                    <a:lumOff val="60000"/>
                  </a:srgbClr>
                </a:solidFill>
                <a:latin typeface="ＭＳ Ｐゴシック" panose="020B0600070205080204" pitchFamily="50" charset="-128"/>
                <a:cs typeface="Times New Roman"/>
              </a:rPr>
              <a:t>　　　　</a:t>
            </a:r>
            <a:r>
              <a:rPr lang="en-US" altLang="ja-JP" sz="1200" kern="100" dirty="0">
                <a:solidFill>
                  <a:srgbClr val="1F497D">
                    <a:lumMod val="40000"/>
                    <a:lumOff val="60000"/>
                  </a:srgbClr>
                </a:solidFill>
                <a:latin typeface="ＭＳ Ｐゴシック" panose="020B0600070205080204" pitchFamily="50" charset="-128"/>
                <a:cs typeface="Times New Roman"/>
              </a:rPr>
              <a:t> 080-2230-8785</a:t>
            </a:r>
            <a:endParaRPr lang="ja-JP" altLang="en-US" sz="1200" kern="100" dirty="0">
              <a:solidFill>
                <a:srgbClr val="1F497D">
                  <a:lumMod val="40000"/>
                  <a:lumOff val="60000"/>
                </a:srgbClr>
              </a:solidFill>
              <a:latin typeface="ＭＳ Ｐゴシック" panose="020B0600070205080204" pitchFamily="50" charset="-128"/>
              <a:cs typeface="Times New Roman"/>
            </a:endParaRPr>
          </a:p>
        </p:txBody>
      </p:sp>
      <p:sp>
        <p:nvSpPr>
          <p:cNvPr id="11" name="テキスト ボックス 10"/>
          <p:cNvSpPr txBox="1"/>
          <p:nvPr/>
        </p:nvSpPr>
        <p:spPr>
          <a:xfrm>
            <a:off x="388983" y="6354894"/>
            <a:ext cx="2952526" cy="338554"/>
          </a:xfrm>
          <a:prstGeom prst="rect">
            <a:avLst/>
          </a:prstGeom>
          <a:noFill/>
        </p:spPr>
        <p:txBody>
          <a:bodyPr wrap="square" rtlCol="0">
            <a:spAutoFit/>
          </a:bodyPr>
          <a:lstStyle/>
          <a:p>
            <a:r>
              <a:rPr lang="en-US" altLang="ja-JP" sz="1600" dirty="0">
                <a:solidFill>
                  <a:prstClr val="black"/>
                </a:solidFill>
                <a:latin typeface="ＭＳ Ｐゴシック" panose="020B0600070205080204" pitchFamily="50" charset="-128"/>
              </a:rPr>
              <a:t>URL </a:t>
            </a:r>
            <a:r>
              <a:rPr lang="en-US" altLang="ja-JP" sz="1600" dirty="0">
                <a:solidFill>
                  <a:prstClr val="black"/>
                </a:solidFill>
                <a:latin typeface="ＭＳ Ｐゴシック" panose="020B0600070205080204" pitchFamily="50" charset="-128"/>
                <a:hlinkClick r:id="rId6"/>
              </a:rPr>
              <a:t>https://terakoya2018.com</a:t>
            </a:r>
            <a:endParaRPr lang="ja-JP" altLang="en-US" sz="1600" dirty="0">
              <a:solidFill>
                <a:prstClr val="black"/>
              </a:solidFill>
              <a:latin typeface="ＭＳ Ｐゴシック" panose="020B0600070205080204" pitchFamily="50" charset="-128"/>
            </a:endParaRPr>
          </a:p>
        </p:txBody>
      </p:sp>
      <p:pic>
        <p:nvPicPr>
          <p:cNvPr id="12"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002145" y="3212976"/>
            <a:ext cx="3890336" cy="26752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テキスト ボックス 1"/>
          <p:cNvSpPr txBox="1"/>
          <p:nvPr/>
        </p:nvSpPr>
        <p:spPr>
          <a:xfrm>
            <a:off x="261319" y="3811946"/>
            <a:ext cx="4894641" cy="1754326"/>
          </a:xfrm>
          <a:prstGeom prst="rect">
            <a:avLst/>
          </a:prstGeom>
          <a:noFill/>
        </p:spPr>
        <p:txBody>
          <a:bodyPr wrap="square" rtlCol="0">
            <a:spAutoFit/>
          </a:bodyPr>
          <a:lstStyle/>
          <a:p>
            <a:r>
              <a:rPr lang="ja-JP" altLang="en-US" b="1" dirty="0" smtClean="0">
                <a:solidFill>
                  <a:prstClr val="black"/>
                </a:solidFill>
              </a:rPr>
              <a:t>注意事項）</a:t>
            </a:r>
            <a:endParaRPr lang="en-US" altLang="ja-JP" b="1" dirty="0" smtClean="0">
              <a:solidFill>
                <a:prstClr val="black"/>
              </a:solidFill>
            </a:endParaRPr>
          </a:p>
          <a:p>
            <a:r>
              <a:rPr lang="ja-JP" altLang="en-US" dirty="0">
                <a:solidFill>
                  <a:prstClr val="black"/>
                </a:solidFill>
              </a:rPr>
              <a:t>　</a:t>
            </a:r>
            <a:r>
              <a:rPr lang="ja-JP" altLang="en-US" dirty="0" smtClean="0">
                <a:solidFill>
                  <a:prstClr val="black"/>
                </a:solidFill>
              </a:rPr>
              <a:t>硬度と剛性の関係は、</a:t>
            </a:r>
            <a:endParaRPr lang="en-US" altLang="ja-JP" dirty="0" smtClean="0">
              <a:solidFill>
                <a:prstClr val="black"/>
              </a:solidFill>
            </a:endParaRPr>
          </a:p>
          <a:p>
            <a:r>
              <a:rPr lang="ja-JP" altLang="en-US" dirty="0">
                <a:solidFill>
                  <a:prstClr val="black"/>
                </a:solidFill>
              </a:rPr>
              <a:t>　</a:t>
            </a:r>
            <a:r>
              <a:rPr lang="ja-JP" altLang="en-US" dirty="0" smtClean="0">
                <a:solidFill>
                  <a:prstClr val="black"/>
                </a:solidFill>
              </a:rPr>
              <a:t>必ずしも比例関係にありません。</a:t>
            </a:r>
            <a:endParaRPr lang="en-US" altLang="ja-JP" dirty="0" smtClean="0">
              <a:solidFill>
                <a:prstClr val="black"/>
              </a:solidFill>
            </a:endParaRPr>
          </a:p>
          <a:p>
            <a:r>
              <a:rPr lang="ja-JP" altLang="en-US" dirty="0">
                <a:solidFill>
                  <a:prstClr val="black"/>
                </a:solidFill>
              </a:rPr>
              <a:t>　</a:t>
            </a:r>
            <a:r>
              <a:rPr lang="ja-JP" altLang="en-US" dirty="0" smtClean="0">
                <a:solidFill>
                  <a:prstClr val="black"/>
                </a:solidFill>
              </a:rPr>
              <a:t>目安としての関係はありますが、</a:t>
            </a:r>
            <a:endParaRPr lang="en-US" altLang="ja-JP" dirty="0" smtClean="0">
              <a:solidFill>
                <a:prstClr val="black"/>
              </a:solidFill>
            </a:endParaRPr>
          </a:p>
          <a:p>
            <a:r>
              <a:rPr lang="ja-JP" altLang="en-US" dirty="0">
                <a:solidFill>
                  <a:prstClr val="black"/>
                </a:solidFill>
              </a:rPr>
              <a:t>　</a:t>
            </a:r>
            <a:r>
              <a:rPr lang="ja-JP" altLang="en-US" dirty="0" smtClean="0">
                <a:solidFill>
                  <a:prstClr val="black"/>
                </a:solidFill>
              </a:rPr>
              <a:t>　</a:t>
            </a:r>
            <a:r>
              <a:rPr lang="en-US" altLang="ja-JP" dirty="0" smtClean="0">
                <a:solidFill>
                  <a:prstClr val="black"/>
                </a:solidFill>
              </a:rPr>
              <a:t>JIS</a:t>
            </a:r>
            <a:r>
              <a:rPr lang="ja-JP" altLang="en-US" dirty="0" smtClean="0">
                <a:solidFill>
                  <a:prstClr val="black"/>
                </a:solidFill>
              </a:rPr>
              <a:t>ゴムの測定法に基づく</a:t>
            </a:r>
            <a:endParaRPr lang="en-US" altLang="ja-JP" dirty="0" smtClean="0">
              <a:solidFill>
                <a:prstClr val="black"/>
              </a:solidFill>
            </a:endParaRPr>
          </a:p>
          <a:p>
            <a:r>
              <a:rPr lang="ja-JP" altLang="en-US" dirty="0">
                <a:solidFill>
                  <a:prstClr val="black"/>
                </a:solidFill>
              </a:rPr>
              <a:t>　</a:t>
            </a:r>
            <a:r>
              <a:rPr lang="ja-JP" altLang="en-US" dirty="0" smtClean="0">
                <a:solidFill>
                  <a:prstClr val="black"/>
                </a:solidFill>
              </a:rPr>
              <a:t>　　　せん断弾性率との深い関係があります。</a:t>
            </a:r>
            <a:endParaRPr lang="ja-JP" altLang="en-US" dirty="0">
              <a:solidFill>
                <a:prstClr val="black"/>
              </a:solidFill>
            </a:endParaRPr>
          </a:p>
        </p:txBody>
      </p:sp>
      <p:sp>
        <p:nvSpPr>
          <p:cNvPr id="6" name="角丸四角形 5"/>
          <p:cNvSpPr/>
          <p:nvPr/>
        </p:nvSpPr>
        <p:spPr>
          <a:xfrm>
            <a:off x="3923928" y="4293096"/>
            <a:ext cx="2088232" cy="720080"/>
          </a:xfrm>
          <a:prstGeom prst="round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a:solidFill>
                  <a:srgbClr val="0000FF"/>
                </a:solidFill>
              </a:rPr>
              <a:t>こ</a:t>
            </a:r>
            <a:r>
              <a:rPr lang="ja-JP" altLang="en-US" sz="1400" dirty="0" smtClean="0">
                <a:solidFill>
                  <a:srgbClr val="0000FF"/>
                </a:solidFill>
              </a:rPr>
              <a:t>の点は、詳細を</a:t>
            </a:r>
            <a:endParaRPr lang="en-US" altLang="ja-JP" sz="1400" dirty="0" smtClean="0">
              <a:solidFill>
                <a:srgbClr val="0000FF"/>
              </a:solidFill>
            </a:endParaRPr>
          </a:p>
          <a:p>
            <a:pPr algn="ctr"/>
            <a:r>
              <a:rPr lang="ja-JP" altLang="en-US" sz="1400" dirty="0" smtClean="0">
                <a:solidFill>
                  <a:srgbClr val="0000FF"/>
                </a:solidFill>
              </a:rPr>
              <a:t>後に説明します。</a:t>
            </a:r>
          </a:p>
        </p:txBody>
      </p:sp>
    </p:spTree>
    <p:extLst>
      <p:ext uri="{BB962C8B-B14F-4D97-AF65-F5344CB8AC3E}">
        <p14:creationId xmlns:p14="http://schemas.microsoft.com/office/powerpoint/2010/main" val="96055264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251520" y="584498"/>
            <a:ext cx="8892480" cy="4708981"/>
          </a:xfrm>
          <a:prstGeom prst="rect">
            <a:avLst/>
          </a:prstGeom>
        </p:spPr>
        <p:txBody>
          <a:bodyPr wrap="square">
            <a:spAutoFit/>
          </a:bodyPr>
          <a:lstStyle/>
          <a:p>
            <a:pPr algn="ctr"/>
            <a:r>
              <a:rPr lang="en-US" altLang="ja-JP" sz="2800" b="1" kern="100" dirty="0">
                <a:solidFill>
                  <a:prstClr val="black"/>
                </a:solidFill>
                <a:latin typeface="ＭＳ Ｐゴシック" panose="020B0600070205080204" pitchFamily="50" charset="-128"/>
                <a:cs typeface="Times New Roman"/>
              </a:rPr>
              <a:t>- </a:t>
            </a:r>
            <a:r>
              <a:rPr lang="ja-JP" altLang="en-US" sz="2800" b="1" kern="100" dirty="0">
                <a:solidFill>
                  <a:prstClr val="black"/>
                </a:solidFill>
                <a:latin typeface="ＭＳ Ｐゴシック" panose="020B0600070205080204" pitchFamily="50" charset="-128"/>
                <a:cs typeface="Times New Roman"/>
              </a:rPr>
              <a:t>本日</a:t>
            </a:r>
            <a:r>
              <a:rPr lang="ja-JP" altLang="en-US" sz="2800" b="1" kern="100" dirty="0" smtClean="0">
                <a:solidFill>
                  <a:prstClr val="black"/>
                </a:solidFill>
                <a:latin typeface="ＭＳ Ｐゴシック" panose="020B0600070205080204" pitchFamily="50" charset="-128"/>
                <a:cs typeface="Times New Roman"/>
              </a:rPr>
              <a:t>の内容 </a:t>
            </a:r>
            <a:r>
              <a:rPr lang="en-US" altLang="ja-JP" sz="2800" b="1" kern="100" dirty="0">
                <a:solidFill>
                  <a:prstClr val="black"/>
                </a:solidFill>
                <a:latin typeface="ＭＳ Ｐゴシック" panose="020B0600070205080204" pitchFamily="50" charset="-128"/>
                <a:cs typeface="Times New Roman"/>
              </a:rPr>
              <a:t>-</a:t>
            </a:r>
          </a:p>
          <a:p>
            <a:pPr algn="ctr"/>
            <a:endParaRPr lang="en-US" altLang="ja-JP" sz="1600" kern="100" dirty="0">
              <a:solidFill>
                <a:prstClr val="black"/>
              </a:solidFill>
              <a:latin typeface="ＭＳ Ｐゴシック" panose="020B0600070205080204" pitchFamily="50" charset="-128"/>
              <a:cs typeface="Times New Roman"/>
            </a:endParaRPr>
          </a:p>
          <a:p>
            <a:pPr algn="just"/>
            <a:r>
              <a:rPr lang="en-US" altLang="ja-JP" sz="2400" b="1" kern="100" dirty="0" smtClean="0">
                <a:solidFill>
                  <a:prstClr val="white">
                    <a:lumMod val="65000"/>
                  </a:prstClr>
                </a:solidFill>
                <a:latin typeface="ＭＳ Ｐゴシック" panose="020B0600070205080204" pitchFamily="50" charset="-128"/>
                <a:cs typeface="Times New Roman"/>
              </a:rPr>
              <a:t>Ⅰ</a:t>
            </a:r>
            <a:r>
              <a:rPr lang="ja-JP" altLang="en-US" sz="2400" b="1" kern="100" dirty="0" smtClean="0">
                <a:solidFill>
                  <a:prstClr val="white">
                    <a:lumMod val="65000"/>
                  </a:prstClr>
                </a:solidFill>
                <a:latin typeface="ＭＳ Ｐゴシック" panose="020B0600070205080204" pitchFamily="50" charset="-128"/>
                <a:cs typeface="Times New Roman"/>
              </a:rPr>
              <a:t>　ゴムの構造解析</a:t>
            </a:r>
            <a:endParaRPr lang="en-US" altLang="ja-JP" sz="2400" b="1" kern="100" dirty="0" smtClean="0">
              <a:solidFill>
                <a:prstClr val="white">
                  <a:lumMod val="65000"/>
                </a:prstClr>
              </a:solidFill>
              <a:latin typeface="ＭＳ Ｐゴシック" panose="020B0600070205080204" pitchFamily="50" charset="-128"/>
              <a:cs typeface="Times New Roman"/>
            </a:endParaRPr>
          </a:p>
          <a:p>
            <a:pPr algn="just"/>
            <a:r>
              <a:rPr lang="ja-JP" altLang="en-US" sz="2400" b="1" kern="100" dirty="0" smtClean="0">
                <a:solidFill>
                  <a:prstClr val="white">
                    <a:lumMod val="65000"/>
                  </a:prstClr>
                </a:solidFill>
                <a:latin typeface="ＭＳ Ｐゴシック" panose="020B0600070205080204" pitchFamily="50" charset="-128"/>
                <a:cs typeface="Times New Roman"/>
              </a:rPr>
              <a:t>　１．解析事例　構造解析領域</a:t>
            </a:r>
            <a:endParaRPr lang="en-US" altLang="ja-JP" sz="2400" b="1" kern="100" dirty="0" smtClean="0">
              <a:solidFill>
                <a:prstClr val="white">
                  <a:lumMod val="65000"/>
                </a:prstClr>
              </a:solidFill>
              <a:latin typeface="ＭＳ Ｐゴシック" panose="020B0600070205080204" pitchFamily="50" charset="-128"/>
              <a:cs typeface="Times New Roman"/>
            </a:endParaRPr>
          </a:p>
          <a:p>
            <a:pPr algn="just"/>
            <a:r>
              <a:rPr lang="ja-JP" altLang="en-US" sz="2400" b="1" kern="100" dirty="0">
                <a:solidFill>
                  <a:schemeClr val="bg1">
                    <a:lumMod val="65000"/>
                  </a:schemeClr>
                </a:solidFill>
                <a:latin typeface="ＭＳ Ｐゴシック" panose="020B0600070205080204" pitchFamily="50" charset="-128"/>
                <a:cs typeface="Times New Roman"/>
              </a:rPr>
              <a:t>　</a:t>
            </a:r>
            <a:r>
              <a:rPr lang="ja-JP" altLang="en-US" sz="2400" b="1" kern="100" dirty="0" smtClean="0">
                <a:solidFill>
                  <a:schemeClr val="bg1">
                    <a:lumMod val="65000"/>
                  </a:schemeClr>
                </a:solidFill>
                <a:latin typeface="ＭＳ Ｐゴシック" panose="020B0600070205080204" pitchFamily="50" charset="-128"/>
                <a:cs typeface="Times New Roman"/>
              </a:rPr>
              <a:t>２．ゴムの解析に必要なもの</a:t>
            </a:r>
            <a:endParaRPr lang="en-US" altLang="ja-JP" sz="2400" b="1" kern="100" dirty="0" smtClean="0">
              <a:solidFill>
                <a:schemeClr val="bg1">
                  <a:lumMod val="65000"/>
                </a:schemeClr>
              </a:solidFill>
              <a:latin typeface="ＭＳ Ｐゴシック" panose="020B0600070205080204" pitchFamily="50" charset="-128"/>
              <a:cs typeface="Times New Roman"/>
            </a:endParaRPr>
          </a:p>
          <a:p>
            <a:pPr algn="just"/>
            <a:r>
              <a:rPr lang="ja-JP" altLang="en-US" sz="2400" b="1" kern="100" dirty="0">
                <a:solidFill>
                  <a:prstClr val="black"/>
                </a:solidFill>
                <a:latin typeface="ＭＳ Ｐゴシック" panose="020B0600070205080204" pitchFamily="50" charset="-128"/>
                <a:cs typeface="Times New Roman"/>
              </a:rPr>
              <a:t>　</a:t>
            </a:r>
            <a:r>
              <a:rPr lang="ja-JP" altLang="en-US" sz="2400" b="1" kern="100" dirty="0" smtClean="0">
                <a:solidFill>
                  <a:prstClr val="black"/>
                </a:solidFill>
                <a:latin typeface="ＭＳ Ｐゴシック" panose="020B0600070205080204" pitchFamily="50" charset="-128"/>
                <a:cs typeface="Times New Roman"/>
              </a:rPr>
              <a:t>　　　　　　・・</a:t>
            </a:r>
            <a:r>
              <a:rPr lang="ja-JP" altLang="en-US" sz="2400" b="1" kern="100" dirty="0">
                <a:solidFill>
                  <a:prstClr val="black"/>
                </a:solidFill>
                <a:latin typeface="ＭＳ Ｐゴシック" panose="020B0600070205080204" pitchFamily="50" charset="-128"/>
                <a:cs typeface="Times New Roman"/>
              </a:rPr>
              <a:t>ゴム</a:t>
            </a:r>
            <a:r>
              <a:rPr lang="ja-JP" altLang="en-US" sz="2400" b="1" kern="100" dirty="0" smtClean="0">
                <a:solidFill>
                  <a:prstClr val="black"/>
                </a:solidFill>
                <a:latin typeface="ＭＳ Ｐゴシック" panose="020B0600070205080204" pitchFamily="50" charset="-128"/>
                <a:cs typeface="Times New Roman"/>
              </a:rPr>
              <a:t>の</a:t>
            </a:r>
            <a:r>
              <a:rPr lang="ja-JP" altLang="en-US" sz="2400" b="1" kern="100" dirty="0">
                <a:solidFill>
                  <a:prstClr val="black"/>
                </a:solidFill>
                <a:latin typeface="ＭＳ Ｐゴシック" panose="020B0600070205080204" pitchFamily="50" charset="-128"/>
                <a:cs typeface="Times New Roman"/>
              </a:rPr>
              <a:t>非線形性</a:t>
            </a:r>
            <a:r>
              <a:rPr lang="ja-JP" altLang="en-US" sz="2400" b="1" kern="100" dirty="0" smtClean="0">
                <a:solidFill>
                  <a:prstClr val="black"/>
                </a:solidFill>
                <a:latin typeface="ＭＳ Ｐゴシック" panose="020B0600070205080204" pitchFamily="50" charset="-128"/>
                <a:cs typeface="Times New Roman"/>
              </a:rPr>
              <a:t>から難しいと勘違いしている</a:t>
            </a:r>
            <a:endParaRPr lang="en-US" altLang="ja-JP" sz="2400" b="1" kern="100" dirty="0" smtClean="0">
              <a:solidFill>
                <a:prstClr val="black"/>
              </a:solidFill>
              <a:latin typeface="ＭＳ Ｐゴシック" panose="020B0600070205080204" pitchFamily="50" charset="-128"/>
              <a:cs typeface="Times New Roman"/>
            </a:endParaRPr>
          </a:p>
          <a:p>
            <a:pPr algn="just"/>
            <a:r>
              <a:rPr lang="ja-JP" altLang="en-US" sz="2400" b="1" kern="100" dirty="0" smtClean="0">
                <a:solidFill>
                  <a:prstClr val="white">
                    <a:lumMod val="65000"/>
                  </a:prstClr>
                </a:solidFill>
                <a:latin typeface="ＭＳ Ｐゴシック" panose="020B0600070205080204" pitchFamily="50" charset="-128"/>
                <a:cs typeface="Times New Roman"/>
              </a:rPr>
              <a:t>　３．ゴムの変形解析予測を向上させるもの</a:t>
            </a:r>
            <a:endParaRPr lang="en-US" altLang="ja-JP" sz="2400" b="1" kern="100" dirty="0" smtClean="0">
              <a:solidFill>
                <a:prstClr val="white">
                  <a:lumMod val="65000"/>
                </a:prstClr>
              </a:solidFill>
              <a:latin typeface="ＭＳ Ｐゴシック" panose="020B0600070205080204" pitchFamily="50" charset="-128"/>
              <a:cs typeface="Times New Roman"/>
            </a:endParaRPr>
          </a:p>
          <a:p>
            <a:pPr algn="just"/>
            <a:r>
              <a:rPr lang="ja-JP" altLang="en-US" sz="2400" b="1" kern="100" dirty="0">
                <a:solidFill>
                  <a:prstClr val="white">
                    <a:lumMod val="65000"/>
                  </a:prstClr>
                </a:solidFill>
                <a:latin typeface="ＭＳ Ｐゴシック" panose="020B0600070205080204" pitchFamily="50" charset="-128"/>
                <a:cs typeface="Times New Roman"/>
              </a:rPr>
              <a:t>　</a:t>
            </a:r>
            <a:r>
              <a:rPr lang="ja-JP" altLang="en-US" sz="2400" b="1" kern="100" dirty="0" smtClean="0">
                <a:solidFill>
                  <a:prstClr val="white">
                    <a:lumMod val="65000"/>
                  </a:prstClr>
                </a:solidFill>
                <a:latin typeface="ＭＳ Ｐゴシック" panose="020B0600070205080204" pitchFamily="50" charset="-128"/>
                <a:cs typeface="Times New Roman"/>
              </a:rPr>
              <a:t>４．効率化、設計・開発者の担当レベルへの解析展開</a:t>
            </a:r>
            <a:endParaRPr lang="en-US" altLang="ja-JP" sz="2400" b="1" kern="100" dirty="0" smtClean="0">
              <a:solidFill>
                <a:prstClr val="white">
                  <a:lumMod val="65000"/>
                </a:prstClr>
              </a:solidFill>
              <a:latin typeface="ＭＳ Ｐゴシック" panose="020B0600070205080204" pitchFamily="50" charset="-128"/>
              <a:cs typeface="Times New Roman"/>
            </a:endParaRPr>
          </a:p>
          <a:p>
            <a:pPr algn="just"/>
            <a:endParaRPr lang="en-US" altLang="ja-JP" sz="1600" b="1" kern="100" dirty="0">
              <a:solidFill>
                <a:prstClr val="white">
                  <a:lumMod val="65000"/>
                </a:prstClr>
              </a:solidFill>
              <a:latin typeface="ＭＳ Ｐゴシック" panose="020B0600070205080204" pitchFamily="50" charset="-128"/>
              <a:cs typeface="Times New Roman"/>
            </a:endParaRPr>
          </a:p>
          <a:p>
            <a:pPr algn="just"/>
            <a:r>
              <a:rPr lang="en-US" altLang="ja-JP" sz="2400" b="1" kern="100" dirty="0" smtClean="0">
                <a:solidFill>
                  <a:prstClr val="white">
                    <a:lumMod val="65000"/>
                  </a:prstClr>
                </a:solidFill>
                <a:latin typeface="ＭＳ Ｐゴシック" panose="020B0600070205080204" pitchFamily="50" charset="-128"/>
                <a:cs typeface="Times New Roman"/>
              </a:rPr>
              <a:t>Ⅱ</a:t>
            </a:r>
            <a:r>
              <a:rPr lang="ja-JP" altLang="en-US" sz="2400" b="1" kern="100" dirty="0" smtClean="0">
                <a:solidFill>
                  <a:prstClr val="white">
                    <a:lumMod val="65000"/>
                  </a:prstClr>
                </a:solidFill>
                <a:latin typeface="ＭＳ Ｐゴシック" panose="020B0600070205080204" pitchFamily="50" charset="-128"/>
                <a:cs typeface="Times New Roman"/>
              </a:rPr>
              <a:t>　金型設計への応用</a:t>
            </a:r>
            <a:endParaRPr lang="en-US" altLang="ja-JP" sz="2400" b="1" kern="100" dirty="0" smtClean="0">
              <a:solidFill>
                <a:prstClr val="white">
                  <a:lumMod val="65000"/>
                </a:prstClr>
              </a:solidFill>
              <a:latin typeface="ＭＳ Ｐゴシック" panose="020B0600070205080204" pitchFamily="50" charset="-128"/>
              <a:cs typeface="Times New Roman"/>
            </a:endParaRPr>
          </a:p>
          <a:p>
            <a:pPr algn="just"/>
            <a:r>
              <a:rPr lang="ja-JP" altLang="en-US" sz="2400" b="1" kern="100" dirty="0">
                <a:solidFill>
                  <a:prstClr val="white">
                    <a:lumMod val="65000"/>
                  </a:prstClr>
                </a:solidFill>
                <a:latin typeface="ＭＳ Ｐゴシック" panose="020B0600070205080204" pitchFamily="50" charset="-128"/>
                <a:cs typeface="Times New Roman"/>
              </a:rPr>
              <a:t>　</a:t>
            </a:r>
            <a:r>
              <a:rPr lang="ja-JP" altLang="en-US" sz="2400" b="1" kern="100" dirty="0" smtClean="0">
                <a:solidFill>
                  <a:prstClr val="white">
                    <a:lumMod val="65000"/>
                  </a:prstClr>
                </a:solidFill>
                <a:latin typeface="ＭＳ Ｐゴシック" panose="020B0600070205080204" pitchFamily="50" charset="-128"/>
                <a:cs typeface="Times New Roman"/>
              </a:rPr>
              <a:t>１．型設計への応用例</a:t>
            </a:r>
            <a:endParaRPr lang="en-US" altLang="ja-JP" sz="2400" b="1" kern="100" dirty="0" smtClean="0">
              <a:solidFill>
                <a:prstClr val="white">
                  <a:lumMod val="65000"/>
                </a:prstClr>
              </a:solidFill>
              <a:latin typeface="ＭＳ Ｐゴシック" panose="020B0600070205080204" pitchFamily="50" charset="-128"/>
              <a:cs typeface="Times New Roman"/>
            </a:endParaRPr>
          </a:p>
          <a:p>
            <a:pPr algn="just"/>
            <a:r>
              <a:rPr lang="ja-JP" altLang="en-US" sz="2400" b="1" kern="100" dirty="0">
                <a:solidFill>
                  <a:prstClr val="white">
                    <a:lumMod val="65000"/>
                  </a:prstClr>
                </a:solidFill>
                <a:latin typeface="ＭＳ Ｐゴシック" panose="020B0600070205080204" pitchFamily="50" charset="-128"/>
                <a:cs typeface="Times New Roman"/>
              </a:rPr>
              <a:t>　</a:t>
            </a:r>
            <a:r>
              <a:rPr lang="ja-JP" altLang="en-US" sz="2400" b="1" kern="100" dirty="0" smtClean="0">
                <a:solidFill>
                  <a:prstClr val="white">
                    <a:lumMod val="65000"/>
                  </a:prstClr>
                </a:solidFill>
                <a:latin typeface="ＭＳ Ｐゴシック" panose="020B0600070205080204" pitchFamily="50" charset="-128"/>
                <a:cs typeface="Times New Roman"/>
              </a:rPr>
              <a:t>２．金型設計に必要な材料定義　　・・・熱伝導、工程改善へ</a:t>
            </a:r>
            <a:endParaRPr lang="en-US" altLang="ja-JP" sz="2400" b="1" kern="100" dirty="0" smtClean="0">
              <a:solidFill>
                <a:prstClr val="white">
                  <a:lumMod val="65000"/>
                </a:prstClr>
              </a:solidFill>
              <a:latin typeface="ＭＳ Ｐゴシック" panose="020B0600070205080204" pitchFamily="50" charset="-128"/>
              <a:cs typeface="Times New Roman"/>
            </a:endParaRPr>
          </a:p>
          <a:p>
            <a:pPr algn="just"/>
            <a:r>
              <a:rPr lang="ja-JP" altLang="en-US" sz="2400" b="1" kern="100" dirty="0">
                <a:solidFill>
                  <a:prstClr val="white">
                    <a:lumMod val="65000"/>
                  </a:prstClr>
                </a:solidFill>
                <a:latin typeface="ＭＳ Ｐゴシック" panose="020B0600070205080204" pitchFamily="50" charset="-128"/>
                <a:cs typeface="Times New Roman"/>
              </a:rPr>
              <a:t>　</a:t>
            </a:r>
            <a:r>
              <a:rPr lang="ja-JP" altLang="en-US" sz="2400" b="1" kern="100" dirty="0" smtClean="0">
                <a:solidFill>
                  <a:prstClr val="white">
                    <a:lumMod val="65000"/>
                  </a:prstClr>
                </a:solidFill>
                <a:latin typeface="ＭＳ Ｐゴシック" panose="020B0600070205080204" pitchFamily="50" charset="-128"/>
                <a:cs typeface="Times New Roman"/>
              </a:rPr>
              <a:t>３．これまで金型設計トライ＆エラーと熱考慮不要と考えていた例</a:t>
            </a:r>
            <a:endParaRPr lang="en-US" altLang="ja-JP" sz="2400" b="1" kern="100" dirty="0" smtClean="0">
              <a:solidFill>
                <a:prstClr val="white">
                  <a:lumMod val="65000"/>
                </a:prstClr>
              </a:solidFill>
              <a:latin typeface="ＭＳ Ｐゴシック" panose="020B0600070205080204" pitchFamily="50" charset="-128"/>
              <a:cs typeface="Times New Roman"/>
            </a:endParaRPr>
          </a:p>
        </p:txBody>
      </p:sp>
    </p:spTree>
    <p:extLst>
      <p:ext uri="{BB962C8B-B14F-4D97-AF65-F5344CB8AC3E}">
        <p14:creationId xmlns:p14="http://schemas.microsoft.com/office/powerpoint/2010/main" val="178916677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右矢印 3"/>
          <p:cNvSpPr/>
          <p:nvPr/>
        </p:nvSpPr>
        <p:spPr>
          <a:xfrm>
            <a:off x="2511201" y="3516477"/>
            <a:ext cx="558527" cy="276225"/>
          </a:xfrm>
          <a:prstGeom prst="rightArrow">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solidFill>
                <a:prstClr val="white"/>
              </a:solidFill>
            </a:endParaRPr>
          </a:p>
        </p:txBody>
      </p:sp>
      <p:sp>
        <p:nvSpPr>
          <p:cNvPr id="6" name="テキスト ボックス 5"/>
          <p:cNvSpPr txBox="1"/>
          <p:nvPr/>
        </p:nvSpPr>
        <p:spPr>
          <a:xfrm>
            <a:off x="2339751" y="3116451"/>
            <a:ext cx="928862" cy="369332"/>
          </a:xfrm>
          <a:prstGeom prst="rect">
            <a:avLst/>
          </a:prstGeom>
          <a:noFill/>
        </p:spPr>
        <p:txBody>
          <a:bodyPr wrap="square" rtlCol="0">
            <a:spAutoFit/>
          </a:bodyPr>
          <a:lstStyle/>
          <a:p>
            <a:r>
              <a:rPr lang="ja-JP" altLang="en-US" dirty="0" smtClean="0">
                <a:solidFill>
                  <a:prstClr val="black"/>
                </a:solidFill>
              </a:rPr>
              <a:t>熱収縮</a:t>
            </a:r>
            <a:endParaRPr lang="ja-JP" altLang="en-US" dirty="0">
              <a:solidFill>
                <a:prstClr val="black"/>
              </a:solidFill>
            </a:endParaRPr>
          </a:p>
        </p:txBody>
      </p:sp>
      <p:pic>
        <p:nvPicPr>
          <p:cNvPr id="1034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39057" y="2412842"/>
            <a:ext cx="2201814" cy="26642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4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44208" y="2733185"/>
            <a:ext cx="2222177" cy="22903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右矢印 9"/>
          <p:cNvSpPr/>
          <p:nvPr/>
        </p:nvSpPr>
        <p:spPr>
          <a:xfrm>
            <a:off x="5689563" y="3554255"/>
            <a:ext cx="558527" cy="276225"/>
          </a:xfrm>
          <a:prstGeom prst="rightArrow">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solidFill>
                <a:prstClr val="white"/>
              </a:solidFill>
            </a:endParaRPr>
          </a:p>
        </p:txBody>
      </p:sp>
      <p:sp>
        <p:nvSpPr>
          <p:cNvPr id="11" name="テキスト ボックス 10"/>
          <p:cNvSpPr txBox="1"/>
          <p:nvPr/>
        </p:nvSpPr>
        <p:spPr>
          <a:xfrm>
            <a:off x="5692129" y="3266223"/>
            <a:ext cx="928862" cy="369332"/>
          </a:xfrm>
          <a:prstGeom prst="rect">
            <a:avLst/>
          </a:prstGeom>
          <a:noFill/>
        </p:spPr>
        <p:txBody>
          <a:bodyPr wrap="square" rtlCol="0">
            <a:spAutoFit/>
          </a:bodyPr>
          <a:lstStyle/>
          <a:p>
            <a:r>
              <a:rPr lang="ja-JP" altLang="en-US" dirty="0" smtClean="0">
                <a:solidFill>
                  <a:prstClr val="black"/>
                </a:solidFill>
              </a:rPr>
              <a:t>変形</a:t>
            </a:r>
            <a:endParaRPr lang="ja-JP" altLang="en-US" dirty="0">
              <a:solidFill>
                <a:prstClr val="black"/>
              </a:solidFill>
            </a:endParaRPr>
          </a:p>
        </p:txBody>
      </p:sp>
      <p:pic>
        <p:nvPicPr>
          <p:cNvPr id="12" name="図 11" descr="Image25.png"/>
          <p:cNvPicPr>
            <a:picLocks noChangeAspect="1"/>
          </p:cNvPicPr>
          <p:nvPr/>
        </p:nvPicPr>
        <p:blipFill>
          <a:blip r:embed="rId5" cstate="print"/>
          <a:srcRect b="3676"/>
          <a:stretch>
            <a:fillRect/>
          </a:stretch>
        </p:blipFill>
        <p:spPr>
          <a:xfrm>
            <a:off x="6324642" y="897850"/>
            <a:ext cx="2592008" cy="1585512"/>
          </a:xfrm>
          <a:prstGeom prst="rect">
            <a:avLst/>
          </a:prstGeom>
        </p:spPr>
      </p:pic>
      <p:pic>
        <p:nvPicPr>
          <p:cNvPr id="10342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3528" y="2148201"/>
            <a:ext cx="1914525" cy="2800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03424" name="グループ化 103423"/>
          <p:cNvGrpSpPr/>
          <p:nvPr/>
        </p:nvGrpSpPr>
        <p:grpSpPr>
          <a:xfrm>
            <a:off x="352431" y="2309858"/>
            <a:ext cx="1861141" cy="1575081"/>
            <a:chOff x="352431" y="1593632"/>
            <a:chExt cx="1861141" cy="1575081"/>
          </a:xfrm>
        </p:grpSpPr>
        <p:grpSp>
          <p:nvGrpSpPr>
            <p:cNvPr id="30" name="グループ化 29"/>
            <p:cNvGrpSpPr/>
            <p:nvPr/>
          </p:nvGrpSpPr>
          <p:grpSpPr>
            <a:xfrm>
              <a:off x="352431" y="1593632"/>
              <a:ext cx="932825" cy="1344022"/>
              <a:chOff x="352431" y="1593632"/>
              <a:chExt cx="932825" cy="1344022"/>
            </a:xfrm>
          </p:grpSpPr>
          <p:cxnSp>
            <p:nvCxnSpPr>
              <p:cNvPr id="17" name="直線コネクタ 16"/>
              <p:cNvCxnSpPr/>
              <p:nvPr/>
            </p:nvCxnSpPr>
            <p:spPr>
              <a:xfrm flipV="1">
                <a:off x="360368" y="1628800"/>
                <a:ext cx="0" cy="1308854"/>
              </a:xfrm>
              <a:prstGeom prst="line">
                <a:avLst/>
              </a:prstGeom>
              <a:ln w="12700">
                <a:solidFill>
                  <a:schemeClr val="tx1"/>
                </a:solidFill>
                <a:prstDash val="dashDot"/>
              </a:ln>
            </p:spPr>
            <p:style>
              <a:lnRef idx="1">
                <a:schemeClr val="accent1"/>
              </a:lnRef>
              <a:fillRef idx="0">
                <a:schemeClr val="accent1"/>
              </a:fillRef>
              <a:effectRef idx="0">
                <a:schemeClr val="accent1"/>
              </a:effectRef>
              <a:fontRef idx="minor">
                <a:schemeClr val="tx1"/>
              </a:fontRef>
            </p:style>
          </p:cxnSp>
          <p:cxnSp>
            <p:nvCxnSpPr>
              <p:cNvPr id="27" name="直線コネクタ 26"/>
              <p:cNvCxnSpPr/>
              <p:nvPr/>
            </p:nvCxnSpPr>
            <p:spPr>
              <a:xfrm flipH="1">
                <a:off x="352431" y="1596984"/>
                <a:ext cx="928359" cy="0"/>
              </a:xfrm>
              <a:prstGeom prst="line">
                <a:avLst/>
              </a:prstGeom>
              <a:ln w="127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29" name="直線コネクタ 28"/>
              <p:cNvCxnSpPr/>
              <p:nvPr/>
            </p:nvCxnSpPr>
            <p:spPr>
              <a:xfrm flipV="1">
                <a:off x="1284752" y="1593632"/>
                <a:ext cx="504" cy="84637"/>
              </a:xfrm>
              <a:prstGeom prst="line">
                <a:avLst/>
              </a:prstGeom>
              <a:ln w="12700">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sp>
          <p:nvSpPr>
            <p:cNvPr id="31" name="フリーフォーム 30"/>
            <p:cNvSpPr/>
            <p:nvPr/>
          </p:nvSpPr>
          <p:spPr>
            <a:xfrm>
              <a:off x="1162214" y="1679418"/>
              <a:ext cx="1051358" cy="1489295"/>
            </a:xfrm>
            <a:custGeom>
              <a:avLst/>
              <a:gdLst>
                <a:gd name="connsiteX0" fmla="*/ 123378 w 1051358"/>
                <a:gd name="connsiteY0" fmla="*/ 0 h 1489295"/>
                <a:gd name="connsiteX1" fmla="*/ 50950 w 1051358"/>
                <a:gd name="connsiteY1" fmla="*/ 27160 h 1489295"/>
                <a:gd name="connsiteX2" fmla="*/ 5683 w 1051358"/>
                <a:gd name="connsiteY2" fmla="*/ 76954 h 1489295"/>
                <a:gd name="connsiteX3" fmla="*/ 1156 w 1051358"/>
                <a:gd name="connsiteY3" fmla="*/ 126748 h 1489295"/>
                <a:gd name="connsiteX4" fmla="*/ 10210 w 1051358"/>
                <a:gd name="connsiteY4" fmla="*/ 190123 h 1489295"/>
                <a:gd name="connsiteX5" fmla="*/ 60004 w 1051358"/>
                <a:gd name="connsiteY5" fmla="*/ 307818 h 1489295"/>
                <a:gd name="connsiteX6" fmla="*/ 263707 w 1051358"/>
                <a:gd name="connsiteY6" fmla="*/ 683536 h 1489295"/>
                <a:gd name="connsiteX7" fmla="*/ 467410 w 1051358"/>
                <a:gd name="connsiteY7" fmla="*/ 1013988 h 1489295"/>
                <a:gd name="connsiteX8" fmla="*/ 621319 w 1051358"/>
                <a:gd name="connsiteY8" fmla="*/ 1240325 h 1489295"/>
                <a:gd name="connsiteX9" fmla="*/ 711853 w 1051358"/>
                <a:gd name="connsiteY9" fmla="*/ 1348966 h 1489295"/>
                <a:gd name="connsiteX10" fmla="*/ 806915 w 1051358"/>
                <a:gd name="connsiteY10" fmla="*/ 1412340 h 1489295"/>
                <a:gd name="connsiteX11" fmla="*/ 924610 w 1051358"/>
                <a:gd name="connsiteY11" fmla="*/ 1457608 h 1489295"/>
                <a:gd name="connsiteX12" fmla="*/ 1051358 w 1051358"/>
                <a:gd name="connsiteY12" fmla="*/ 1489295 h 1489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51358" h="1489295">
                  <a:moveTo>
                    <a:pt x="123378" y="0"/>
                  </a:moveTo>
                  <a:cubicBezTo>
                    <a:pt x="96972" y="7167"/>
                    <a:pt x="70566" y="14334"/>
                    <a:pt x="50950" y="27160"/>
                  </a:cubicBezTo>
                  <a:cubicBezTo>
                    <a:pt x="31334" y="39986"/>
                    <a:pt x="13982" y="60356"/>
                    <a:pt x="5683" y="76954"/>
                  </a:cubicBezTo>
                  <a:cubicBezTo>
                    <a:pt x="-2616" y="93552"/>
                    <a:pt x="402" y="107887"/>
                    <a:pt x="1156" y="126748"/>
                  </a:cubicBezTo>
                  <a:cubicBezTo>
                    <a:pt x="1910" y="145609"/>
                    <a:pt x="402" y="159945"/>
                    <a:pt x="10210" y="190123"/>
                  </a:cubicBezTo>
                  <a:cubicBezTo>
                    <a:pt x="20018" y="220301"/>
                    <a:pt x="17754" y="225583"/>
                    <a:pt x="60004" y="307818"/>
                  </a:cubicBezTo>
                  <a:cubicBezTo>
                    <a:pt x="102253" y="390054"/>
                    <a:pt x="195806" y="565841"/>
                    <a:pt x="263707" y="683536"/>
                  </a:cubicBezTo>
                  <a:cubicBezTo>
                    <a:pt x="331608" y="801231"/>
                    <a:pt x="407808" y="921190"/>
                    <a:pt x="467410" y="1013988"/>
                  </a:cubicBezTo>
                  <a:cubicBezTo>
                    <a:pt x="527012" y="1106786"/>
                    <a:pt x="580579" y="1184495"/>
                    <a:pt x="621319" y="1240325"/>
                  </a:cubicBezTo>
                  <a:cubicBezTo>
                    <a:pt x="662059" y="1296155"/>
                    <a:pt x="680920" y="1320297"/>
                    <a:pt x="711853" y="1348966"/>
                  </a:cubicBezTo>
                  <a:cubicBezTo>
                    <a:pt x="742786" y="1377635"/>
                    <a:pt x="771456" y="1394233"/>
                    <a:pt x="806915" y="1412340"/>
                  </a:cubicBezTo>
                  <a:cubicBezTo>
                    <a:pt x="842374" y="1430447"/>
                    <a:pt x="883870" y="1444782"/>
                    <a:pt x="924610" y="1457608"/>
                  </a:cubicBezTo>
                  <a:cubicBezTo>
                    <a:pt x="965350" y="1470434"/>
                    <a:pt x="1008354" y="1479864"/>
                    <a:pt x="1051358" y="1489295"/>
                  </a:cubicBezTo>
                </a:path>
              </a:pathLst>
            </a:custGeom>
            <a:noFill/>
            <a:ln w="127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grpSp>
      <p:grpSp>
        <p:nvGrpSpPr>
          <p:cNvPr id="36" name="グループ化 35"/>
          <p:cNvGrpSpPr/>
          <p:nvPr/>
        </p:nvGrpSpPr>
        <p:grpSpPr>
          <a:xfrm>
            <a:off x="3419872" y="2330823"/>
            <a:ext cx="1861141" cy="1575081"/>
            <a:chOff x="352431" y="1593632"/>
            <a:chExt cx="1861141" cy="1575081"/>
          </a:xfrm>
        </p:grpSpPr>
        <p:grpSp>
          <p:nvGrpSpPr>
            <p:cNvPr id="37" name="グループ化 36"/>
            <p:cNvGrpSpPr/>
            <p:nvPr/>
          </p:nvGrpSpPr>
          <p:grpSpPr>
            <a:xfrm>
              <a:off x="352431" y="1593632"/>
              <a:ext cx="932825" cy="1344022"/>
              <a:chOff x="352431" y="1593632"/>
              <a:chExt cx="932825" cy="1344022"/>
            </a:xfrm>
          </p:grpSpPr>
          <p:cxnSp>
            <p:nvCxnSpPr>
              <p:cNvPr id="39" name="直線コネクタ 38"/>
              <p:cNvCxnSpPr/>
              <p:nvPr/>
            </p:nvCxnSpPr>
            <p:spPr>
              <a:xfrm flipV="1">
                <a:off x="360368" y="1628800"/>
                <a:ext cx="0" cy="1308854"/>
              </a:xfrm>
              <a:prstGeom prst="line">
                <a:avLst/>
              </a:prstGeom>
              <a:ln w="12700">
                <a:solidFill>
                  <a:schemeClr val="tx1"/>
                </a:solidFill>
                <a:prstDash val="dashDot"/>
              </a:ln>
            </p:spPr>
            <p:style>
              <a:lnRef idx="1">
                <a:schemeClr val="accent1"/>
              </a:lnRef>
              <a:fillRef idx="0">
                <a:schemeClr val="accent1"/>
              </a:fillRef>
              <a:effectRef idx="0">
                <a:schemeClr val="accent1"/>
              </a:effectRef>
              <a:fontRef idx="minor">
                <a:schemeClr val="tx1"/>
              </a:fontRef>
            </p:style>
          </p:cxnSp>
          <p:cxnSp>
            <p:nvCxnSpPr>
              <p:cNvPr id="40" name="直線コネクタ 39"/>
              <p:cNvCxnSpPr/>
              <p:nvPr/>
            </p:nvCxnSpPr>
            <p:spPr>
              <a:xfrm flipH="1">
                <a:off x="352431" y="1596984"/>
                <a:ext cx="928359" cy="0"/>
              </a:xfrm>
              <a:prstGeom prst="line">
                <a:avLst/>
              </a:prstGeom>
              <a:ln w="127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41" name="直線コネクタ 40"/>
              <p:cNvCxnSpPr/>
              <p:nvPr/>
            </p:nvCxnSpPr>
            <p:spPr>
              <a:xfrm flipV="1">
                <a:off x="1284752" y="1593632"/>
                <a:ext cx="504" cy="84637"/>
              </a:xfrm>
              <a:prstGeom prst="line">
                <a:avLst/>
              </a:prstGeom>
              <a:ln w="12700">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sp>
          <p:nvSpPr>
            <p:cNvPr id="38" name="フリーフォーム 37"/>
            <p:cNvSpPr/>
            <p:nvPr/>
          </p:nvSpPr>
          <p:spPr>
            <a:xfrm>
              <a:off x="1162214" y="1679418"/>
              <a:ext cx="1051358" cy="1489295"/>
            </a:xfrm>
            <a:custGeom>
              <a:avLst/>
              <a:gdLst>
                <a:gd name="connsiteX0" fmla="*/ 123378 w 1051358"/>
                <a:gd name="connsiteY0" fmla="*/ 0 h 1489295"/>
                <a:gd name="connsiteX1" fmla="*/ 50950 w 1051358"/>
                <a:gd name="connsiteY1" fmla="*/ 27160 h 1489295"/>
                <a:gd name="connsiteX2" fmla="*/ 5683 w 1051358"/>
                <a:gd name="connsiteY2" fmla="*/ 76954 h 1489295"/>
                <a:gd name="connsiteX3" fmla="*/ 1156 w 1051358"/>
                <a:gd name="connsiteY3" fmla="*/ 126748 h 1489295"/>
                <a:gd name="connsiteX4" fmla="*/ 10210 w 1051358"/>
                <a:gd name="connsiteY4" fmla="*/ 190123 h 1489295"/>
                <a:gd name="connsiteX5" fmla="*/ 60004 w 1051358"/>
                <a:gd name="connsiteY5" fmla="*/ 307818 h 1489295"/>
                <a:gd name="connsiteX6" fmla="*/ 263707 w 1051358"/>
                <a:gd name="connsiteY6" fmla="*/ 683536 h 1489295"/>
                <a:gd name="connsiteX7" fmla="*/ 467410 w 1051358"/>
                <a:gd name="connsiteY7" fmla="*/ 1013988 h 1489295"/>
                <a:gd name="connsiteX8" fmla="*/ 621319 w 1051358"/>
                <a:gd name="connsiteY8" fmla="*/ 1240325 h 1489295"/>
                <a:gd name="connsiteX9" fmla="*/ 711853 w 1051358"/>
                <a:gd name="connsiteY9" fmla="*/ 1348966 h 1489295"/>
                <a:gd name="connsiteX10" fmla="*/ 806915 w 1051358"/>
                <a:gd name="connsiteY10" fmla="*/ 1412340 h 1489295"/>
                <a:gd name="connsiteX11" fmla="*/ 924610 w 1051358"/>
                <a:gd name="connsiteY11" fmla="*/ 1457608 h 1489295"/>
                <a:gd name="connsiteX12" fmla="*/ 1051358 w 1051358"/>
                <a:gd name="connsiteY12" fmla="*/ 1489295 h 1489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51358" h="1489295">
                  <a:moveTo>
                    <a:pt x="123378" y="0"/>
                  </a:moveTo>
                  <a:cubicBezTo>
                    <a:pt x="96972" y="7167"/>
                    <a:pt x="70566" y="14334"/>
                    <a:pt x="50950" y="27160"/>
                  </a:cubicBezTo>
                  <a:cubicBezTo>
                    <a:pt x="31334" y="39986"/>
                    <a:pt x="13982" y="60356"/>
                    <a:pt x="5683" y="76954"/>
                  </a:cubicBezTo>
                  <a:cubicBezTo>
                    <a:pt x="-2616" y="93552"/>
                    <a:pt x="402" y="107887"/>
                    <a:pt x="1156" y="126748"/>
                  </a:cubicBezTo>
                  <a:cubicBezTo>
                    <a:pt x="1910" y="145609"/>
                    <a:pt x="402" y="159945"/>
                    <a:pt x="10210" y="190123"/>
                  </a:cubicBezTo>
                  <a:cubicBezTo>
                    <a:pt x="20018" y="220301"/>
                    <a:pt x="17754" y="225583"/>
                    <a:pt x="60004" y="307818"/>
                  </a:cubicBezTo>
                  <a:cubicBezTo>
                    <a:pt x="102253" y="390054"/>
                    <a:pt x="195806" y="565841"/>
                    <a:pt x="263707" y="683536"/>
                  </a:cubicBezTo>
                  <a:cubicBezTo>
                    <a:pt x="331608" y="801231"/>
                    <a:pt x="407808" y="921190"/>
                    <a:pt x="467410" y="1013988"/>
                  </a:cubicBezTo>
                  <a:cubicBezTo>
                    <a:pt x="527012" y="1106786"/>
                    <a:pt x="580579" y="1184495"/>
                    <a:pt x="621319" y="1240325"/>
                  </a:cubicBezTo>
                  <a:cubicBezTo>
                    <a:pt x="662059" y="1296155"/>
                    <a:pt x="680920" y="1320297"/>
                    <a:pt x="711853" y="1348966"/>
                  </a:cubicBezTo>
                  <a:cubicBezTo>
                    <a:pt x="742786" y="1377635"/>
                    <a:pt x="771456" y="1394233"/>
                    <a:pt x="806915" y="1412340"/>
                  </a:cubicBezTo>
                  <a:cubicBezTo>
                    <a:pt x="842374" y="1430447"/>
                    <a:pt x="883870" y="1444782"/>
                    <a:pt x="924610" y="1457608"/>
                  </a:cubicBezTo>
                  <a:cubicBezTo>
                    <a:pt x="965350" y="1470434"/>
                    <a:pt x="1008354" y="1479864"/>
                    <a:pt x="1051358" y="1489295"/>
                  </a:cubicBezTo>
                </a:path>
              </a:pathLst>
            </a:custGeom>
            <a:noFill/>
            <a:ln w="127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grpSp>
      <p:grpSp>
        <p:nvGrpSpPr>
          <p:cNvPr id="44" name="グループ化 43"/>
          <p:cNvGrpSpPr/>
          <p:nvPr/>
        </p:nvGrpSpPr>
        <p:grpSpPr>
          <a:xfrm>
            <a:off x="965599" y="2359924"/>
            <a:ext cx="1861141" cy="1575081"/>
            <a:chOff x="352431" y="1593632"/>
            <a:chExt cx="1861141" cy="1575081"/>
          </a:xfrm>
        </p:grpSpPr>
        <p:grpSp>
          <p:nvGrpSpPr>
            <p:cNvPr id="45" name="グループ化 44"/>
            <p:cNvGrpSpPr/>
            <p:nvPr/>
          </p:nvGrpSpPr>
          <p:grpSpPr>
            <a:xfrm>
              <a:off x="352431" y="1593632"/>
              <a:ext cx="932825" cy="1344022"/>
              <a:chOff x="352431" y="1593632"/>
              <a:chExt cx="932825" cy="1344022"/>
            </a:xfrm>
          </p:grpSpPr>
          <p:cxnSp>
            <p:nvCxnSpPr>
              <p:cNvPr id="47" name="直線コネクタ 46"/>
              <p:cNvCxnSpPr/>
              <p:nvPr/>
            </p:nvCxnSpPr>
            <p:spPr>
              <a:xfrm flipV="1">
                <a:off x="360368" y="1628800"/>
                <a:ext cx="0" cy="1308854"/>
              </a:xfrm>
              <a:prstGeom prst="line">
                <a:avLst/>
              </a:prstGeom>
              <a:ln w="12700">
                <a:solidFill>
                  <a:schemeClr val="tx1"/>
                </a:solidFill>
                <a:prstDash val="dashDot"/>
              </a:ln>
            </p:spPr>
            <p:style>
              <a:lnRef idx="1">
                <a:schemeClr val="accent1"/>
              </a:lnRef>
              <a:fillRef idx="0">
                <a:schemeClr val="accent1"/>
              </a:fillRef>
              <a:effectRef idx="0">
                <a:schemeClr val="accent1"/>
              </a:effectRef>
              <a:fontRef idx="minor">
                <a:schemeClr val="tx1"/>
              </a:fontRef>
            </p:style>
          </p:cxnSp>
          <p:cxnSp>
            <p:nvCxnSpPr>
              <p:cNvPr id="48" name="直線コネクタ 47"/>
              <p:cNvCxnSpPr/>
              <p:nvPr/>
            </p:nvCxnSpPr>
            <p:spPr>
              <a:xfrm flipH="1">
                <a:off x="352431" y="1596984"/>
                <a:ext cx="928359" cy="0"/>
              </a:xfrm>
              <a:prstGeom prst="line">
                <a:avLst/>
              </a:prstGeom>
              <a:ln w="127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49" name="直線コネクタ 48"/>
              <p:cNvCxnSpPr/>
              <p:nvPr/>
            </p:nvCxnSpPr>
            <p:spPr>
              <a:xfrm flipV="1">
                <a:off x="1284752" y="1593632"/>
                <a:ext cx="504" cy="84637"/>
              </a:xfrm>
              <a:prstGeom prst="line">
                <a:avLst/>
              </a:prstGeom>
              <a:ln w="12700">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sp>
          <p:nvSpPr>
            <p:cNvPr id="46" name="フリーフォーム 45"/>
            <p:cNvSpPr/>
            <p:nvPr/>
          </p:nvSpPr>
          <p:spPr>
            <a:xfrm>
              <a:off x="1162214" y="1679418"/>
              <a:ext cx="1051358" cy="1489295"/>
            </a:xfrm>
            <a:custGeom>
              <a:avLst/>
              <a:gdLst>
                <a:gd name="connsiteX0" fmla="*/ 123378 w 1051358"/>
                <a:gd name="connsiteY0" fmla="*/ 0 h 1489295"/>
                <a:gd name="connsiteX1" fmla="*/ 50950 w 1051358"/>
                <a:gd name="connsiteY1" fmla="*/ 27160 h 1489295"/>
                <a:gd name="connsiteX2" fmla="*/ 5683 w 1051358"/>
                <a:gd name="connsiteY2" fmla="*/ 76954 h 1489295"/>
                <a:gd name="connsiteX3" fmla="*/ 1156 w 1051358"/>
                <a:gd name="connsiteY3" fmla="*/ 126748 h 1489295"/>
                <a:gd name="connsiteX4" fmla="*/ 10210 w 1051358"/>
                <a:gd name="connsiteY4" fmla="*/ 190123 h 1489295"/>
                <a:gd name="connsiteX5" fmla="*/ 60004 w 1051358"/>
                <a:gd name="connsiteY5" fmla="*/ 307818 h 1489295"/>
                <a:gd name="connsiteX6" fmla="*/ 263707 w 1051358"/>
                <a:gd name="connsiteY6" fmla="*/ 683536 h 1489295"/>
                <a:gd name="connsiteX7" fmla="*/ 467410 w 1051358"/>
                <a:gd name="connsiteY7" fmla="*/ 1013988 h 1489295"/>
                <a:gd name="connsiteX8" fmla="*/ 621319 w 1051358"/>
                <a:gd name="connsiteY8" fmla="*/ 1240325 h 1489295"/>
                <a:gd name="connsiteX9" fmla="*/ 711853 w 1051358"/>
                <a:gd name="connsiteY9" fmla="*/ 1348966 h 1489295"/>
                <a:gd name="connsiteX10" fmla="*/ 806915 w 1051358"/>
                <a:gd name="connsiteY10" fmla="*/ 1412340 h 1489295"/>
                <a:gd name="connsiteX11" fmla="*/ 924610 w 1051358"/>
                <a:gd name="connsiteY11" fmla="*/ 1457608 h 1489295"/>
                <a:gd name="connsiteX12" fmla="*/ 1051358 w 1051358"/>
                <a:gd name="connsiteY12" fmla="*/ 1489295 h 1489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51358" h="1489295">
                  <a:moveTo>
                    <a:pt x="123378" y="0"/>
                  </a:moveTo>
                  <a:cubicBezTo>
                    <a:pt x="96972" y="7167"/>
                    <a:pt x="70566" y="14334"/>
                    <a:pt x="50950" y="27160"/>
                  </a:cubicBezTo>
                  <a:cubicBezTo>
                    <a:pt x="31334" y="39986"/>
                    <a:pt x="13982" y="60356"/>
                    <a:pt x="5683" y="76954"/>
                  </a:cubicBezTo>
                  <a:cubicBezTo>
                    <a:pt x="-2616" y="93552"/>
                    <a:pt x="402" y="107887"/>
                    <a:pt x="1156" y="126748"/>
                  </a:cubicBezTo>
                  <a:cubicBezTo>
                    <a:pt x="1910" y="145609"/>
                    <a:pt x="402" y="159945"/>
                    <a:pt x="10210" y="190123"/>
                  </a:cubicBezTo>
                  <a:cubicBezTo>
                    <a:pt x="20018" y="220301"/>
                    <a:pt x="17754" y="225583"/>
                    <a:pt x="60004" y="307818"/>
                  </a:cubicBezTo>
                  <a:cubicBezTo>
                    <a:pt x="102253" y="390054"/>
                    <a:pt x="195806" y="565841"/>
                    <a:pt x="263707" y="683536"/>
                  </a:cubicBezTo>
                  <a:cubicBezTo>
                    <a:pt x="331608" y="801231"/>
                    <a:pt x="407808" y="921190"/>
                    <a:pt x="467410" y="1013988"/>
                  </a:cubicBezTo>
                  <a:cubicBezTo>
                    <a:pt x="527012" y="1106786"/>
                    <a:pt x="580579" y="1184495"/>
                    <a:pt x="621319" y="1240325"/>
                  </a:cubicBezTo>
                  <a:cubicBezTo>
                    <a:pt x="662059" y="1296155"/>
                    <a:pt x="680920" y="1320297"/>
                    <a:pt x="711853" y="1348966"/>
                  </a:cubicBezTo>
                  <a:cubicBezTo>
                    <a:pt x="742786" y="1377635"/>
                    <a:pt x="771456" y="1394233"/>
                    <a:pt x="806915" y="1412340"/>
                  </a:cubicBezTo>
                  <a:cubicBezTo>
                    <a:pt x="842374" y="1430447"/>
                    <a:pt x="883870" y="1444782"/>
                    <a:pt x="924610" y="1457608"/>
                  </a:cubicBezTo>
                  <a:cubicBezTo>
                    <a:pt x="965350" y="1470434"/>
                    <a:pt x="1008354" y="1479864"/>
                    <a:pt x="1051358" y="1489295"/>
                  </a:cubicBezTo>
                </a:path>
              </a:pathLst>
            </a:custGeom>
            <a:noFill/>
            <a:ln w="127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grpSp>
      <p:grpSp>
        <p:nvGrpSpPr>
          <p:cNvPr id="50" name="グループ化 49"/>
          <p:cNvGrpSpPr/>
          <p:nvPr/>
        </p:nvGrpSpPr>
        <p:grpSpPr>
          <a:xfrm>
            <a:off x="1689090" y="2384250"/>
            <a:ext cx="1861141" cy="1575081"/>
            <a:chOff x="352431" y="1593632"/>
            <a:chExt cx="1861141" cy="1575081"/>
          </a:xfrm>
        </p:grpSpPr>
        <p:grpSp>
          <p:nvGrpSpPr>
            <p:cNvPr id="51" name="グループ化 50"/>
            <p:cNvGrpSpPr/>
            <p:nvPr/>
          </p:nvGrpSpPr>
          <p:grpSpPr>
            <a:xfrm>
              <a:off x="352431" y="1593632"/>
              <a:ext cx="932825" cy="1344022"/>
              <a:chOff x="352431" y="1593632"/>
              <a:chExt cx="932825" cy="1344022"/>
            </a:xfrm>
          </p:grpSpPr>
          <p:cxnSp>
            <p:nvCxnSpPr>
              <p:cNvPr id="53" name="直線コネクタ 52"/>
              <p:cNvCxnSpPr/>
              <p:nvPr/>
            </p:nvCxnSpPr>
            <p:spPr>
              <a:xfrm flipV="1">
                <a:off x="360368" y="1628800"/>
                <a:ext cx="0" cy="1308854"/>
              </a:xfrm>
              <a:prstGeom prst="line">
                <a:avLst/>
              </a:prstGeom>
              <a:ln w="12700">
                <a:solidFill>
                  <a:schemeClr val="tx1"/>
                </a:solidFill>
                <a:prstDash val="dashDot"/>
              </a:ln>
            </p:spPr>
            <p:style>
              <a:lnRef idx="1">
                <a:schemeClr val="accent1"/>
              </a:lnRef>
              <a:fillRef idx="0">
                <a:schemeClr val="accent1"/>
              </a:fillRef>
              <a:effectRef idx="0">
                <a:schemeClr val="accent1"/>
              </a:effectRef>
              <a:fontRef idx="minor">
                <a:schemeClr val="tx1"/>
              </a:fontRef>
            </p:style>
          </p:cxnSp>
          <p:cxnSp>
            <p:nvCxnSpPr>
              <p:cNvPr id="54" name="直線コネクタ 53"/>
              <p:cNvCxnSpPr/>
              <p:nvPr/>
            </p:nvCxnSpPr>
            <p:spPr>
              <a:xfrm flipH="1">
                <a:off x="352431" y="1596984"/>
                <a:ext cx="928359" cy="0"/>
              </a:xfrm>
              <a:prstGeom prst="line">
                <a:avLst/>
              </a:prstGeom>
              <a:ln w="127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55" name="直線コネクタ 54"/>
              <p:cNvCxnSpPr/>
              <p:nvPr/>
            </p:nvCxnSpPr>
            <p:spPr>
              <a:xfrm flipV="1">
                <a:off x="1284752" y="1593632"/>
                <a:ext cx="504" cy="84637"/>
              </a:xfrm>
              <a:prstGeom prst="line">
                <a:avLst/>
              </a:prstGeom>
              <a:ln w="12700">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sp>
          <p:nvSpPr>
            <p:cNvPr id="52" name="フリーフォーム 51"/>
            <p:cNvSpPr/>
            <p:nvPr/>
          </p:nvSpPr>
          <p:spPr>
            <a:xfrm>
              <a:off x="1162214" y="1679418"/>
              <a:ext cx="1051358" cy="1489295"/>
            </a:xfrm>
            <a:custGeom>
              <a:avLst/>
              <a:gdLst>
                <a:gd name="connsiteX0" fmla="*/ 123378 w 1051358"/>
                <a:gd name="connsiteY0" fmla="*/ 0 h 1489295"/>
                <a:gd name="connsiteX1" fmla="*/ 50950 w 1051358"/>
                <a:gd name="connsiteY1" fmla="*/ 27160 h 1489295"/>
                <a:gd name="connsiteX2" fmla="*/ 5683 w 1051358"/>
                <a:gd name="connsiteY2" fmla="*/ 76954 h 1489295"/>
                <a:gd name="connsiteX3" fmla="*/ 1156 w 1051358"/>
                <a:gd name="connsiteY3" fmla="*/ 126748 h 1489295"/>
                <a:gd name="connsiteX4" fmla="*/ 10210 w 1051358"/>
                <a:gd name="connsiteY4" fmla="*/ 190123 h 1489295"/>
                <a:gd name="connsiteX5" fmla="*/ 60004 w 1051358"/>
                <a:gd name="connsiteY5" fmla="*/ 307818 h 1489295"/>
                <a:gd name="connsiteX6" fmla="*/ 263707 w 1051358"/>
                <a:gd name="connsiteY6" fmla="*/ 683536 h 1489295"/>
                <a:gd name="connsiteX7" fmla="*/ 467410 w 1051358"/>
                <a:gd name="connsiteY7" fmla="*/ 1013988 h 1489295"/>
                <a:gd name="connsiteX8" fmla="*/ 621319 w 1051358"/>
                <a:gd name="connsiteY8" fmla="*/ 1240325 h 1489295"/>
                <a:gd name="connsiteX9" fmla="*/ 711853 w 1051358"/>
                <a:gd name="connsiteY9" fmla="*/ 1348966 h 1489295"/>
                <a:gd name="connsiteX10" fmla="*/ 806915 w 1051358"/>
                <a:gd name="connsiteY10" fmla="*/ 1412340 h 1489295"/>
                <a:gd name="connsiteX11" fmla="*/ 924610 w 1051358"/>
                <a:gd name="connsiteY11" fmla="*/ 1457608 h 1489295"/>
                <a:gd name="connsiteX12" fmla="*/ 1051358 w 1051358"/>
                <a:gd name="connsiteY12" fmla="*/ 1489295 h 1489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51358" h="1489295">
                  <a:moveTo>
                    <a:pt x="123378" y="0"/>
                  </a:moveTo>
                  <a:cubicBezTo>
                    <a:pt x="96972" y="7167"/>
                    <a:pt x="70566" y="14334"/>
                    <a:pt x="50950" y="27160"/>
                  </a:cubicBezTo>
                  <a:cubicBezTo>
                    <a:pt x="31334" y="39986"/>
                    <a:pt x="13982" y="60356"/>
                    <a:pt x="5683" y="76954"/>
                  </a:cubicBezTo>
                  <a:cubicBezTo>
                    <a:pt x="-2616" y="93552"/>
                    <a:pt x="402" y="107887"/>
                    <a:pt x="1156" y="126748"/>
                  </a:cubicBezTo>
                  <a:cubicBezTo>
                    <a:pt x="1910" y="145609"/>
                    <a:pt x="402" y="159945"/>
                    <a:pt x="10210" y="190123"/>
                  </a:cubicBezTo>
                  <a:cubicBezTo>
                    <a:pt x="20018" y="220301"/>
                    <a:pt x="17754" y="225583"/>
                    <a:pt x="60004" y="307818"/>
                  </a:cubicBezTo>
                  <a:cubicBezTo>
                    <a:pt x="102253" y="390054"/>
                    <a:pt x="195806" y="565841"/>
                    <a:pt x="263707" y="683536"/>
                  </a:cubicBezTo>
                  <a:cubicBezTo>
                    <a:pt x="331608" y="801231"/>
                    <a:pt x="407808" y="921190"/>
                    <a:pt x="467410" y="1013988"/>
                  </a:cubicBezTo>
                  <a:cubicBezTo>
                    <a:pt x="527012" y="1106786"/>
                    <a:pt x="580579" y="1184495"/>
                    <a:pt x="621319" y="1240325"/>
                  </a:cubicBezTo>
                  <a:cubicBezTo>
                    <a:pt x="662059" y="1296155"/>
                    <a:pt x="680920" y="1320297"/>
                    <a:pt x="711853" y="1348966"/>
                  </a:cubicBezTo>
                  <a:cubicBezTo>
                    <a:pt x="742786" y="1377635"/>
                    <a:pt x="771456" y="1394233"/>
                    <a:pt x="806915" y="1412340"/>
                  </a:cubicBezTo>
                  <a:cubicBezTo>
                    <a:pt x="842374" y="1430447"/>
                    <a:pt x="883870" y="1444782"/>
                    <a:pt x="924610" y="1457608"/>
                  </a:cubicBezTo>
                  <a:cubicBezTo>
                    <a:pt x="965350" y="1470434"/>
                    <a:pt x="1008354" y="1479864"/>
                    <a:pt x="1051358" y="1489295"/>
                  </a:cubicBezTo>
                </a:path>
              </a:pathLst>
            </a:custGeom>
            <a:noFill/>
            <a:ln w="127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grpSp>
      <p:grpSp>
        <p:nvGrpSpPr>
          <p:cNvPr id="56" name="グループ化 55"/>
          <p:cNvGrpSpPr/>
          <p:nvPr/>
        </p:nvGrpSpPr>
        <p:grpSpPr>
          <a:xfrm>
            <a:off x="2342078" y="2409482"/>
            <a:ext cx="1861141" cy="1575081"/>
            <a:chOff x="352431" y="1593632"/>
            <a:chExt cx="1861141" cy="1575081"/>
          </a:xfrm>
        </p:grpSpPr>
        <p:grpSp>
          <p:nvGrpSpPr>
            <p:cNvPr id="57" name="グループ化 56"/>
            <p:cNvGrpSpPr/>
            <p:nvPr/>
          </p:nvGrpSpPr>
          <p:grpSpPr>
            <a:xfrm>
              <a:off x="352431" y="1593632"/>
              <a:ext cx="932825" cy="1344022"/>
              <a:chOff x="352431" y="1593632"/>
              <a:chExt cx="932825" cy="1344022"/>
            </a:xfrm>
          </p:grpSpPr>
          <p:cxnSp>
            <p:nvCxnSpPr>
              <p:cNvPr id="59" name="直線コネクタ 58"/>
              <p:cNvCxnSpPr/>
              <p:nvPr/>
            </p:nvCxnSpPr>
            <p:spPr>
              <a:xfrm flipV="1">
                <a:off x="374016" y="1628800"/>
                <a:ext cx="0" cy="1308854"/>
              </a:xfrm>
              <a:prstGeom prst="line">
                <a:avLst/>
              </a:prstGeom>
              <a:ln w="12700">
                <a:solidFill>
                  <a:schemeClr val="tx1"/>
                </a:solidFill>
                <a:prstDash val="dashDot"/>
              </a:ln>
            </p:spPr>
            <p:style>
              <a:lnRef idx="1">
                <a:schemeClr val="accent1"/>
              </a:lnRef>
              <a:fillRef idx="0">
                <a:schemeClr val="accent1"/>
              </a:fillRef>
              <a:effectRef idx="0">
                <a:schemeClr val="accent1"/>
              </a:effectRef>
              <a:fontRef idx="minor">
                <a:schemeClr val="tx1"/>
              </a:fontRef>
            </p:style>
          </p:cxnSp>
          <p:cxnSp>
            <p:nvCxnSpPr>
              <p:cNvPr id="60" name="直線コネクタ 59"/>
              <p:cNvCxnSpPr/>
              <p:nvPr/>
            </p:nvCxnSpPr>
            <p:spPr>
              <a:xfrm flipH="1">
                <a:off x="352431" y="1596984"/>
                <a:ext cx="928359" cy="0"/>
              </a:xfrm>
              <a:prstGeom prst="line">
                <a:avLst/>
              </a:prstGeom>
              <a:ln w="127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61" name="直線コネクタ 60"/>
              <p:cNvCxnSpPr/>
              <p:nvPr/>
            </p:nvCxnSpPr>
            <p:spPr>
              <a:xfrm flipV="1">
                <a:off x="1284752" y="1593632"/>
                <a:ext cx="504" cy="84637"/>
              </a:xfrm>
              <a:prstGeom prst="line">
                <a:avLst/>
              </a:prstGeom>
              <a:ln w="12700">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sp>
          <p:nvSpPr>
            <p:cNvPr id="58" name="フリーフォーム 57"/>
            <p:cNvSpPr/>
            <p:nvPr/>
          </p:nvSpPr>
          <p:spPr>
            <a:xfrm>
              <a:off x="1162214" y="1679418"/>
              <a:ext cx="1051358" cy="1489295"/>
            </a:xfrm>
            <a:custGeom>
              <a:avLst/>
              <a:gdLst>
                <a:gd name="connsiteX0" fmla="*/ 123378 w 1051358"/>
                <a:gd name="connsiteY0" fmla="*/ 0 h 1489295"/>
                <a:gd name="connsiteX1" fmla="*/ 50950 w 1051358"/>
                <a:gd name="connsiteY1" fmla="*/ 27160 h 1489295"/>
                <a:gd name="connsiteX2" fmla="*/ 5683 w 1051358"/>
                <a:gd name="connsiteY2" fmla="*/ 76954 h 1489295"/>
                <a:gd name="connsiteX3" fmla="*/ 1156 w 1051358"/>
                <a:gd name="connsiteY3" fmla="*/ 126748 h 1489295"/>
                <a:gd name="connsiteX4" fmla="*/ 10210 w 1051358"/>
                <a:gd name="connsiteY4" fmla="*/ 190123 h 1489295"/>
                <a:gd name="connsiteX5" fmla="*/ 60004 w 1051358"/>
                <a:gd name="connsiteY5" fmla="*/ 307818 h 1489295"/>
                <a:gd name="connsiteX6" fmla="*/ 263707 w 1051358"/>
                <a:gd name="connsiteY6" fmla="*/ 683536 h 1489295"/>
                <a:gd name="connsiteX7" fmla="*/ 467410 w 1051358"/>
                <a:gd name="connsiteY7" fmla="*/ 1013988 h 1489295"/>
                <a:gd name="connsiteX8" fmla="*/ 621319 w 1051358"/>
                <a:gd name="connsiteY8" fmla="*/ 1240325 h 1489295"/>
                <a:gd name="connsiteX9" fmla="*/ 711853 w 1051358"/>
                <a:gd name="connsiteY9" fmla="*/ 1348966 h 1489295"/>
                <a:gd name="connsiteX10" fmla="*/ 806915 w 1051358"/>
                <a:gd name="connsiteY10" fmla="*/ 1412340 h 1489295"/>
                <a:gd name="connsiteX11" fmla="*/ 924610 w 1051358"/>
                <a:gd name="connsiteY11" fmla="*/ 1457608 h 1489295"/>
                <a:gd name="connsiteX12" fmla="*/ 1051358 w 1051358"/>
                <a:gd name="connsiteY12" fmla="*/ 1489295 h 1489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51358" h="1489295">
                  <a:moveTo>
                    <a:pt x="123378" y="0"/>
                  </a:moveTo>
                  <a:cubicBezTo>
                    <a:pt x="96972" y="7167"/>
                    <a:pt x="70566" y="14334"/>
                    <a:pt x="50950" y="27160"/>
                  </a:cubicBezTo>
                  <a:cubicBezTo>
                    <a:pt x="31334" y="39986"/>
                    <a:pt x="13982" y="60356"/>
                    <a:pt x="5683" y="76954"/>
                  </a:cubicBezTo>
                  <a:cubicBezTo>
                    <a:pt x="-2616" y="93552"/>
                    <a:pt x="402" y="107887"/>
                    <a:pt x="1156" y="126748"/>
                  </a:cubicBezTo>
                  <a:cubicBezTo>
                    <a:pt x="1910" y="145609"/>
                    <a:pt x="402" y="159945"/>
                    <a:pt x="10210" y="190123"/>
                  </a:cubicBezTo>
                  <a:cubicBezTo>
                    <a:pt x="20018" y="220301"/>
                    <a:pt x="17754" y="225583"/>
                    <a:pt x="60004" y="307818"/>
                  </a:cubicBezTo>
                  <a:cubicBezTo>
                    <a:pt x="102253" y="390054"/>
                    <a:pt x="195806" y="565841"/>
                    <a:pt x="263707" y="683536"/>
                  </a:cubicBezTo>
                  <a:cubicBezTo>
                    <a:pt x="331608" y="801231"/>
                    <a:pt x="407808" y="921190"/>
                    <a:pt x="467410" y="1013988"/>
                  </a:cubicBezTo>
                  <a:cubicBezTo>
                    <a:pt x="527012" y="1106786"/>
                    <a:pt x="580579" y="1184495"/>
                    <a:pt x="621319" y="1240325"/>
                  </a:cubicBezTo>
                  <a:cubicBezTo>
                    <a:pt x="662059" y="1296155"/>
                    <a:pt x="680920" y="1320297"/>
                    <a:pt x="711853" y="1348966"/>
                  </a:cubicBezTo>
                  <a:cubicBezTo>
                    <a:pt x="742786" y="1377635"/>
                    <a:pt x="771456" y="1394233"/>
                    <a:pt x="806915" y="1412340"/>
                  </a:cubicBezTo>
                  <a:cubicBezTo>
                    <a:pt x="842374" y="1430447"/>
                    <a:pt x="883870" y="1444782"/>
                    <a:pt x="924610" y="1457608"/>
                  </a:cubicBezTo>
                  <a:cubicBezTo>
                    <a:pt x="965350" y="1470434"/>
                    <a:pt x="1008354" y="1479864"/>
                    <a:pt x="1051358" y="1489295"/>
                  </a:cubicBezTo>
                </a:path>
              </a:pathLst>
            </a:custGeom>
            <a:noFill/>
            <a:ln w="127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grpSp>
      <p:grpSp>
        <p:nvGrpSpPr>
          <p:cNvPr id="62" name="グループ化 61"/>
          <p:cNvGrpSpPr/>
          <p:nvPr/>
        </p:nvGrpSpPr>
        <p:grpSpPr>
          <a:xfrm>
            <a:off x="3019929" y="2450426"/>
            <a:ext cx="1861141" cy="1575081"/>
            <a:chOff x="352431" y="1593632"/>
            <a:chExt cx="1861141" cy="1575081"/>
          </a:xfrm>
        </p:grpSpPr>
        <p:grpSp>
          <p:nvGrpSpPr>
            <p:cNvPr id="63" name="グループ化 62"/>
            <p:cNvGrpSpPr/>
            <p:nvPr/>
          </p:nvGrpSpPr>
          <p:grpSpPr>
            <a:xfrm>
              <a:off x="352431" y="1593632"/>
              <a:ext cx="932825" cy="1330374"/>
              <a:chOff x="352431" y="1593632"/>
              <a:chExt cx="932825" cy="1330374"/>
            </a:xfrm>
          </p:grpSpPr>
          <p:cxnSp>
            <p:nvCxnSpPr>
              <p:cNvPr id="65" name="直線コネクタ 64"/>
              <p:cNvCxnSpPr/>
              <p:nvPr/>
            </p:nvCxnSpPr>
            <p:spPr>
              <a:xfrm flipV="1">
                <a:off x="360368" y="1615152"/>
                <a:ext cx="0" cy="1308854"/>
              </a:xfrm>
              <a:prstGeom prst="line">
                <a:avLst/>
              </a:prstGeom>
              <a:ln w="12700">
                <a:solidFill>
                  <a:schemeClr val="tx1"/>
                </a:solidFill>
                <a:prstDash val="dashDot"/>
              </a:ln>
            </p:spPr>
            <p:style>
              <a:lnRef idx="1">
                <a:schemeClr val="accent1"/>
              </a:lnRef>
              <a:fillRef idx="0">
                <a:schemeClr val="accent1"/>
              </a:fillRef>
              <a:effectRef idx="0">
                <a:schemeClr val="accent1"/>
              </a:effectRef>
              <a:fontRef idx="minor">
                <a:schemeClr val="tx1"/>
              </a:fontRef>
            </p:style>
          </p:cxnSp>
          <p:cxnSp>
            <p:nvCxnSpPr>
              <p:cNvPr id="66" name="直線コネクタ 65"/>
              <p:cNvCxnSpPr/>
              <p:nvPr/>
            </p:nvCxnSpPr>
            <p:spPr>
              <a:xfrm flipH="1">
                <a:off x="352431" y="1596984"/>
                <a:ext cx="928359" cy="0"/>
              </a:xfrm>
              <a:prstGeom prst="line">
                <a:avLst/>
              </a:prstGeom>
              <a:ln w="127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67" name="直線コネクタ 66"/>
              <p:cNvCxnSpPr/>
              <p:nvPr/>
            </p:nvCxnSpPr>
            <p:spPr>
              <a:xfrm flipV="1">
                <a:off x="1284752" y="1593632"/>
                <a:ext cx="504" cy="84637"/>
              </a:xfrm>
              <a:prstGeom prst="line">
                <a:avLst/>
              </a:prstGeom>
              <a:ln w="12700">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sp>
          <p:nvSpPr>
            <p:cNvPr id="64" name="フリーフォーム 63"/>
            <p:cNvSpPr/>
            <p:nvPr/>
          </p:nvSpPr>
          <p:spPr>
            <a:xfrm>
              <a:off x="1162214" y="1679418"/>
              <a:ext cx="1051358" cy="1489295"/>
            </a:xfrm>
            <a:custGeom>
              <a:avLst/>
              <a:gdLst>
                <a:gd name="connsiteX0" fmla="*/ 123378 w 1051358"/>
                <a:gd name="connsiteY0" fmla="*/ 0 h 1489295"/>
                <a:gd name="connsiteX1" fmla="*/ 50950 w 1051358"/>
                <a:gd name="connsiteY1" fmla="*/ 27160 h 1489295"/>
                <a:gd name="connsiteX2" fmla="*/ 5683 w 1051358"/>
                <a:gd name="connsiteY2" fmla="*/ 76954 h 1489295"/>
                <a:gd name="connsiteX3" fmla="*/ 1156 w 1051358"/>
                <a:gd name="connsiteY3" fmla="*/ 126748 h 1489295"/>
                <a:gd name="connsiteX4" fmla="*/ 10210 w 1051358"/>
                <a:gd name="connsiteY4" fmla="*/ 190123 h 1489295"/>
                <a:gd name="connsiteX5" fmla="*/ 60004 w 1051358"/>
                <a:gd name="connsiteY5" fmla="*/ 307818 h 1489295"/>
                <a:gd name="connsiteX6" fmla="*/ 263707 w 1051358"/>
                <a:gd name="connsiteY6" fmla="*/ 683536 h 1489295"/>
                <a:gd name="connsiteX7" fmla="*/ 467410 w 1051358"/>
                <a:gd name="connsiteY7" fmla="*/ 1013988 h 1489295"/>
                <a:gd name="connsiteX8" fmla="*/ 621319 w 1051358"/>
                <a:gd name="connsiteY8" fmla="*/ 1240325 h 1489295"/>
                <a:gd name="connsiteX9" fmla="*/ 711853 w 1051358"/>
                <a:gd name="connsiteY9" fmla="*/ 1348966 h 1489295"/>
                <a:gd name="connsiteX10" fmla="*/ 806915 w 1051358"/>
                <a:gd name="connsiteY10" fmla="*/ 1412340 h 1489295"/>
                <a:gd name="connsiteX11" fmla="*/ 924610 w 1051358"/>
                <a:gd name="connsiteY11" fmla="*/ 1457608 h 1489295"/>
                <a:gd name="connsiteX12" fmla="*/ 1051358 w 1051358"/>
                <a:gd name="connsiteY12" fmla="*/ 1489295 h 1489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51358" h="1489295">
                  <a:moveTo>
                    <a:pt x="123378" y="0"/>
                  </a:moveTo>
                  <a:cubicBezTo>
                    <a:pt x="96972" y="7167"/>
                    <a:pt x="70566" y="14334"/>
                    <a:pt x="50950" y="27160"/>
                  </a:cubicBezTo>
                  <a:cubicBezTo>
                    <a:pt x="31334" y="39986"/>
                    <a:pt x="13982" y="60356"/>
                    <a:pt x="5683" y="76954"/>
                  </a:cubicBezTo>
                  <a:cubicBezTo>
                    <a:pt x="-2616" y="93552"/>
                    <a:pt x="402" y="107887"/>
                    <a:pt x="1156" y="126748"/>
                  </a:cubicBezTo>
                  <a:cubicBezTo>
                    <a:pt x="1910" y="145609"/>
                    <a:pt x="402" y="159945"/>
                    <a:pt x="10210" y="190123"/>
                  </a:cubicBezTo>
                  <a:cubicBezTo>
                    <a:pt x="20018" y="220301"/>
                    <a:pt x="17754" y="225583"/>
                    <a:pt x="60004" y="307818"/>
                  </a:cubicBezTo>
                  <a:cubicBezTo>
                    <a:pt x="102253" y="390054"/>
                    <a:pt x="195806" y="565841"/>
                    <a:pt x="263707" y="683536"/>
                  </a:cubicBezTo>
                  <a:cubicBezTo>
                    <a:pt x="331608" y="801231"/>
                    <a:pt x="407808" y="921190"/>
                    <a:pt x="467410" y="1013988"/>
                  </a:cubicBezTo>
                  <a:cubicBezTo>
                    <a:pt x="527012" y="1106786"/>
                    <a:pt x="580579" y="1184495"/>
                    <a:pt x="621319" y="1240325"/>
                  </a:cubicBezTo>
                  <a:cubicBezTo>
                    <a:pt x="662059" y="1296155"/>
                    <a:pt x="680920" y="1320297"/>
                    <a:pt x="711853" y="1348966"/>
                  </a:cubicBezTo>
                  <a:cubicBezTo>
                    <a:pt x="742786" y="1377635"/>
                    <a:pt x="771456" y="1394233"/>
                    <a:pt x="806915" y="1412340"/>
                  </a:cubicBezTo>
                  <a:cubicBezTo>
                    <a:pt x="842374" y="1430447"/>
                    <a:pt x="883870" y="1444782"/>
                    <a:pt x="924610" y="1457608"/>
                  </a:cubicBezTo>
                  <a:cubicBezTo>
                    <a:pt x="965350" y="1470434"/>
                    <a:pt x="1008354" y="1479864"/>
                    <a:pt x="1051358" y="1489295"/>
                  </a:cubicBezTo>
                </a:path>
              </a:pathLst>
            </a:custGeom>
            <a:noFill/>
            <a:ln w="127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grpSp>
      <p:sp>
        <p:nvSpPr>
          <p:cNvPr id="2" name="テキスト ボックス 1"/>
          <p:cNvSpPr txBox="1"/>
          <p:nvPr/>
        </p:nvSpPr>
        <p:spPr>
          <a:xfrm>
            <a:off x="1956339" y="716226"/>
            <a:ext cx="5063933" cy="461665"/>
          </a:xfrm>
          <a:prstGeom prst="rect">
            <a:avLst/>
          </a:prstGeom>
          <a:noFill/>
        </p:spPr>
        <p:txBody>
          <a:bodyPr wrap="square" rtlCol="0">
            <a:spAutoFit/>
          </a:bodyPr>
          <a:lstStyle/>
          <a:p>
            <a:r>
              <a:rPr lang="ja-JP" altLang="en-US" sz="2400" b="1" dirty="0">
                <a:solidFill>
                  <a:prstClr val="black"/>
                </a:solidFill>
              </a:rPr>
              <a:t>ゴム</a:t>
            </a:r>
            <a:r>
              <a:rPr lang="ja-JP" altLang="en-US" sz="2400" b="1" dirty="0" smtClean="0">
                <a:solidFill>
                  <a:prstClr val="black"/>
                </a:solidFill>
              </a:rPr>
              <a:t>のＦＥＭ解析　基本フロー</a:t>
            </a:r>
            <a:endParaRPr lang="ja-JP" altLang="en-US" sz="2400" b="1" dirty="0">
              <a:solidFill>
                <a:prstClr val="black"/>
              </a:solidFill>
            </a:endParaRPr>
          </a:p>
        </p:txBody>
      </p:sp>
      <p:sp>
        <p:nvSpPr>
          <p:cNvPr id="3" name="線吹き出し 2 (枠付き) 2"/>
          <p:cNvSpPr/>
          <p:nvPr/>
        </p:nvSpPr>
        <p:spPr>
          <a:xfrm>
            <a:off x="8158952" y="2475860"/>
            <a:ext cx="960274" cy="257325"/>
          </a:xfrm>
          <a:prstGeom prst="borderCallout2">
            <a:avLst>
              <a:gd name="adj1" fmla="val 126"/>
              <a:gd name="adj2" fmla="val 78362"/>
              <a:gd name="adj3" fmla="val -37123"/>
              <a:gd name="adj4" fmla="val 64343"/>
              <a:gd name="adj5" fmla="val -51395"/>
              <a:gd name="adj6" fmla="val 41450"/>
            </a:avLst>
          </a:prstGeom>
          <a:solidFill>
            <a:schemeClr val="bg1"/>
          </a:solidFill>
          <a:ln w="3175">
            <a:solidFill>
              <a:schemeClr val="tx1">
                <a:lumMod val="65000"/>
                <a:lumOff val="35000"/>
              </a:schemeClr>
            </a:solidFill>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smtClean="0">
                <a:solidFill>
                  <a:prstClr val="black"/>
                </a:solidFill>
              </a:rPr>
              <a:t>金具接着部</a:t>
            </a:r>
          </a:p>
        </p:txBody>
      </p:sp>
      <p:sp>
        <p:nvSpPr>
          <p:cNvPr id="68" name="線吹き出し 2 (枠付き) 67"/>
          <p:cNvSpPr/>
          <p:nvPr/>
        </p:nvSpPr>
        <p:spPr>
          <a:xfrm>
            <a:off x="8134064" y="758067"/>
            <a:ext cx="960274" cy="217472"/>
          </a:xfrm>
          <a:prstGeom prst="borderCallout2">
            <a:avLst>
              <a:gd name="adj1" fmla="val 100632"/>
              <a:gd name="adj2" fmla="val 25775"/>
              <a:gd name="adj3" fmla="val 160477"/>
              <a:gd name="adj4" fmla="val 27391"/>
              <a:gd name="adj5" fmla="val 195456"/>
              <a:gd name="adj6" fmla="val -8293"/>
            </a:avLst>
          </a:prstGeom>
          <a:solidFill>
            <a:schemeClr val="bg1"/>
          </a:solidFill>
          <a:ln w="3175">
            <a:solidFill>
              <a:schemeClr val="tx1">
                <a:lumMod val="65000"/>
                <a:lumOff val="35000"/>
              </a:schemeClr>
            </a:solidFill>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smtClean="0">
                <a:solidFill>
                  <a:prstClr val="black"/>
                </a:solidFill>
              </a:rPr>
              <a:t>ｲﾝﾅｰ金具</a:t>
            </a:r>
          </a:p>
        </p:txBody>
      </p:sp>
      <p:sp>
        <p:nvSpPr>
          <p:cNvPr id="69" name="角丸四角形吹き出し 68"/>
          <p:cNvSpPr/>
          <p:nvPr/>
        </p:nvSpPr>
        <p:spPr>
          <a:xfrm>
            <a:off x="63204" y="1256495"/>
            <a:ext cx="6093356" cy="664020"/>
          </a:xfrm>
          <a:prstGeom prst="wedgeRoundRectCallout">
            <a:avLst>
              <a:gd name="adj1" fmla="val -18416"/>
              <a:gd name="adj2" fmla="val 47163"/>
              <a:gd name="adj3" fmla="val 16667"/>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600" b="1" dirty="0" smtClean="0">
                <a:solidFill>
                  <a:prstClr val="black"/>
                </a:solidFill>
              </a:rPr>
              <a:t>ゴム単製品</a:t>
            </a:r>
            <a:r>
              <a:rPr lang="ja-JP" altLang="en-US" sz="1600" dirty="0" smtClean="0">
                <a:solidFill>
                  <a:prstClr val="black"/>
                </a:solidFill>
              </a:rPr>
              <a:t>は、</a:t>
            </a:r>
            <a:r>
              <a:rPr lang="ja-JP" altLang="en-US" sz="1600" b="1" dirty="0" smtClean="0">
                <a:solidFill>
                  <a:prstClr val="black"/>
                </a:solidFill>
              </a:rPr>
              <a:t>そのまま変形解析</a:t>
            </a:r>
            <a:r>
              <a:rPr lang="ja-JP" altLang="en-US" sz="1600" dirty="0" smtClean="0">
                <a:solidFill>
                  <a:prstClr val="black"/>
                </a:solidFill>
              </a:rPr>
              <a:t>を行えばいいですが、</a:t>
            </a:r>
            <a:endParaRPr lang="en-US" altLang="ja-JP" sz="1600" dirty="0" smtClean="0">
              <a:solidFill>
                <a:prstClr val="black"/>
              </a:solidFill>
            </a:endParaRPr>
          </a:p>
          <a:p>
            <a:r>
              <a:rPr lang="ja-JP" altLang="en-US" dirty="0" smtClean="0">
                <a:solidFill>
                  <a:prstClr val="black"/>
                </a:solidFill>
              </a:rPr>
              <a:t>　　　</a:t>
            </a:r>
            <a:r>
              <a:rPr lang="ja-JP" altLang="en-US" b="1" dirty="0" smtClean="0">
                <a:solidFill>
                  <a:srgbClr val="0000FF"/>
                </a:solidFill>
              </a:rPr>
              <a:t>金具</a:t>
            </a:r>
            <a:r>
              <a:rPr lang="ja-JP" altLang="en-US" b="1" dirty="0">
                <a:solidFill>
                  <a:srgbClr val="0000FF"/>
                </a:solidFill>
              </a:rPr>
              <a:t>接着タイプ</a:t>
            </a:r>
            <a:r>
              <a:rPr lang="ja-JP" altLang="en-US" dirty="0" smtClean="0">
                <a:solidFill>
                  <a:prstClr val="black"/>
                </a:solidFill>
              </a:rPr>
              <a:t>は、</a:t>
            </a:r>
            <a:r>
              <a:rPr lang="ja-JP" altLang="en-US" b="1" dirty="0" smtClean="0">
                <a:solidFill>
                  <a:srgbClr val="0000FF"/>
                </a:solidFill>
              </a:rPr>
              <a:t>熱収縮解析が必須</a:t>
            </a:r>
            <a:r>
              <a:rPr lang="ja-JP" altLang="en-US" dirty="0" smtClean="0">
                <a:solidFill>
                  <a:prstClr val="black"/>
                </a:solidFill>
              </a:rPr>
              <a:t>だと考えます。</a:t>
            </a:r>
            <a:endParaRPr lang="ja-JP" altLang="en-US" dirty="0">
              <a:solidFill>
                <a:prstClr val="black"/>
              </a:solidFill>
            </a:endParaRPr>
          </a:p>
        </p:txBody>
      </p:sp>
      <p:sp>
        <p:nvSpPr>
          <p:cNvPr id="70" name="線吹き出し 2 (枠付き) 69"/>
          <p:cNvSpPr/>
          <p:nvPr/>
        </p:nvSpPr>
        <p:spPr>
          <a:xfrm>
            <a:off x="4463334" y="2567263"/>
            <a:ext cx="960274" cy="257325"/>
          </a:xfrm>
          <a:prstGeom prst="borderCallout2">
            <a:avLst>
              <a:gd name="adj1" fmla="val 126"/>
              <a:gd name="adj2" fmla="val 78362"/>
              <a:gd name="adj3" fmla="val -37123"/>
              <a:gd name="adj4" fmla="val 64343"/>
              <a:gd name="adj5" fmla="val -72610"/>
              <a:gd name="adj6" fmla="val -13978"/>
            </a:avLst>
          </a:prstGeom>
          <a:solidFill>
            <a:schemeClr val="bg1"/>
          </a:solidFill>
          <a:ln w="3175">
            <a:solidFill>
              <a:schemeClr val="tx1">
                <a:lumMod val="65000"/>
                <a:lumOff val="35000"/>
              </a:schemeClr>
            </a:solidFill>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smtClean="0">
                <a:solidFill>
                  <a:prstClr val="black"/>
                </a:solidFill>
              </a:rPr>
              <a:t>金型形状</a:t>
            </a:r>
          </a:p>
        </p:txBody>
      </p:sp>
      <p:sp>
        <p:nvSpPr>
          <p:cNvPr id="5" name="テキスト ボックス 4"/>
          <p:cNvSpPr txBox="1"/>
          <p:nvPr/>
        </p:nvSpPr>
        <p:spPr>
          <a:xfrm>
            <a:off x="360368" y="4865306"/>
            <a:ext cx="1415014" cy="338554"/>
          </a:xfrm>
          <a:prstGeom prst="rect">
            <a:avLst/>
          </a:prstGeom>
          <a:noFill/>
        </p:spPr>
        <p:txBody>
          <a:bodyPr wrap="square" rtlCol="0">
            <a:spAutoFit/>
          </a:bodyPr>
          <a:lstStyle/>
          <a:p>
            <a:pPr algn="ctr"/>
            <a:r>
              <a:rPr lang="ja-JP" altLang="en-US" sz="1600" u="sng" dirty="0" smtClean="0">
                <a:solidFill>
                  <a:prstClr val="black"/>
                </a:solidFill>
              </a:rPr>
              <a:t>金型形状</a:t>
            </a:r>
            <a:endParaRPr lang="ja-JP" altLang="en-US" sz="1600" u="sng" dirty="0">
              <a:solidFill>
                <a:prstClr val="black"/>
              </a:solidFill>
            </a:endParaRPr>
          </a:p>
        </p:txBody>
      </p:sp>
      <p:sp>
        <p:nvSpPr>
          <p:cNvPr id="71" name="テキスト ボックス 70"/>
          <p:cNvSpPr txBox="1"/>
          <p:nvPr/>
        </p:nvSpPr>
        <p:spPr>
          <a:xfrm>
            <a:off x="3575213" y="4582862"/>
            <a:ext cx="1415014" cy="338554"/>
          </a:xfrm>
          <a:prstGeom prst="rect">
            <a:avLst/>
          </a:prstGeom>
          <a:noFill/>
        </p:spPr>
        <p:txBody>
          <a:bodyPr wrap="square" rtlCol="0">
            <a:spAutoFit/>
          </a:bodyPr>
          <a:lstStyle/>
          <a:p>
            <a:pPr algn="ctr"/>
            <a:r>
              <a:rPr lang="ja-JP" altLang="en-US" sz="1600" u="sng" dirty="0" smtClean="0">
                <a:solidFill>
                  <a:prstClr val="black"/>
                </a:solidFill>
              </a:rPr>
              <a:t>製品形状</a:t>
            </a:r>
            <a:endParaRPr lang="ja-JP" altLang="en-US" sz="1600" u="sng" dirty="0">
              <a:solidFill>
                <a:prstClr val="black"/>
              </a:solidFill>
            </a:endParaRPr>
          </a:p>
        </p:txBody>
      </p:sp>
      <p:sp>
        <p:nvSpPr>
          <p:cNvPr id="72" name="右矢印 71"/>
          <p:cNvSpPr/>
          <p:nvPr/>
        </p:nvSpPr>
        <p:spPr>
          <a:xfrm rot="5400000">
            <a:off x="6614746" y="2744337"/>
            <a:ext cx="288714" cy="276225"/>
          </a:xfrm>
          <a:prstGeom prst="rightArrow">
            <a:avLst/>
          </a:prstGeom>
          <a:solidFill>
            <a:schemeClr val="accent2">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solidFill>
                <a:prstClr val="white"/>
              </a:solidFill>
            </a:endParaRPr>
          </a:p>
        </p:txBody>
      </p:sp>
      <p:sp>
        <p:nvSpPr>
          <p:cNvPr id="73" name="テキスト ボックス 72"/>
          <p:cNvSpPr txBox="1"/>
          <p:nvPr/>
        </p:nvSpPr>
        <p:spPr>
          <a:xfrm>
            <a:off x="6620990" y="4569375"/>
            <a:ext cx="1415014" cy="338554"/>
          </a:xfrm>
          <a:prstGeom prst="rect">
            <a:avLst/>
          </a:prstGeom>
          <a:noFill/>
        </p:spPr>
        <p:txBody>
          <a:bodyPr wrap="square" rtlCol="0">
            <a:spAutoFit/>
          </a:bodyPr>
          <a:lstStyle/>
          <a:p>
            <a:pPr algn="ctr"/>
            <a:r>
              <a:rPr lang="ja-JP" altLang="en-US" sz="1600" u="sng" dirty="0" smtClean="0">
                <a:solidFill>
                  <a:prstClr val="black"/>
                </a:solidFill>
              </a:rPr>
              <a:t>変形形状</a:t>
            </a:r>
            <a:endParaRPr lang="ja-JP" altLang="en-US" sz="1600" u="sng" dirty="0">
              <a:solidFill>
                <a:prstClr val="black"/>
              </a:solidFill>
            </a:endParaRPr>
          </a:p>
        </p:txBody>
      </p:sp>
      <p:sp>
        <p:nvSpPr>
          <p:cNvPr id="74" name="テキスト ボックス 73"/>
          <p:cNvSpPr txBox="1"/>
          <p:nvPr/>
        </p:nvSpPr>
        <p:spPr>
          <a:xfrm>
            <a:off x="6351938" y="2440007"/>
            <a:ext cx="831330" cy="338554"/>
          </a:xfrm>
          <a:prstGeom prst="rect">
            <a:avLst/>
          </a:prstGeom>
          <a:noFill/>
        </p:spPr>
        <p:txBody>
          <a:bodyPr wrap="square" rtlCol="0">
            <a:spAutoFit/>
          </a:bodyPr>
          <a:lstStyle/>
          <a:p>
            <a:pPr algn="ctr"/>
            <a:r>
              <a:rPr lang="ja-JP" altLang="en-US" sz="1600" dirty="0" smtClean="0">
                <a:solidFill>
                  <a:prstClr val="black"/>
                </a:solidFill>
              </a:rPr>
              <a:t>変形</a:t>
            </a:r>
            <a:endParaRPr lang="ja-JP" altLang="en-US" sz="1600" dirty="0">
              <a:solidFill>
                <a:prstClr val="black"/>
              </a:solidFill>
            </a:endParaRPr>
          </a:p>
        </p:txBody>
      </p:sp>
      <p:sp>
        <p:nvSpPr>
          <p:cNvPr id="75" name="角丸四角形吹き出し 74"/>
          <p:cNvSpPr/>
          <p:nvPr/>
        </p:nvSpPr>
        <p:spPr>
          <a:xfrm>
            <a:off x="305052" y="5421610"/>
            <a:ext cx="8374006" cy="1296144"/>
          </a:xfrm>
          <a:prstGeom prst="wedgeRoundRectCallout">
            <a:avLst>
              <a:gd name="adj1" fmla="val -18416"/>
              <a:gd name="adj2" fmla="val 47163"/>
              <a:gd name="adj3" fmla="val 16667"/>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dirty="0" smtClean="0">
                <a:solidFill>
                  <a:prstClr val="black"/>
                </a:solidFill>
              </a:rPr>
              <a:t>製品の加工工程を考慮することは、ゴム製品のみではなくすべての製品に当てはまります。</a:t>
            </a:r>
            <a:endParaRPr lang="en-US" altLang="ja-JP" sz="1600" dirty="0" smtClean="0">
              <a:solidFill>
                <a:prstClr val="black"/>
              </a:solidFill>
            </a:endParaRPr>
          </a:p>
          <a:p>
            <a:pPr algn="ctr"/>
            <a:endParaRPr lang="en-US" altLang="ja-JP" sz="700" dirty="0" smtClean="0">
              <a:solidFill>
                <a:prstClr val="black"/>
              </a:solidFill>
            </a:endParaRPr>
          </a:p>
          <a:p>
            <a:pPr algn="ctr"/>
            <a:r>
              <a:rPr lang="ja-JP" altLang="en-US" b="1" dirty="0">
                <a:solidFill>
                  <a:srgbClr val="0000FF"/>
                </a:solidFill>
              </a:rPr>
              <a:t>金型</a:t>
            </a:r>
            <a:r>
              <a:rPr lang="ja-JP" altLang="en-US" b="1" dirty="0" smtClean="0">
                <a:solidFill>
                  <a:srgbClr val="0000FF"/>
                </a:solidFill>
              </a:rPr>
              <a:t>形状　⇒（熱履歴）熱収縮　⇒　変形解析　の手順</a:t>
            </a:r>
            <a:r>
              <a:rPr lang="ja-JP" altLang="en-US" sz="1600" dirty="0" smtClean="0">
                <a:solidFill>
                  <a:prstClr val="black"/>
                </a:solidFill>
              </a:rPr>
              <a:t>を守ることで、　　　　　　　　　</a:t>
            </a:r>
            <a:r>
              <a:rPr lang="ja-JP" altLang="en-US" sz="1600" dirty="0" smtClean="0">
                <a:solidFill>
                  <a:prstClr val="white"/>
                </a:solidFill>
              </a:rPr>
              <a:t>　＊</a:t>
            </a:r>
            <a:endParaRPr lang="en-US" altLang="ja-JP" sz="1600" dirty="0" smtClean="0">
              <a:solidFill>
                <a:prstClr val="white"/>
              </a:solidFill>
            </a:endParaRPr>
          </a:p>
          <a:p>
            <a:pPr algn="ctr"/>
            <a:r>
              <a:rPr lang="ja-JP" altLang="en-US" sz="1600" dirty="0" smtClean="0">
                <a:solidFill>
                  <a:prstClr val="black"/>
                </a:solidFill>
              </a:rPr>
              <a:t>　　　　　　　　　　　　　　　　　　解析による</a:t>
            </a:r>
            <a:r>
              <a:rPr lang="ja-JP" altLang="en-US" b="1" dirty="0" smtClean="0">
                <a:solidFill>
                  <a:srgbClr val="0000FF"/>
                </a:solidFill>
              </a:rPr>
              <a:t>予測精度を格段に</a:t>
            </a:r>
            <a:r>
              <a:rPr lang="ja-JP" altLang="en-US" b="1" dirty="0">
                <a:solidFill>
                  <a:srgbClr val="0000FF"/>
                </a:solidFill>
              </a:rPr>
              <a:t>向上</a:t>
            </a:r>
            <a:r>
              <a:rPr lang="ja-JP" altLang="en-US" sz="1600" dirty="0">
                <a:solidFill>
                  <a:prstClr val="black"/>
                </a:solidFill>
              </a:rPr>
              <a:t>させること</a:t>
            </a:r>
            <a:r>
              <a:rPr lang="ja-JP" altLang="en-US" sz="1600" dirty="0" smtClean="0">
                <a:solidFill>
                  <a:prstClr val="black"/>
                </a:solidFill>
              </a:rPr>
              <a:t>が</a:t>
            </a:r>
            <a:r>
              <a:rPr lang="ja-JP" altLang="en-US" sz="1600" dirty="0">
                <a:solidFill>
                  <a:prstClr val="black"/>
                </a:solidFill>
              </a:rPr>
              <a:t>できます。</a:t>
            </a:r>
          </a:p>
        </p:txBody>
      </p:sp>
    </p:spTree>
    <p:extLst>
      <p:ext uri="{BB962C8B-B14F-4D97-AF65-F5344CB8AC3E}">
        <p14:creationId xmlns:p14="http://schemas.microsoft.com/office/powerpoint/2010/main" val="811454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9"/>
                                          </p:stCondLst>
                                        </p:cTn>
                                        <p:tgtEl>
                                          <p:spTgt spid="44"/>
                                        </p:tgtEl>
                                        <p:attrNameLst>
                                          <p:attrName>style.visibility</p:attrName>
                                        </p:attrNameLst>
                                      </p:cBhvr>
                                      <p:to>
                                        <p:strVal val="visible"/>
                                      </p:to>
                                    </p:set>
                                  </p:childTnLst>
                                </p:cTn>
                              </p:par>
                            </p:childTnLst>
                          </p:cTn>
                        </p:par>
                        <p:par>
                          <p:cTn id="7" fill="hold">
                            <p:stCondLst>
                              <p:cond delay="10"/>
                            </p:stCondLst>
                            <p:childTnLst>
                              <p:par>
                                <p:cTn id="8" presetID="22" presetClass="exit" presetSubtype="4" fill="hold" nodeType="afterEffect">
                                  <p:stCondLst>
                                    <p:cond delay="1000"/>
                                  </p:stCondLst>
                                  <p:childTnLst>
                                    <p:animEffect transition="out" filter="wipe(down)">
                                      <p:cBhvr>
                                        <p:cTn id="9" dur="10"/>
                                        <p:tgtEl>
                                          <p:spTgt spid="44"/>
                                        </p:tgtEl>
                                      </p:cBhvr>
                                    </p:animEffect>
                                    <p:set>
                                      <p:cBhvr>
                                        <p:cTn id="10" dur="1" fill="hold">
                                          <p:stCondLst>
                                            <p:cond delay="9"/>
                                          </p:stCondLst>
                                        </p:cTn>
                                        <p:tgtEl>
                                          <p:spTgt spid="44"/>
                                        </p:tgtEl>
                                        <p:attrNameLst>
                                          <p:attrName>style.visibility</p:attrName>
                                        </p:attrNameLst>
                                      </p:cBhvr>
                                      <p:to>
                                        <p:strVal val="hidden"/>
                                      </p:to>
                                    </p:set>
                                  </p:childTnLst>
                                </p:cTn>
                              </p:par>
                              <p:par>
                                <p:cTn id="11" presetID="1" presetClass="entr" presetSubtype="0" fill="hold" nodeType="withEffect">
                                  <p:stCondLst>
                                    <p:cond delay="2000"/>
                                  </p:stCondLst>
                                  <p:childTnLst>
                                    <p:set>
                                      <p:cBhvr>
                                        <p:cTn id="12" dur="1" fill="hold">
                                          <p:stCondLst>
                                            <p:cond delay="0"/>
                                          </p:stCondLst>
                                        </p:cTn>
                                        <p:tgtEl>
                                          <p:spTgt spid="50"/>
                                        </p:tgtEl>
                                        <p:attrNameLst>
                                          <p:attrName>style.visibility</p:attrName>
                                        </p:attrNameLst>
                                      </p:cBhvr>
                                      <p:to>
                                        <p:strVal val="visible"/>
                                      </p:to>
                                    </p:set>
                                  </p:childTnLst>
                                </p:cTn>
                              </p:par>
                            </p:childTnLst>
                          </p:cTn>
                        </p:par>
                        <p:par>
                          <p:cTn id="13" fill="hold">
                            <p:stCondLst>
                              <p:cond delay="2010"/>
                            </p:stCondLst>
                            <p:childTnLst>
                              <p:par>
                                <p:cTn id="14" presetID="22" presetClass="exit" presetSubtype="4" fill="hold" nodeType="afterEffect">
                                  <p:stCondLst>
                                    <p:cond delay="1000"/>
                                  </p:stCondLst>
                                  <p:childTnLst>
                                    <p:animEffect transition="out" filter="wipe(down)">
                                      <p:cBhvr>
                                        <p:cTn id="15" dur="10"/>
                                        <p:tgtEl>
                                          <p:spTgt spid="50"/>
                                        </p:tgtEl>
                                      </p:cBhvr>
                                    </p:animEffect>
                                    <p:set>
                                      <p:cBhvr>
                                        <p:cTn id="16" dur="1" fill="hold">
                                          <p:stCondLst>
                                            <p:cond delay="9"/>
                                          </p:stCondLst>
                                        </p:cTn>
                                        <p:tgtEl>
                                          <p:spTgt spid="50"/>
                                        </p:tgtEl>
                                        <p:attrNameLst>
                                          <p:attrName>style.visibility</p:attrName>
                                        </p:attrNameLst>
                                      </p:cBhvr>
                                      <p:to>
                                        <p:strVal val="hidden"/>
                                      </p:to>
                                    </p:set>
                                  </p:childTnLst>
                                </p:cTn>
                              </p:par>
                              <p:par>
                                <p:cTn id="17" presetID="1" presetClass="entr" presetSubtype="0" fill="hold" nodeType="withEffect">
                                  <p:stCondLst>
                                    <p:cond delay="2000"/>
                                  </p:stCondLst>
                                  <p:childTnLst>
                                    <p:set>
                                      <p:cBhvr>
                                        <p:cTn id="18" dur="1" fill="hold">
                                          <p:stCondLst>
                                            <p:cond delay="0"/>
                                          </p:stCondLst>
                                        </p:cTn>
                                        <p:tgtEl>
                                          <p:spTgt spid="56"/>
                                        </p:tgtEl>
                                        <p:attrNameLst>
                                          <p:attrName>style.visibility</p:attrName>
                                        </p:attrNameLst>
                                      </p:cBhvr>
                                      <p:to>
                                        <p:strVal val="visible"/>
                                      </p:to>
                                    </p:set>
                                  </p:childTnLst>
                                </p:cTn>
                              </p:par>
                            </p:childTnLst>
                          </p:cTn>
                        </p:par>
                        <p:par>
                          <p:cTn id="19" fill="hold">
                            <p:stCondLst>
                              <p:cond delay="4010"/>
                            </p:stCondLst>
                            <p:childTnLst>
                              <p:par>
                                <p:cTn id="20" presetID="22" presetClass="exit" presetSubtype="4" fill="hold" nodeType="afterEffect">
                                  <p:stCondLst>
                                    <p:cond delay="1000"/>
                                  </p:stCondLst>
                                  <p:childTnLst>
                                    <p:animEffect transition="out" filter="wipe(down)">
                                      <p:cBhvr>
                                        <p:cTn id="21" dur="10"/>
                                        <p:tgtEl>
                                          <p:spTgt spid="56"/>
                                        </p:tgtEl>
                                      </p:cBhvr>
                                    </p:animEffect>
                                    <p:set>
                                      <p:cBhvr>
                                        <p:cTn id="22" dur="1" fill="hold">
                                          <p:stCondLst>
                                            <p:cond delay="9"/>
                                          </p:stCondLst>
                                        </p:cTn>
                                        <p:tgtEl>
                                          <p:spTgt spid="56"/>
                                        </p:tgtEl>
                                        <p:attrNameLst>
                                          <p:attrName>style.visibility</p:attrName>
                                        </p:attrNameLst>
                                      </p:cBhvr>
                                      <p:to>
                                        <p:strVal val="hidden"/>
                                      </p:to>
                                    </p:set>
                                  </p:childTnLst>
                                </p:cTn>
                              </p:par>
                            </p:childTnLst>
                          </p:cTn>
                        </p:par>
                        <p:par>
                          <p:cTn id="23" fill="hold">
                            <p:stCondLst>
                              <p:cond delay="5020"/>
                            </p:stCondLst>
                            <p:childTnLst>
                              <p:par>
                                <p:cTn id="24" presetID="1" presetClass="entr" presetSubtype="0" fill="hold" nodeType="afterEffect">
                                  <p:stCondLst>
                                    <p:cond delay="0"/>
                                  </p:stCondLst>
                                  <p:childTnLst>
                                    <p:set>
                                      <p:cBhvr>
                                        <p:cTn id="25" dur="1" fill="hold">
                                          <p:stCondLst>
                                            <p:cond delay="0"/>
                                          </p:stCondLst>
                                        </p:cTn>
                                        <p:tgtEl>
                                          <p:spTgt spid="62"/>
                                        </p:tgtEl>
                                        <p:attrNameLst>
                                          <p:attrName>style.visibility</p:attrName>
                                        </p:attrNameLst>
                                      </p:cBhvr>
                                      <p:to>
                                        <p:strVal val="visible"/>
                                      </p:to>
                                    </p:set>
                                  </p:childTnLst>
                                </p:cTn>
                              </p:par>
                            </p:childTnLst>
                          </p:cTn>
                        </p:par>
                        <p:par>
                          <p:cTn id="26" fill="hold">
                            <p:stCondLst>
                              <p:cond delay="5020"/>
                            </p:stCondLst>
                            <p:childTnLst>
                              <p:par>
                                <p:cTn id="27" presetID="22" presetClass="exit" presetSubtype="4" fill="hold" nodeType="afterEffect">
                                  <p:stCondLst>
                                    <p:cond delay="1000"/>
                                  </p:stCondLst>
                                  <p:childTnLst>
                                    <p:animEffect transition="out" filter="wipe(down)">
                                      <p:cBhvr>
                                        <p:cTn id="28" dur="10"/>
                                        <p:tgtEl>
                                          <p:spTgt spid="62"/>
                                        </p:tgtEl>
                                      </p:cBhvr>
                                    </p:animEffect>
                                    <p:set>
                                      <p:cBhvr>
                                        <p:cTn id="29" dur="1" fill="hold">
                                          <p:stCondLst>
                                            <p:cond delay="9"/>
                                          </p:stCondLst>
                                        </p:cTn>
                                        <p:tgtEl>
                                          <p:spTgt spid="62"/>
                                        </p:tgtEl>
                                        <p:attrNameLst>
                                          <p:attrName>style.visibility</p:attrName>
                                        </p:attrNameLst>
                                      </p:cBhvr>
                                      <p:to>
                                        <p:strVal val="hidden"/>
                                      </p:to>
                                    </p:set>
                                  </p:childTnLst>
                                </p:cTn>
                              </p:par>
                            </p:childTnLst>
                          </p:cTn>
                        </p:par>
                        <p:par>
                          <p:cTn id="30" fill="hold">
                            <p:stCondLst>
                              <p:cond delay="6030"/>
                            </p:stCondLst>
                            <p:childTnLst>
                              <p:par>
                                <p:cTn id="31" presetID="1" presetClass="entr" presetSubtype="0" fill="hold" nodeType="afterEffect">
                                  <p:stCondLst>
                                    <p:cond delay="0"/>
                                  </p:stCondLst>
                                  <p:childTnLst>
                                    <p:set>
                                      <p:cBhvr>
                                        <p:cTn id="32" dur="1" fill="hold">
                                          <p:stCondLst>
                                            <p:cond delay="0"/>
                                          </p:stCondLst>
                                        </p:cTn>
                                        <p:tgtEl>
                                          <p:spTgt spid="3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0342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7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7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childTnLst>
                                </p:cTn>
                              </p:par>
                            </p:childTnLst>
                          </p:cTn>
                        </p:par>
                        <p:par>
                          <p:cTn id="43" fill="hold">
                            <p:stCondLst>
                              <p:cond delay="0"/>
                            </p:stCondLst>
                            <p:childTnLst>
                              <p:par>
                                <p:cTn id="44" presetID="1" presetClass="entr" presetSubtype="0" fill="hold" grpId="0" nodeType="afterEffect">
                                  <p:stCondLst>
                                    <p:cond delay="0"/>
                                  </p:stCondLst>
                                  <p:childTnLst>
                                    <p:set>
                                      <p:cBhvr>
                                        <p:cTn id="45" dur="1" fill="hold">
                                          <p:stCondLst>
                                            <p:cond delay="0"/>
                                          </p:stCondLst>
                                        </p:cTn>
                                        <p:tgtEl>
                                          <p:spTgt spid="11"/>
                                        </p:tgtEl>
                                        <p:attrNameLst>
                                          <p:attrName>style.visibility</p:attrName>
                                        </p:attrNameLst>
                                      </p:cBhvr>
                                      <p:to>
                                        <p:strVal val="visible"/>
                                      </p:to>
                                    </p:set>
                                  </p:childTnLst>
                                </p:cTn>
                              </p:par>
                            </p:childTnLst>
                          </p:cTn>
                        </p:par>
                        <p:par>
                          <p:cTn id="46" fill="hold">
                            <p:stCondLst>
                              <p:cond delay="0"/>
                            </p:stCondLst>
                            <p:childTnLst>
                              <p:par>
                                <p:cTn id="47" presetID="1" presetClass="entr" presetSubtype="0" fill="hold" nodeType="afterEffect">
                                  <p:stCondLst>
                                    <p:cond delay="0"/>
                                  </p:stCondLst>
                                  <p:childTnLst>
                                    <p:set>
                                      <p:cBhvr>
                                        <p:cTn id="48" dur="1" fill="hold">
                                          <p:stCondLst>
                                            <p:cond delay="0"/>
                                          </p:stCondLst>
                                        </p:cTn>
                                        <p:tgtEl>
                                          <p:spTgt spid="103427"/>
                                        </p:tgtEl>
                                        <p:attrNameLst>
                                          <p:attrName>style.visibility</p:attrName>
                                        </p:attrNameLst>
                                      </p:cBhvr>
                                      <p:to>
                                        <p:strVal val="visible"/>
                                      </p:to>
                                    </p:set>
                                  </p:childTnLst>
                                </p:cTn>
                              </p:par>
                            </p:childTnLst>
                          </p:cTn>
                        </p:par>
                        <p:par>
                          <p:cTn id="49" fill="hold">
                            <p:stCondLst>
                              <p:cond delay="0"/>
                            </p:stCondLst>
                            <p:childTnLst>
                              <p:par>
                                <p:cTn id="50" presetID="1" presetClass="entr" presetSubtype="0" fill="hold" grpId="0" nodeType="afterEffect">
                                  <p:stCondLst>
                                    <p:cond delay="0"/>
                                  </p:stCondLst>
                                  <p:childTnLst>
                                    <p:set>
                                      <p:cBhvr>
                                        <p:cTn id="51" dur="1" fill="hold">
                                          <p:stCondLst>
                                            <p:cond delay="0"/>
                                          </p:stCondLst>
                                        </p:cTn>
                                        <p:tgtEl>
                                          <p:spTgt spid="74"/>
                                        </p:tgtEl>
                                        <p:attrNameLst>
                                          <p:attrName>style.visibility</p:attrName>
                                        </p:attrNameLst>
                                      </p:cBhvr>
                                      <p:to>
                                        <p:strVal val="visible"/>
                                      </p:to>
                                    </p:set>
                                  </p:childTnLst>
                                </p:cTn>
                              </p:par>
                            </p:childTnLst>
                          </p:cTn>
                        </p:par>
                        <p:par>
                          <p:cTn id="52" fill="hold">
                            <p:stCondLst>
                              <p:cond delay="0"/>
                            </p:stCondLst>
                            <p:childTnLst>
                              <p:par>
                                <p:cTn id="53" presetID="1" presetClass="entr" presetSubtype="0" fill="hold" grpId="0" nodeType="afterEffect">
                                  <p:stCondLst>
                                    <p:cond delay="0"/>
                                  </p:stCondLst>
                                  <p:childTnLst>
                                    <p:set>
                                      <p:cBhvr>
                                        <p:cTn id="54" dur="1" fill="hold">
                                          <p:stCondLst>
                                            <p:cond delay="0"/>
                                          </p:stCondLst>
                                        </p:cTn>
                                        <p:tgtEl>
                                          <p:spTgt spid="72"/>
                                        </p:tgtEl>
                                        <p:attrNameLst>
                                          <p:attrName>style.visibility</p:attrName>
                                        </p:attrNameLst>
                                      </p:cBhvr>
                                      <p:to>
                                        <p:strVal val="visible"/>
                                      </p:to>
                                    </p:set>
                                  </p:childTnLst>
                                </p:cTn>
                              </p:par>
                            </p:childTnLst>
                          </p:cTn>
                        </p:par>
                        <p:par>
                          <p:cTn id="55" fill="hold">
                            <p:stCondLst>
                              <p:cond delay="0"/>
                            </p:stCondLst>
                            <p:childTnLst>
                              <p:par>
                                <p:cTn id="56" presetID="1" presetClass="entr" presetSubtype="0" fill="hold" grpId="0" nodeType="afterEffect">
                                  <p:stCondLst>
                                    <p:cond delay="0"/>
                                  </p:stCondLst>
                                  <p:childTnLst>
                                    <p:set>
                                      <p:cBhvr>
                                        <p:cTn id="57" dur="1" fill="hold">
                                          <p:stCondLst>
                                            <p:cond delay="0"/>
                                          </p:stCondLst>
                                        </p:cTn>
                                        <p:tgtEl>
                                          <p:spTgt spid="73"/>
                                        </p:tgtEl>
                                        <p:attrNameLst>
                                          <p:attrName>style.visibility</p:attrName>
                                        </p:attrNameLst>
                                      </p:cBhvr>
                                      <p:to>
                                        <p:strVal val="visible"/>
                                      </p:to>
                                    </p:set>
                                  </p:childTnLst>
                                </p:cTn>
                              </p:par>
                              <p:par>
                                <p:cTn id="58" presetID="1" presetClass="entr" presetSubtype="0" fill="hold" grpId="0" nodeType="withEffect">
                                  <p:stCondLst>
                                    <p:cond delay="0"/>
                                  </p:stCondLst>
                                  <p:childTnLst>
                                    <p:set>
                                      <p:cBhvr>
                                        <p:cTn id="59"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70" grpId="0" animBg="1"/>
      <p:bldP spid="71" grpId="0"/>
      <p:bldP spid="72" grpId="0" animBg="1"/>
      <p:bldP spid="73" grpId="0"/>
      <p:bldP spid="74" grpId="0"/>
      <p:bldP spid="7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28892" y="692696"/>
            <a:ext cx="2201814" cy="28041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4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20991" y="4149080"/>
            <a:ext cx="1944216" cy="18120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右矢印 9"/>
          <p:cNvSpPr/>
          <p:nvPr/>
        </p:nvSpPr>
        <p:spPr>
          <a:xfrm flipH="1">
            <a:off x="5466275" y="1865502"/>
            <a:ext cx="370335" cy="276225"/>
          </a:xfrm>
          <a:prstGeom prst="rightArrow">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solidFill>
                <a:prstClr val="white"/>
              </a:solidFill>
            </a:endParaRPr>
          </a:p>
        </p:txBody>
      </p:sp>
      <p:sp>
        <p:nvSpPr>
          <p:cNvPr id="11" name="テキスト ボックス 10"/>
          <p:cNvSpPr txBox="1"/>
          <p:nvPr/>
        </p:nvSpPr>
        <p:spPr>
          <a:xfrm>
            <a:off x="5466275" y="4069768"/>
            <a:ext cx="928862" cy="369332"/>
          </a:xfrm>
          <a:prstGeom prst="rect">
            <a:avLst/>
          </a:prstGeom>
          <a:noFill/>
        </p:spPr>
        <p:txBody>
          <a:bodyPr wrap="square" rtlCol="0">
            <a:spAutoFit/>
          </a:bodyPr>
          <a:lstStyle/>
          <a:p>
            <a:r>
              <a:rPr lang="ja-JP" altLang="en-US" dirty="0" smtClean="0">
                <a:solidFill>
                  <a:prstClr val="black"/>
                </a:solidFill>
              </a:rPr>
              <a:t>変形</a:t>
            </a:r>
            <a:endParaRPr lang="ja-JP" altLang="en-US" dirty="0">
              <a:solidFill>
                <a:prstClr val="black"/>
              </a:solidFill>
            </a:endParaRPr>
          </a:p>
        </p:txBody>
      </p:sp>
      <p:pic>
        <p:nvPicPr>
          <p:cNvPr id="6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57875" y="886132"/>
            <a:ext cx="1914525" cy="24625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69" name="グループ化 68"/>
          <p:cNvGrpSpPr/>
          <p:nvPr/>
        </p:nvGrpSpPr>
        <p:grpSpPr>
          <a:xfrm>
            <a:off x="3790904" y="884350"/>
            <a:ext cx="1861141" cy="1440159"/>
            <a:chOff x="352431" y="1593632"/>
            <a:chExt cx="1861141" cy="1575081"/>
          </a:xfrm>
        </p:grpSpPr>
        <p:grpSp>
          <p:nvGrpSpPr>
            <p:cNvPr id="70" name="グループ化 69"/>
            <p:cNvGrpSpPr/>
            <p:nvPr/>
          </p:nvGrpSpPr>
          <p:grpSpPr>
            <a:xfrm>
              <a:off x="352431" y="1593632"/>
              <a:ext cx="932825" cy="1344022"/>
              <a:chOff x="352431" y="1593632"/>
              <a:chExt cx="932825" cy="1344022"/>
            </a:xfrm>
          </p:grpSpPr>
          <p:cxnSp>
            <p:nvCxnSpPr>
              <p:cNvPr id="72" name="直線コネクタ 71"/>
              <p:cNvCxnSpPr/>
              <p:nvPr/>
            </p:nvCxnSpPr>
            <p:spPr>
              <a:xfrm flipV="1">
                <a:off x="360368" y="1628800"/>
                <a:ext cx="0" cy="1308854"/>
              </a:xfrm>
              <a:prstGeom prst="line">
                <a:avLst/>
              </a:prstGeom>
              <a:ln w="12700">
                <a:solidFill>
                  <a:schemeClr val="tx1"/>
                </a:solidFill>
                <a:prstDash val="dashDot"/>
              </a:ln>
            </p:spPr>
            <p:style>
              <a:lnRef idx="1">
                <a:schemeClr val="accent1"/>
              </a:lnRef>
              <a:fillRef idx="0">
                <a:schemeClr val="accent1"/>
              </a:fillRef>
              <a:effectRef idx="0">
                <a:schemeClr val="accent1"/>
              </a:effectRef>
              <a:fontRef idx="minor">
                <a:schemeClr val="tx1"/>
              </a:fontRef>
            </p:style>
          </p:cxnSp>
          <p:cxnSp>
            <p:nvCxnSpPr>
              <p:cNvPr id="73" name="直線コネクタ 72"/>
              <p:cNvCxnSpPr/>
              <p:nvPr/>
            </p:nvCxnSpPr>
            <p:spPr>
              <a:xfrm flipH="1">
                <a:off x="352431" y="1596984"/>
                <a:ext cx="928359" cy="0"/>
              </a:xfrm>
              <a:prstGeom prst="line">
                <a:avLst/>
              </a:prstGeom>
              <a:ln w="127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74" name="直線コネクタ 73"/>
              <p:cNvCxnSpPr/>
              <p:nvPr/>
            </p:nvCxnSpPr>
            <p:spPr>
              <a:xfrm flipV="1">
                <a:off x="1284752" y="1593632"/>
                <a:ext cx="504" cy="84637"/>
              </a:xfrm>
              <a:prstGeom prst="line">
                <a:avLst/>
              </a:prstGeom>
              <a:ln w="12700">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sp>
          <p:nvSpPr>
            <p:cNvPr id="71" name="フリーフォーム 70"/>
            <p:cNvSpPr/>
            <p:nvPr/>
          </p:nvSpPr>
          <p:spPr>
            <a:xfrm>
              <a:off x="1162214" y="1679418"/>
              <a:ext cx="1051358" cy="1489295"/>
            </a:xfrm>
            <a:custGeom>
              <a:avLst/>
              <a:gdLst>
                <a:gd name="connsiteX0" fmla="*/ 123378 w 1051358"/>
                <a:gd name="connsiteY0" fmla="*/ 0 h 1489295"/>
                <a:gd name="connsiteX1" fmla="*/ 50950 w 1051358"/>
                <a:gd name="connsiteY1" fmla="*/ 27160 h 1489295"/>
                <a:gd name="connsiteX2" fmla="*/ 5683 w 1051358"/>
                <a:gd name="connsiteY2" fmla="*/ 76954 h 1489295"/>
                <a:gd name="connsiteX3" fmla="*/ 1156 w 1051358"/>
                <a:gd name="connsiteY3" fmla="*/ 126748 h 1489295"/>
                <a:gd name="connsiteX4" fmla="*/ 10210 w 1051358"/>
                <a:gd name="connsiteY4" fmla="*/ 190123 h 1489295"/>
                <a:gd name="connsiteX5" fmla="*/ 60004 w 1051358"/>
                <a:gd name="connsiteY5" fmla="*/ 307818 h 1489295"/>
                <a:gd name="connsiteX6" fmla="*/ 263707 w 1051358"/>
                <a:gd name="connsiteY6" fmla="*/ 683536 h 1489295"/>
                <a:gd name="connsiteX7" fmla="*/ 467410 w 1051358"/>
                <a:gd name="connsiteY7" fmla="*/ 1013988 h 1489295"/>
                <a:gd name="connsiteX8" fmla="*/ 621319 w 1051358"/>
                <a:gd name="connsiteY8" fmla="*/ 1240325 h 1489295"/>
                <a:gd name="connsiteX9" fmla="*/ 711853 w 1051358"/>
                <a:gd name="connsiteY9" fmla="*/ 1348966 h 1489295"/>
                <a:gd name="connsiteX10" fmla="*/ 806915 w 1051358"/>
                <a:gd name="connsiteY10" fmla="*/ 1412340 h 1489295"/>
                <a:gd name="connsiteX11" fmla="*/ 924610 w 1051358"/>
                <a:gd name="connsiteY11" fmla="*/ 1457608 h 1489295"/>
                <a:gd name="connsiteX12" fmla="*/ 1051358 w 1051358"/>
                <a:gd name="connsiteY12" fmla="*/ 1489295 h 1489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51358" h="1489295">
                  <a:moveTo>
                    <a:pt x="123378" y="0"/>
                  </a:moveTo>
                  <a:cubicBezTo>
                    <a:pt x="96972" y="7167"/>
                    <a:pt x="70566" y="14334"/>
                    <a:pt x="50950" y="27160"/>
                  </a:cubicBezTo>
                  <a:cubicBezTo>
                    <a:pt x="31334" y="39986"/>
                    <a:pt x="13982" y="60356"/>
                    <a:pt x="5683" y="76954"/>
                  </a:cubicBezTo>
                  <a:cubicBezTo>
                    <a:pt x="-2616" y="93552"/>
                    <a:pt x="402" y="107887"/>
                    <a:pt x="1156" y="126748"/>
                  </a:cubicBezTo>
                  <a:cubicBezTo>
                    <a:pt x="1910" y="145609"/>
                    <a:pt x="402" y="159945"/>
                    <a:pt x="10210" y="190123"/>
                  </a:cubicBezTo>
                  <a:cubicBezTo>
                    <a:pt x="20018" y="220301"/>
                    <a:pt x="17754" y="225583"/>
                    <a:pt x="60004" y="307818"/>
                  </a:cubicBezTo>
                  <a:cubicBezTo>
                    <a:pt x="102253" y="390054"/>
                    <a:pt x="195806" y="565841"/>
                    <a:pt x="263707" y="683536"/>
                  </a:cubicBezTo>
                  <a:cubicBezTo>
                    <a:pt x="331608" y="801231"/>
                    <a:pt x="407808" y="921190"/>
                    <a:pt x="467410" y="1013988"/>
                  </a:cubicBezTo>
                  <a:cubicBezTo>
                    <a:pt x="527012" y="1106786"/>
                    <a:pt x="580579" y="1184495"/>
                    <a:pt x="621319" y="1240325"/>
                  </a:cubicBezTo>
                  <a:cubicBezTo>
                    <a:pt x="662059" y="1296155"/>
                    <a:pt x="680920" y="1320297"/>
                    <a:pt x="711853" y="1348966"/>
                  </a:cubicBezTo>
                  <a:cubicBezTo>
                    <a:pt x="742786" y="1377635"/>
                    <a:pt x="771456" y="1394233"/>
                    <a:pt x="806915" y="1412340"/>
                  </a:cubicBezTo>
                  <a:cubicBezTo>
                    <a:pt x="842374" y="1430447"/>
                    <a:pt x="883870" y="1444782"/>
                    <a:pt x="924610" y="1457608"/>
                  </a:cubicBezTo>
                  <a:cubicBezTo>
                    <a:pt x="965350" y="1470434"/>
                    <a:pt x="1008354" y="1479864"/>
                    <a:pt x="1051358" y="1489295"/>
                  </a:cubicBezTo>
                </a:path>
              </a:pathLst>
            </a:custGeom>
            <a:noFill/>
            <a:ln w="127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grpSp>
      <p:sp>
        <p:nvSpPr>
          <p:cNvPr id="75" name="右矢印 74"/>
          <p:cNvSpPr/>
          <p:nvPr/>
        </p:nvSpPr>
        <p:spPr>
          <a:xfrm rot="5400000">
            <a:off x="6794749" y="4093053"/>
            <a:ext cx="279264" cy="276225"/>
          </a:xfrm>
          <a:prstGeom prst="rightArrow">
            <a:avLst/>
          </a:prstGeom>
          <a:solidFill>
            <a:schemeClr val="accent2">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solidFill>
                <a:prstClr val="white"/>
              </a:solidFill>
            </a:endParaRPr>
          </a:p>
        </p:txBody>
      </p:sp>
      <p:sp>
        <p:nvSpPr>
          <p:cNvPr id="76" name="テキスト ボックス 75"/>
          <p:cNvSpPr txBox="1"/>
          <p:nvPr/>
        </p:nvSpPr>
        <p:spPr>
          <a:xfrm>
            <a:off x="5370739" y="1514874"/>
            <a:ext cx="928862" cy="369332"/>
          </a:xfrm>
          <a:prstGeom prst="rect">
            <a:avLst/>
          </a:prstGeom>
          <a:noFill/>
        </p:spPr>
        <p:txBody>
          <a:bodyPr wrap="square" rtlCol="0">
            <a:spAutoFit/>
          </a:bodyPr>
          <a:lstStyle/>
          <a:p>
            <a:r>
              <a:rPr lang="ja-JP" altLang="en-US" dirty="0" smtClean="0">
                <a:solidFill>
                  <a:prstClr val="black"/>
                </a:solidFill>
              </a:rPr>
              <a:t>熱膨張</a:t>
            </a:r>
            <a:endParaRPr lang="ja-JP" altLang="en-US" dirty="0">
              <a:solidFill>
                <a:prstClr val="black"/>
              </a:solidFill>
            </a:endParaRPr>
          </a:p>
        </p:txBody>
      </p:sp>
      <p:pic>
        <p:nvPicPr>
          <p:cNvPr id="7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16326" y="3789040"/>
            <a:ext cx="1847762" cy="21000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2060" y="3477500"/>
            <a:ext cx="1606669" cy="23500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9" name="右矢印 78"/>
          <p:cNvSpPr/>
          <p:nvPr/>
        </p:nvSpPr>
        <p:spPr>
          <a:xfrm rot="19612158" flipH="1">
            <a:off x="2004613" y="3309863"/>
            <a:ext cx="2179602" cy="265137"/>
          </a:xfrm>
          <a:prstGeom prst="rightArrow">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solidFill>
                <a:prstClr val="white"/>
              </a:solidFill>
            </a:endParaRPr>
          </a:p>
        </p:txBody>
      </p:sp>
      <p:sp>
        <p:nvSpPr>
          <p:cNvPr id="80" name="正方形/長方形 79"/>
          <p:cNvSpPr/>
          <p:nvPr/>
        </p:nvSpPr>
        <p:spPr>
          <a:xfrm>
            <a:off x="2254242" y="3000987"/>
            <a:ext cx="1757514" cy="695313"/>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400" b="1" dirty="0" smtClean="0">
                <a:solidFill>
                  <a:srgbClr val="0000FF"/>
                </a:solidFill>
              </a:rPr>
              <a:t>応力・ひずみクリア</a:t>
            </a:r>
            <a:endParaRPr lang="en-US" altLang="ja-JP" sz="1400" b="1" dirty="0" smtClean="0">
              <a:solidFill>
                <a:srgbClr val="0000FF"/>
              </a:solidFill>
            </a:endParaRPr>
          </a:p>
          <a:p>
            <a:pPr algn="ctr"/>
            <a:r>
              <a:rPr lang="ja-JP" altLang="en-US" dirty="0">
                <a:solidFill>
                  <a:prstClr val="black"/>
                </a:solidFill>
              </a:rPr>
              <a:t>初期形状として</a:t>
            </a:r>
            <a:endParaRPr lang="ja-JP" altLang="en-US" dirty="0" smtClean="0">
              <a:solidFill>
                <a:prstClr val="black"/>
              </a:solidFill>
            </a:endParaRPr>
          </a:p>
        </p:txBody>
      </p:sp>
      <p:sp>
        <p:nvSpPr>
          <p:cNvPr id="81" name="右矢印 80"/>
          <p:cNvSpPr/>
          <p:nvPr/>
        </p:nvSpPr>
        <p:spPr>
          <a:xfrm>
            <a:off x="2863294" y="4289797"/>
            <a:ext cx="558527" cy="276225"/>
          </a:xfrm>
          <a:prstGeom prst="rightArrow">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solidFill>
                <a:prstClr val="white"/>
              </a:solidFill>
            </a:endParaRPr>
          </a:p>
        </p:txBody>
      </p:sp>
      <p:sp>
        <p:nvSpPr>
          <p:cNvPr id="2" name="角丸四角形 1"/>
          <p:cNvSpPr/>
          <p:nvPr/>
        </p:nvSpPr>
        <p:spPr>
          <a:xfrm>
            <a:off x="138792" y="743006"/>
            <a:ext cx="3096344" cy="956534"/>
          </a:xfrm>
          <a:prstGeom prst="round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smtClean="0">
                <a:solidFill>
                  <a:prstClr val="black"/>
                </a:solidFill>
              </a:rPr>
              <a:t>しかし、残念ながら</a:t>
            </a:r>
            <a:endParaRPr lang="en-US" altLang="ja-JP" dirty="0" smtClean="0">
              <a:solidFill>
                <a:prstClr val="black"/>
              </a:solidFill>
            </a:endParaRPr>
          </a:p>
          <a:p>
            <a:pPr algn="ctr"/>
            <a:r>
              <a:rPr lang="ja-JP" altLang="en-US" dirty="0">
                <a:solidFill>
                  <a:srgbClr val="FF0000"/>
                </a:solidFill>
              </a:rPr>
              <a:t>開発部門</a:t>
            </a:r>
            <a:r>
              <a:rPr lang="ja-JP" altLang="en-US" dirty="0" smtClean="0">
                <a:solidFill>
                  <a:srgbClr val="FF0000"/>
                </a:solidFill>
              </a:rPr>
              <a:t>が金型図を</a:t>
            </a:r>
            <a:endParaRPr lang="en-US" altLang="ja-JP" dirty="0" smtClean="0">
              <a:solidFill>
                <a:srgbClr val="FF0000"/>
              </a:solidFill>
            </a:endParaRPr>
          </a:p>
          <a:p>
            <a:pPr algn="ctr"/>
            <a:r>
              <a:rPr lang="ja-JP" altLang="en-US" dirty="0">
                <a:solidFill>
                  <a:srgbClr val="FF0000"/>
                </a:solidFill>
              </a:rPr>
              <a:t>持たない例</a:t>
            </a:r>
            <a:r>
              <a:rPr lang="ja-JP" altLang="en-US" dirty="0" smtClean="0">
                <a:solidFill>
                  <a:srgbClr val="FF0000"/>
                </a:solidFill>
              </a:rPr>
              <a:t>は多い</a:t>
            </a:r>
            <a:r>
              <a:rPr lang="ja-JP" altLang="en-US" dirty="0" smtClean="0">
                <a:solidFill>
                  <a:prstClr val="black"/>
                </a:solidFill>
              </a:rPr>
              <a:t>ものです。</a:t>
            </a:r>
          </a:p>
        </p:txBody>
      </p:sp>
      <p:sp>
        <p:nvSpPr>
          <p:cNvPr id="22" name="テキスト ボックス 21"/>
          <p:cNvSpPr txBox="1"/>
          <p:nvPr/>
        </p:nvSpPr>
        <p:spPr>
          <a:xfrm>
            <a:off x="471956" y="5427696"/>
            <a:ext cx="1415014" cy="338554"/>
          </a:xfrm>
          <a:prstGeom prst="rect">
            <a:avLst/>
          </a:prstGeom>
          <a:solidFill>
            <a:schemeClr val="bg1"/>
          </a:solidFill>
        </p:spPr>
        <p:txBody>
          <a:bodyPr wrap="square" rtlCol="0">
            <a:spAutoFit/>
          </a:bodyPr>
          <a:lstStyle/>
          <a:p>
            <a:pPr algn="ctr"/>
            <a:r>
              <a:rPr lang="ja-JP" altLang="en-US" sz="1600" u="sng" dirty="0" smtClean="0">
                <a:solidFill>
                  <a:prstClr val="black"/>
                </a:solidFill>
              </a:rPr>
              <a:t>金型形状</a:t>
            </a:r>
            <a:endParaRPr lang="ja-JP" altLang="en-US" sz="1600" u="sng" dirty="0">
              <a:solidFill>
                <a:prstClr val="black"/>
              </a:solidFill>
            </a:endParaRPr>
          </a:p>
        </p:txBody>
      </p:sp>
      <p:sp>
        <p:nvSpPr>
          <p:cNvPr id="23" name="テキスト ボックス 22"/>
          <p:cNvSpPr txBox="1"/>
          <p:nvPr/>
        </p:nvSpPr>
        <p:spPr>
          <a:xfrm>
            <a:off x="3304249" y="2397231"/>
            <a:ext cx="1415014" cy="338554"/>
          </a:xfrm>
          <a:prstGeom prst="rect">
            <a:avLst/>
          </a:prstGeom>
          <a:noFill/>
        </p:spPr>
        <p:txBody>
          <a:bodyPr wrap="square" rtlCol="0">
            <a:spAutoFit/>
          </a:bodyPr>
          <a:lstStyle/>
          <a:p>
            <a:pPr algn="ctr"/>
            <a:r>
              <a:rPr lang="ja-JP" altLang="en-US" sz="1600" u="sng" dirty="0" smtClean="0">
                <a:solidFill>
                  <a:prstClr val="black"/>
                </a:solidFill>
              </a:rPr>
              <a:t>金型形状</a:t>
            </a:r>
            <a:endParaRPr lang="ja-JP" altLang="en-US" sz="1600" u="sng" dirty="0">
              <a:solidFill>
                <a:prstClr val="black"/>
              </a:solidFill>
            </a:endParaRPr>
          </a:p>
        </p:txBody>
      </p:sp>
      <p:sp>
        <p:nvSpPr>
          <p:cNvPr id="24" name="テキスト ボックス 23"/>
          <p:cNvSpPr txBox="1"/>
          <p:nvPr/>
        </p:nvSpPr>
        <p:spPr>
          <a:xfrm>
            <a:off x="6279516" y="2916289"/>
            <a:ext cx="1100796" cy="338554"/>
          </a:xfrm>
          <a:prstGeom prst="rect">
            <a:avLst/>
          </a:prstGeom>
          <a:solidFill>
            <a:schemeClr val="bg1"/>
          </a:solidFill>
        </p:spPr>
        <p:txBody>
          <a:bodyPr wrap="square" rtlCol="0">
            <a:spAutoFit/>
          </a:bodyPr>
          <a:lstStyle/>
          <a:p>
            <a:pPr algn="ctr"/>
            <a:r>
              <a:rPr lang="ja-JP" altLang="en-US" sz="1600" u="sng" dirty="0" smtClean="0">
                <a:solidFill>
                  <a:prstClr val="black"/>
                </a:solidFill>
              </a:rPr>
              <a:t>製品形状</a:t>
            </a:r>
            <a:endParaRPr lang="ja-JP" altLang="en-US" sz="1600" u="sng" dirty="0">
              <a:solidFill>
                <a:prstClr val="black"/>
              </a:solidFill>
            </a:endParaRPr>
          </a:p>
        </p:txBody>
      </p:sp>
      <p:sp>
        <p:nvSpPr>
          <p:cNvPr id="25" name="角丸四角形 24"/>
          <p:cNvSpPr/>
          <p:nvPr/>
        </p:nvSpPr>
        <p:spPr>
          <a:xfrm>
            <a:off x="207905" y="1843325"/>
            <a:ext cx="3096344" cy="833466"/>
          </a:xfrm>
          <a:prstGeom prst="round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smtClean="0">
                <a:solidFill>
                  <a:srgbClr val="0000FF"/>
                </a:solidFill>
              </a:rPr>
              <a:t>製品形状を熱膨張解析</a:t>
            </a:r>
            <a:endParaRPr lang="en-US" altLang="ja-JP" b="1" dirty="0" smtClean="0">
              <a:solidFill>
                <a:srgbClr val="0000FF"/>
              </a:solidFill>
            </a:endParaRPr>
          </a:p>
          <a:p>
            <a:pPr algn="ctr"/>
            <a:r>
              <a:rPr lang="ja-JP" altLang="en-US" b="1" dirty="0">
                <a:solidFill>
                  <a:srgbClr val="0000FF"/>
                </a:solidFill>
              </a:rPr>
              <a:t>金型形状</a:t>
            </a:r>
            <a:r>
              <a:rPr lang="ja-JP" altLang="en-US" b="1" dirty="0" smtClean="0">
                <a:solidFill>
                  <a:srgbClr val="0000FF"/>
                </a:solidFill>
              </a:rPr>
              <a:t>を</a:t>
            </a:r>
            <a:r>
              <a:rPr lang="ja-JP" altLang="en-US" b="1" dirty="0">
                <a:solidFill>
                  <a:srgbClr val="0000FF"/>
                </a:solidFill>
              </a:rPr>
              <a:t>予測</a:t>
            </a:r>
            <a:endParaRPr lang="ja-JP" altLang="en-US" b="1" dirty="0" smtClean="0">
              <a:solidFill>
                <a:srgbClr val="0000FF"/>
              </a:solidFill>
            </a:endParaRPr>
          </a:p>
        </p:txBody>
      </p:sp>
      <p:sp>
        <p:nvSpPr>
          <p:cNvPr id="26" name="線吹き出し 2 (枠付き) 25"/>
          <p:cNvSpPr/>
          <p:nvPr/>
        </p:nvSpPr>
        <p:spPr>
          <a:xfrm>
            <a:off x="5126366" y="1091450"/>
            <a:ext cx="960274" cy="257325"/>
          </a:xfrm>
          <a:prstGeom prst="borderCallout2">
            <a:avLst>
              <a:gd name="adj1" fmla="val 163202"/>
              <a:gd name="adj2" fmla="val -34979"/>
              <a:gd name="adj3" fmla="val 68952"/>
              <a:gd name="adj4" fmla="val -15246"/>
              <a:gd name="adj5" fmla="val 49375"/>
              <a:gd name="adj6" fmla="val -1187"/>
            </a:avLst>
          </a:prstGeom>
          <a:solidFill>
            <a:schemeClr val="bg1"/>
          </a:solidFill>
          <a:ln w="3175">
            <a:solidFill>
              <a:schemeClr val="tx1">
                <a:lumMod val="65000"/>
                <a:lumOff val="35000"/>
              </a:schemeClr>
            </a:solidFill>
            <a:headEnd type="triangle"/>
            <a:tailEnd type="non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smtClean="0">
                <a:solidFill>
                  <a:prstClr val="black"/>
                </a:solidFill>
              </a:rPr>
              <a:t>製品形状</a:t>
            </a:r>
          </a:p>
        </p:txBody>
      </p:sp>
      <p:sp>
        <p:nvSpPr>
          <p:cNvPr id="28" name="テキスト ボックス 27"/>
          <p:cNvSpPr txBox="1"/>
          <p:nvPr/>
        </p:nvSpPr>
        <p:spPr>
          <a:xfrm>
            <a:off x="6620078" y="3777505"/>
            <a:ext cx="928862" cy="369332"/>
          </a:xfrm>
          <a:prstGeom prst="rect">
            <a:avLst/>
          </a:prstGeom>
          <a:noFill/>
        </p:spPr>
        <p:txBody>
          <a:bodyPr wrap="square" rtlCol="0">
            <a:spAutoFit/>
          </a:bodyPr>
          <a:lstStyle/>
          <a:p>
            <a:r>
              <a:rPr lang="ja-JP" altLang="en-US" dirty="0" smtClean="0">
                <a:solidFill>
                  <a:prstClr val="black"/>
                </a:solidFill>
              </a:rPr>
              <a:t>変形</a:t>
            </a:r>
            <a:endParaRPr lang="ja-JP" altLang="en-US" dirty="0">
              <a:solidFill>
                <a:prstClr val="black"/>
              </a:solidFill>
            </a:endParaRPr>
          </a:p>
        </p:txBody>
      </p:sp>
      <p:sp>
        <p:nvSpPr>
          <p:cNvPr id="29" name="右矢印 28"/>
          <p:cNvSpPr/>
          <p:nvPr/>
        </p:nvSpPr>
        <p:spPr>
          <a:xfrm>
            <a:off x="5499722" y="4376301"/>
            <a:ext cx="673775" cy="276225"/>
          </a:xfrm>
          <a:prstGeom prst="rightArrow">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solidFill>
                <a:prstClr val="white"/>
              </a:solidFill>
            </a:endParaRPr>
          </a:p>
        </p:txBody>
      </p:sp>
      <p:sp>
        <p:nvSpPr>
          <p:cNvPr id="30" name="テキスト ボックス 29"/>
          <p:cNvSpPr txBox="1"/>
          <p:nvPr/>
        </p:nvSpPr>
        <p:spPr>
          <a:xfrm>
            <a:off x="2668260" y="4006969"/>
            <a:ext cx="928862" cy="369332"/>
          </a:xfrm>
          <a:prstGeom prst="rect">
            <a:avLst/>
          </a:prstGeom>
          <a:noFill/>
        </p:spPr>
        <p:txBody>
          <a:bodyPr wrap="square" rtlCol="0">
            <a:spAutoFit/>
          </a:bodyPr>
          <a:lstStyle/>
          <a:p>
            <a:r>
              <a:rPr lang="ja-JP" altLang="en-US" dirty="0" smtClean="0">
                <a:solidFill>
                  <a:prstClr val="black"/>
                </a:solidFill>
              </a:rPr>
              <a:t>熱収縮</a:t>
            </a:r>
            <a:endParaRPr lang="ja-JP" altLang="en-US" dirty="0">
              <a:solidFill>
                <a:prstClr val="black"/>
              </a:solidFill>
            </a:endParaRPr>
          </a:p>
        </p:txBody>
      </p:sp>
      <p:sp>
        <p:nvSpPr>
          <p:cNvPr id="31" name="テキスト ボックス 30"/>
          <p:cNvSpPr txBox="1"/>
          <p:nvPr/>
        </p:nvSpPr>
        <p:spPr>
          <a:xfrm>
            <a:off x="3371991" y="5427696"/>
            <a:ext cx="1415014" cy="338554"/>
          </a:xfrm>
          <a:prstGeom prst="rect">
            <a:avLst/>
          </a:prstGeom>
          <a:solidFill>
            <a:schemeClr val="bg1"/>
          </a:solidFill>
        </p:spPr>
        <p:txBody>
          <a:bodyPr wrap="square" rtlCol="0">
            <a:spAutoFit/>
          </a:bodyPr>
          <a:lstStyle/>
          <a:p>
            <a:pPr algn="ctr"/>
            <a:r>
              <a:rPr lang="ja-JP" altLang="en-US" sz="1600" u="sng" dirty="0" smtClean="0">
                <a:solidFill>
                  <a:prstClr val="black"/>
                </a:solidFill>
              </a:rPr>
              <a:t>製品形状</a:t>
            </a:r>
            <a:endParaRPr lang="ja-JP" altLang="en-US" sz="1600" u="sng" dirty="0">
              <a:solidFill>
                <a:prstClr val="black"/>
              </a:solidFill>
            </a:endParaRPr>
          </a:p>
        </p:txBody>
      </p:sp>
      <p:sp>
        <p:nvSpPr>
          <p:cNvPr id="32" name="テキスト ボックス 31"/>
          <p:cNvSpPr txBox="1"/>
          <p:nvPr/>
        </p:nvSpPr>
        <p:spPr>
          <a:xfrm>
            <a:off x="6516216" y="5517232"/>
            <a:ext cx="1415014" cy="338554"/>
          </a:xfrm>
          <a:prstGeom prst="rect">
            <a:avLst/>
          </a:prstGeom>
          <a:solidFill>
            <a:schemeClr val="bg1"/>
          </a:solidFill>
        </p:spPr>
        <p:txBody>
          <a:bodyPr wrap="square" rtlCol="0">
            <a:spAutoFit/>
          </a:bodyPr>
          <a:lstStyle/>
          <a:p>
            <a:pPr algn="ctr"/>
            <a:r>
              <a:rPr lang="ja-JP" altLang="en-US" sz="1600" u="sng" dirty="0" smtClean="0">
                <a:solidFill>
                  <a:prstClr val="black"/>
                </a:solidFill>
              </a:rPr>
              <a:t>変形形状</a:t>
            </a:r>
            <a:endParaRPr lang="ja-JP" altLang="en-US" sz="1600" u="sng" dirty="0">
              <a:solidFill>
                <a:prstClr val="black"/>
              </a:solidFill>
            </a:endParaRPr>
          </a:p>
        </p:txBody>
      </p:sp>
      <p:sp>
        <p:nvSpPr>
          <p:cNvPr id="33" name="角丸四角形吹き出し 32"/>
          <p:cNvSpPr/>
          <p:nvPr/>
        </p:nvSpPr>
        <p:spPr>
          <a:xfrm>
            <a:off x="305052" y="5989843"/>
            <a:ext cx="8374006" cy="648072"/>
          </a:xfrm>
          <a:prstGeom prst="wedgeRoundRectCallout">
            <a:avLst>
              <a:gd name="adj1" fmla="val -18416"/>
              <a:gd name="adj2" fmla="val 47163"/>
              <a:gd name="adj3" fmla="val 16667"/>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smtClean="0">
                <a:solidFill>
                  <a:prstClr val="black"/>
                </a:solidFill>
              </a:rPr>
              <a:t>熱膨張解析で金型形状を予測、応力・ひずみをリセット</a:t>
            </a:r>
            <a:r>
              <a:rPr lang="ja-JP" altLang="en-US" sz="1600" dirty="0" smtClean="0">
                <a:solidFill>
                  <a:prstClr val="black"/>
                </a:solidFill>
              </a:rPr>
              <a:t>し</a:t>
            </a:r>
            <a:endParaRPr lang="en-US" altLang="ja-JP" sz="1600" dirty="0" smtClean="0">
              <a:solidFill>
                <a:prstClr val="black"/>
              </a:solidFill>
            </a:endParaRPr>
          </a:p>
          <a:p>
            <a:pPr algn="ctr"/>
            <a:r>
              <a:rPr lang="ja-JP" altLang="en-US" sz="1600" dirty="0">
                <a:solidFill>
                  <a:prstClr val="black"/>
                </a:solidFill>
              </a:rPr>
              <a:t>その後</a:t>
            </a:r>
            <a:r>
              <a:rPr lang="ja-JP" altLang="en-US" sz="1600" dirty="0" smtClean="0">
                <a:solidFill>
                  <a:prstClr val="black"/>
                </a:solidFill>
              </a:rPr>
              <a:t>に、</a:t>
            </a:r>
            <a:r>
              <a:rPr lang="ja-JP" altLang="en-US" sz="1600" b="1" dirty="0" smtClean="0">
                <a:solidFill>
                  <a:srgbClr val="0000FF"/>
                </a:solidFill>
              </a:rPr>
              <a:t>熱収縮～変形解析の手順を進め</a:t>
            </a:r>
            <a:r>
              <a:rPr lang="ja-JP" altLang="en-US" sz="1600" dirty="0" smtClean="0">
                <a:solidFill>
                  <a:prstClr val="black"/>
                </a:solidFill>
              </a:rPr>
              <a:t>ることで解析は全てうまくいきます。</a:t>
            </a:r>
            <a:endParaRPr lang="en-US" altLang="ja-JP" sz="1600" dirty="0" smtClean="0">
              <a:solidFill>
                <a:prstClr val="black"/>
              </a:solidFill>
            </a:endParaRPr>
          </a:p>
        </p:txBody>
      </p:sp>
    </p:spTree>
    <p:extLst>
      <p:ext uri="{BB962C8B-B14F-4D97-AF65-F5344CB8AC3E}">
        <p14:creationId xmlns:p14="http://schemas.microsoft.com/office/powerpoint/2010/main" val="1993319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342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0342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75"/>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7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81"/>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8"/>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9"/>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0"/>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1"/>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2"/>
                                        </p:tgtEl>
                                        <p:attrNameLst>
                                          <p:attrName>style.visibility</p:attrName>
                                        </p:attrNameLst>
                                      </p:cBhvr>
                                      <p:to>
                                        <p:strVal val="visible"/>
                                      </p:to>
                                    </p:set>
                                  </p:childTnLst>
                                </p:cTn>
                              </p:par>
                            </p:childTnLst>
                          </p:cTn>
                        </p:par>
                        <p:par>
                          <p:cTn id="51" fill="hold">
                            <p:stCondLst>
                              <p:cond delay="0"/>
                            </p:stCondLst>
                            <p:childTnLst>
                              <p:par>
                                <p:cTn id="52" presetID="1" presetClass="entr" presetSubtype="0" fill="hold" grpId="0" nodeType="afterEffect">
                                  <p:stCondLst>
                                    <p:cond delay="0"/>
                                  </p:stCondLst>
                                  <p:childTnLst>
                                    <p:set>
                                      <p:cBhvr>
                                        <p:cTn id="53"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75" grpId="0" animBg="1"/>
      <p:bldP spid="76" grpId="0"/>
      <p:bldP spid="79" grpId="0" animBg="1"/>
      <p:bldP spid="80" grpId="0" animBg="1"/>
      <p:bldP spid="81" grpId="0" animBg="1"/>
      <p:bldP spid="22" grpId="0" animBg="1"/>
      <p:bldP spid="23" grpId="0"/>
      <p:bldP spid="25" grpId="0" animBg="1"/>
      <p:bldP spid="26" grpId="0" animBg="1"/>
      <p:bldP spid="28" grpId="0"/>
      <p:bldP spid="29" grpId="0" animBg="1"/>
      <p:bldP spid="30" grpId="0"/>
      <p:bldP spid="31" grpId="0" animBg="1"/>
      <p:bldP spid="32" grpId="0" animBg="1"/>
      <p:bldP spid="3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ボックス 7"/>
          <p:cNvSpPr txBox="1"/>
          <p:nvPr/>
        </p:nvSpPr>
        <p:spPr>
          <a:xfrm>
            <a:off x="1691680" y="188640"/>
            <a:ext cx="6480720" cy="507831"/>
          </a:xfrm>
          <a:prstGeom prst="rect">
            <a:avLst/>
          </a:prstGeom>
          <a:noFill/>
        </p:spPr>
        <p:txBody>
          <a:bodyPr wrap="square" rtlCol="0">
            <a:spAutoFit/>
          </a:bodyPr>
          <a:lstStyle/>
          <a:p>
            <a:pPr algn="ctr" fontAlgn="base">
              <a:spcBef>
                <a:spcPct val="0"/>
              </a:spcBef>
              <a:spcAft>
                <a:spcPct val="0"/>
              </a:spcAft>
            </a:pPr>
            <a:r>
              <a:rPr lang="ja-JP" altLang="en-US" sz="2700" dirty="0" smtClean="0">
                <a:solidFill>
                  <a:prstClr val="black"/>
                </a:solidFill>
                <a:latin typeface="メイリオ" pitchFamily="50" charset="-128"/>
                <a:ea typeface="メイリオ" pitchFamily="50" charset="-128"/>
                <a:cs typeface="メイリオ" pitchFamily="50" charset="-128"/>
              </a:rPr>
              <a:t>ゴム製品の解析では、</a:t>
            </a:r>
            <a:endParaRPr lang="ja-JP" altLang="en-US" sz="2700" dirty="0">
              <a:solidFill>
                <a:prstClr val="black"/>
              </a:solidFill>
              <a:latin typeface="メイリオ" pitchFamily="50" charset="-128"/>
              <a:ea typeface="メイリオ" pitchFamily="50" charset="-128"/>
              <a:cs typeface="メイリオ" pitchFamily="50" charset="-128"/>
            </a:endParaRPr>
          </a:p>
        </p:txBody>
      </p:sp>
      <p:pic>
        <p:nvPicPr>
          <p:cNvPr id="16" name="図 2" descr="bush-1-1.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1508" y="961973"/>
            <a:ext cx="1448748" cy="1237008"/>
          </a:xfrm>
          <a:prstGeom prst="rect">
            <a:avLst/>
          </a:prstGeom>
          <a:noFill/>
          <a:extLst>
            <a:ext uri="{909E8E84-426E-40DD-AFC4-6F175D3DCCD1}">
              <a14:hiddenFill xmlns:a14="http://schemas.microsoft.com/office/drawing/2010/main">
                <a:solidFill>
                  <a:srgbClr val="FFFFFF"/>
                </a:solidFill>
              </a14:hiddenFill>
            </a:ext>
          </a:extLst>
        </p:spPr>
      </p:pic>
      <p:sp>
        <p:nvSpPr>
          <p:cNvPr id="17" name="Text Box 6"/>
          <p:cNvSpPr txBox="1">
            <a:spLocks noChangeArrowheads="1"/>
          </p:cNvSpPr>
          <p:nvPr/>
        </p:nvSpPr>
        <p:spPr bwMode="auto">
          <a:xfrm>
            <a:off x="538409" y="2135481"/>
            <a:ext cx="2042668" cy="568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4295" tIns="0" rIns="74295" bIns="0" numCol="1" anchor="t" anchorCtr="0" compatLnSpc="1">
            <a:prstTxWarp prst="textNoShape">
              <a:avLst/>
            </a:prstTxWarp>
          </a:bodyPr>
          <a:lstStyle/>
          <a:p>
            <a:pPr algn="ctr" fontAlgn="base">
              <a:spcBef>
                <a:spcPct val="0"/>
              </a:spcBef>
              <a:spcAft>
                <a:spcPct val="0"/>
              </a:spcAft>
            </a:pPr>
            <a:r>
              <a:rPr lang="ja-JP" altLang="ja-JP" sz="1600" u="sng" dirty="0" smtClean="0">
                <a:solidFill>
                  <a:prstClr val="black"/>
                </a:solidFill>
                <a:latin typeface="Century" pitchFamily="18" charset="0"/>
                <a:ea typeface="ＭＳ 明朝" pitchFamily="17" charset="-128"/>
                <a:cs typeface="Times New Roman" pitchFamily="18" charset="0"/>
              </a:rPr>
              <a:t>初期形状</a:t>
            </a:r>
            <a:endParaRPr lang="ja-JP" altLang="ja-JP" sz="1600" dirty="0" smtClean="0">
              <a:solidFill>
                <a:prstClr val="black"/>
              </a:solidFill>
              <a:cs typeface="ＭＳ Ｐゴシック" pitchFamily="50" charset="-128"/>
            </a:endParaRPr>
          </a:p>
          <a:p>
            <a:pPr eaLnBrk="0" fontAlgn="base" hangingPunct="0">
              <a:spcBef>
                <a:spcPct val="0"/>
              </a:spcBef>
              <a:spcAft>
                <a:spcPct val="0"/>
              </a:spcAft>
            </a:pPr>
            <a:r>
              <a:rPr lang="ja-JP" altLang="ja-JP" sz="1400" dirty="0" smtClean="0">
                <a:solidFill>
                  <a:prstClr val="black"/>
                </a:solidFill>
                <a:latin typeface="Century" pitchFamily="18" charset="0"/>
                <a:ea typeface="ＭＳ 明朝" pitchFamily="17" charset="-128"/>
                <a:cs typeface="Times New Roman" pitchFamily="18" charset="0"/>
              </a:rPr>
              <a:t>（金型取出し</a:t>
            </a:r>
            <a:r>
              <a:rPr lang="en-US" altLang="ja-JP" sz="1400" dirty="0" smtClean="0">
                <a:solidFill>
                  <a:prstClr val="black"/>
                </a:solidFill>
                <a:latin typeface="Century" pitchFamily="18" charset="0"/>
                <a:ea typeface="ＭＳ 明朝" pitchFamily="17" charset="-128"/>
                <a:cs typeface="Times New Roman" pitchFamily="18" charset="0"/>
              </a:rPr>
              <a:t>160℃</a:t>
            </a:r>
            <a:r>
              <a:rPr lang="ja-JP" altLang="en-US" sz="1400" dirty="0" smtClean="0">
                <a:solidFill>
                  <a:prstClr val="black"/>
                </a:solidFill>
                <a:latin typeface="Century" pitchFamily="18" charset="0"/>
                <a:ea typeface="ＭＳ 明朝" pitchFamily="17" charset="-128"/>
                <a:cs typeface="Times New Roman" pitchFamily="18" charset="0"/>
              </a:rPr>
              <a:t>）</a:t>
            </a:r>
            <a:endParaRPr lang="ja-JP" altLang="en-US" sz="1400" dirty="0" smtClean="0">
              <a:solidFill>
                <a:prstClr val="black"/>
              </a:solidFill>
              <a:cs typeface="ＭＳ Ｐゴシック" pitchFamily="50" charset="-128"/>
            </a:endParaRPr>
          </a:p>
        </p:txBody>
      </p:sp>
      <p:sp>
        <p:nvSpPr>
          <p:cNvPr id="18" name="テキスト ボックス 17"/>
          <p:cNvSpPr txBox="1"/>
          <p:nvPr/>
        </p:nvSpPr>
        <p:spPr>
          <a:xfrm>
            <a:off x="243258" y="620688"/>
            <a:ext cx="2257157" cy="400110"/>
          </a:xfrm>
          <a:prstGeom prst="rect">
            <a:avLst/>
          </a:prstGeom>
          <a:noFill/>
        </p:spPr>
        <p:txBody>
          <a:bodyPr wrap="square" rtlCol="0">
            <a:spAutoFit/>
          </a:bodyPr>
          <a:lstStyle/>
          <a:p>
            <a:pPr fontAlgn="base">
              <a:spcBef>
                <a:spcPct val="0"/>
              </a:spcBef>
              <a:spcAft>
                <a:spcPct val="0"/>
              </a:spcAft>
            </a:pPr>
            <a:r>
              <a:rPr lang="en-US" altLang="ja-JP" sz="2000" u="sng" dirty="0" smtClean="0">
                <a:solidFill>
                  <a:prstClr val="black"/>
                </a:solidFill>
              </a:rPr>
              <a:t>BUSH</a:t>
            </a:r>
            <a:endParaRPr lang="ja-JP" altLang="en-US" u="sng" dirty="0">
              <a:solidFill>
                <a:prstClr val="black"/>
              </a:solidFill>
            </a:endParaRPr>
          </a:p>
        </p:txBody>
      </p:sp>
      <p:sp>
        <p:nvSpPr>
          <p:cNvPr id="20" name="下矢印 19"/>
          <p:cNvSpPr/>
          <p:nvPr/>
        </p:nvSpPr>
        <p:spPr>
          <a:xfrm rot="16200000">
            <a:off x="2241672" y="1250133"/>
            <a:ext cx="310709" cy="301382"/>
          </a:xfrm>
          <a:prstGeom prst="downArrow">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2400">
              <a:solidFill>
                <a:prstClr val="white"/>
              </a:solidFill>
            </a:endParaRPr>
          </a:p>
        </p:txBody>
      </p:sp>
      <p:sp>
        <p:nvSpPr>
          <p:cNvPr id="22" name="Text Box 7"/>
          <p:cNvSpPr txBox="1">
            <a:spLocks noChangeArrowheads="1"/>
          </p:cNvSpPr>
          <p:nvPr/>
        </p:nvSpPr>
        <p:spPr bwMode="auto">
          <a:xfrm>
            <a:off x="2582959" y="832771"/>
            <a:ext cx="1692137" cy="568053"/>
          </a:xfrm>
          <a:prstGeom prst="rect">
            <a:avLst/>
          </a:prstGeom>
          <a:solidFill>
            <a:srgbClr val="FFFFCC"/>
          </a:solidFill>
          <a:ln w="3175">
            <a:solidFill>
              <a:schemeClr val="tx1"/>
            </a:solidFill>
          </a:ln>
          <a:extLst/>
        </p:spPr>
        <p:txBody>
          <a:bodyPr vert="horz" wrap="square" lIns="74295" tIns="0" rIns="74295" bIns="0" numCol="1" anchor="ctr" anchorCtr="0" compatLnSpc="1">
            <a:prstTxWarp prst="textNoShape">
              <a:avLst/>
            </a:prstTxWarp>
          </a:bodyPr>
          <a:lstStyle/>
          <a:p>
            <a:pPr algn="ctr" fontAlgn="base">
              <a:spcBef>
                <a:spcPct val="0"/>
              </a:spcBef>
              <a:spcAft>
                <a:spcPct val="0"/>
              </a:spcAft>
            </a:pPr>
            <a:r>
              <a:rPr lang="ja-JP" altLang="ja-JP" sz="1600" u="sng" dirty="0" smtClean="0">
                <a:solidFill>
                  <a:prstClr val="black"/>
                </a:solidFill>
                <a:latin typeface="Century" pitchFamily="18" charset="0"/>
                <a:ea typeface="ＭＳ 明朝" pitchFamily="17" charset="-128"/>
                <a:cs typeface="Times New Roman" pitchFamily="18" charset="0"/>
              </a:rPr>
              <a:t>室温冷却形状</a:t>
            </a:r>
            <a:endParaRPr lang="ja-JP" altLang="ja-JP" sz="1600" dirty="0" smtClean="0">
              <a:solidFill>
                <a:prstClr val="black"/>
              </a:solidFill>
              <a:cs typeface="ＭＳ Ｐゴシック" pitchFamily="50" charset="-128"/>
            </a:endParaRPr>
          </a:p>
          <a:p>
            <a:pPr eaLnBrk="0" fontAlgn="base" hangingPunct="0">
              <a:spcBef>
                <a:spcPct val="0"/>
              </a:spcBef>
              <a:spcAft>
                <a:spcPct val="0"/>
              </a:spcAft>
            </a:pPr>
            <a:r>
              <a:rPr lang="ja-JP" altLang="ja-JP" sz="1400" dirty="0" smtClean="0">
                <a:solidFill>
                  <a:prstClr val="black"/>
                </a:solidFill>
                <a:latin typeface="Century" pitchFamily="18" charset="0"/>
                <a:ea typeface="ＭＳ 明朝" pitchFamily="17" charset="-128"/>
                <a:cs typeface="Times New Roman" pitchFamily="18" charset="0"/>
              </a:rPr>
              <a:t>（室温放置</a:t>
            </a:r>
            <a:r>
              <a:rPr lang="en-US" altLang="ja-JP" sz="1400" dirty="0" smtClean="0">
                <a:solidFill>
                  <a:prstClr val="black"/>
                </a:solidFill>
                <a:latin typeface="Century" pitchFamily="18" charset="0"/>
                <a:ea typeface="ＭＳ 明朝" pitchFamily="17" charset="-128"/>
                <a:cs typeface="Times New Roman" pitchFamily="18" charset="0"/>
              </a:rPr>
              <a:t>25℃</a:t>
            </a:r>
            <a:r>
              <a:rPr lang="ja-JP" altLang="en-US" sz="1400" dirty="0" smtClean="0">
                <a:solidFill>
                  <a:prstClr val="black"/>
                </a:solidFill>
                <a:latin typeface="Century" pitchFamily="18" charset="0"/>
                <a:ea typeface="ＭＳ 明朝" pitchFamily="17" charset="-128"/>
                <a:cs typeface="Times New Roman" pitchFamily="18" charset="0"/>
              </a:rPr>
              <a:t>）</a:t>
            </a:r>
            <a:endParaRPr lang="ja-JP" altLang="en-US" sz="1400" dirty="0" smtClean="0">
              <a:solidFill>
                <a:prstClr val="black"/>
              </a:solidFill>
              <a:cs typeface="ＭＳ Ｐゴシック" pitchFamily="50" charset="-128"/>
            </a:endParaRPr>
          </a:p>
        </p:txBody>
      </p:sp>
      <p:sp>
        <p:nvSpPr>
          <p:cNvPr id="27" name="曲折矢印 26"/>
          <p:cNvSpPr/>
          <p:nvPr/>
        </p:nvSpPr>
        <p:spPr>
          <a:xfrm rot="1309145">
            <a:off x="4525174" y="815774"/>
            <a:ext cx="813816" cy="868680"/>
          </a:xfrm>
          <a:prstGeom prst="bentArrow">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2400">
              <a:solidFill>
                <a:prstClr val="black"/>
              </a:solidFill>
            </a:endParaRPr>
          </a:p>
        </p:txBody>
      </p:sp>
      <p:sp>
        <p:nvSpPr>
          <p:cNvPr id="28" name="Text Box 7"/>
          <p:cNvSpPr txBox="1">
            <a:spLocks noChangeArrowheads="1"/>
          </p:cNvSpPr>
          <p:nvPr/>
        </p:nvSpPr>
        <p:spPr bwMode="auto">
          <a:xfrm>
            <a:off x="2882471" y="1367948"/>
            <a:ext cx="1871792" cy="568053"/>
          </a:xfrm>
          <a:prstGeom prst="rect">
            <a:avLst/>
          </a:prstGeom>
          <a:solidFill>
            <a:srgbClr val="FFFFCC"/>
          </a:solidFill>
          <a:ln w="3175">
            <a:solidFill>
              <a:schemeClr val="tx1"/>
            </a:solidFill>
          </a:ln>
          <a:extLst/>
        </p:spPr>
        <p:txBody>
          <a:bodyPr vert="horz" wrap="square" lIns="74295" tIns="0" rIns="74295" bIns="0" numCol="1" anchor="ctr" anchorCtr="0" compatLnSpc="1">
            <a:prstTxWarp prst="textNoShape">
              <a:avLst/>
            </a:prstTxWarp>
          </a:bodyPr>
          <a:lstStyle/>
          <a:p>
            <a:pPr algn="ctr" fontAlgn="base">
              <a:spcBef>
                <a:spcPct val="0"/>
              </a:spcBef>
              <a:spcAft>
                <a:spcPct val="0"/>
              </a:spcAft>
            </a:pPr>
            <a:r>
              <a:rPr lang="ja-JP" altLang="ja-JP" sz="1600" u="sng" dirty="0">
                <a:solidFill>
                  <a:prstClr val="black"/>
                </a:solidFill>
                <a:latin typeface="Century" pitchFamily="18" charset="0"/>
                <a:ea typeface="ＭＳ 明朝" pitchFamily="17" charset="-128"/>
                <a:cs typeface="Times New Roman" pitchFamily="18" charset="0"/>
              </a:rPr>
              <a:t>絞り形状</a:t>
            </a:r>
            <a:endParaRPr lang="ja-JP" altLang="ja-JP" sz="1600" dirty="0">
              <a:solidFill>
                <a:prstClr val="black"/>
              </a:solidFill>
              <a:cs typeface="ＭＳ Ｐゴシック" pitchFamily="50" charset="-128"/>
            </a:endParaRPr>
          </a:p>
          <a:p>
            <a:pPr eaLnBrk="0" fontAlgn="base" hangingPunct="0">
              <a:spcBef>
                <a:spcPct val="0"/>
              </a:spcBef>
              <a:spcAft>
                <a:spcPct val="0"/>
              </a:spcAft>
            </a:pPr>
            <a:r>
              <a:rPr lang="ja-JP" altLang="ja-JP" sz="1300" dirty="0">
                <a:solidFill>
                  <a:prstClr val="black"/>
                </a:solidFill>
                <a:latin typeface="Century" pitchFamily="18" charset="0"/>
                <a:ea typeface="ＭＳ 明朝" pitchFamily="17" charset="-128"/>
                <a:cs typeface="Times New Roman" pitchFamily="18" charset="0"/>
              </a:rPr>
              <a:t>（</a:t>
            </a:r>
            <a:r>
              <a:rPr lang="en-US" altLang="ja-JP" sz="1300" dirty="0">
                <a:solidFill>
                  <a:prstClr val="black"/>
                </a:solidFill>
                <a:latin typeface="Century" pitchFamily="18" charset="0"/>
                <a:ea typeface="ＭＳ 明朝" pitchFamily="17" charset="-128"/>
                <a:cs typeface="Times New Roman" pitchFamily="18" charset="0"/>
              </a:rPr>
              <a:t>25℃</a:t>
            </a:r>
            <a:r>
              <a:rPr lang="ja-JP" altLang="en-US" sz="1300" dirty="0" err="1" smtClean="0">
                <a:solidFill>
                  <a:prstClr val="black"/>
                </a:solidFill>
                <a:latin typeface="Century" pitchFamily="18" charset="0"/>
                <a:ea typeface="ＭＳ 明朝" pitchFamily="17" charset="-128"/>
                <a:cs typeface="Times New Roman" pitchFamily="18" charset="0"/>
              </a:rPr>
              <a:t>、</a:t>
            </a:r>
            <a:r>
              <a:rPr lang="ja-JP" altLang="en-US" sz="1300" dirty="0" smtClean="0">
                <a:solidFill>
                  <a:prstClr val="black"/>
                </a:solidFill>
                <a:latin typeface="Century" pitchFamily="18" charset="0"/>
                <a:ea typeface="ＭＳ 明朝" pitchFamily="17" charset="-128"/>
                <a:cs typeface="Times New Roman" pitchFamily="18" charset="0"/>
              </a:rPr>
              <a:t>ひずみ</a:t>
            </a:r>
            <a:r>
              <a:rPr lang="ja-JP" altLang="en-US" sz="1300" dirty="0">
                <a:solidFill>
                  <a:prstClr val="black"/>
                </a:solidFill>
                <a:latin typeface="Century" pitchFamily="18" charset="0"/>
                <a:ea typeface="ＭＳ 明朝" pitchFamily="17" charset="-128"/>
                <a:cs typeface="Times New Roman" pitchFamily="18" charset="0"/>
              </a:rPr>
              <a:t>緩和）</a:t>
            </a:r>
            <a:endParaRPr lang="ja-JP" altLang="en-US" sz="1300" dirty="0">
              <a:solidFill>
                <a:prstClr val="black"/>
              </a:solidFill>
              <a:cs typeface="ＭＳ Ｐゴシック" pitchFamily="50" charset="-128"/>
            </a:endParaRPr>
          </a:p>
        </p:txBody>
      </p:sp>
      <p:sp>
        <p:nvSpPr>
          <p:cNvPr id="31" name="角丸四角形 30"/>
          <p:cNvSpPr/>
          <p:nvPr/>
        </p:nvSpPr>
        <p:spPr>
          <a:xfrm>
            <a:off x="2767425" y="2155590"/>
            <a:ext cx="2950376" cy="715403"/>
          </a:xfrm>
          <a:prstGeom prst="roundRect">
            <a:avLst>
              <a:gd name="adj" fmla="val 10746"/>
            </a:avLst>
          </a:prstGeom>
          <a:solidFill>
            <a:srgbClr val="FFFFFF"/>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pPr>
            <a:r>
              <a:rPr lang="ja-JP" altLang="en-US" sz="1700" b="1" dirty="0" smtClean="0">
                <a:solidFill>
                  <a:prstClr val="black"/>
                </a:solidFill>
              </a:rPr>
              <a:t>１）軸方向と半径方向の特性</a:t>
            </a:r>
            <a:endParaRPr lang="en-US" altLang="ja-JP" sz="1700" b="1" dirty="0" smtClean="0">
              <a:solidFill>
                <a:prstClr val="black"/>
              </a:solidFill>
            </a:endParaRPr>
          </a:p>
          <a:p>
            <a:pPr algn="ctr" fontAlgn="base">
              <a:spcBef>
                <a:spcPct val="20000"/>
              </a:spcBef>
              <a:spcAft>
                <a:spcPct val="0"/>
              </a:spcAft>
            </a:pPr>
            <a:r>
              <a:rPr lang="ja-JP" altLang="en-US" sz="1700" b="1" dirty="0" smtClean="0">
                <a:solidFill>
                  <a:prstClr val="black"/>
                </a:solidFill>
              </a:rPr>
              <a:t>大小が逆転</a:t>
            </a:r>
            <a:endParaRPr lang="ja-JP" altLang="en-US" sz="1700" b="1" dirty="0">
              <a:solidFill>
                <a:prstClr val="black"/>
              </a:solidFill>
            </a:endParaRPr>
          </a:p>
        </p:txBody>
      </p:sp>
      <p:pic>
        <p:nvPicPr>
          <p:cNvPr id="30" name="図 29"/>
          <p:cNvPicPr/>
          <p:nvPr/>
        </p:nvPicPr>
        <p:blipFill>
          <a:blip r:embed="rId3" cstate="print"/>
          <a:srcRect/>
          <a:stretch>
            <a:fillRect/>
          </a:stretch>
        </p:blipFill>
        <p:spPr bwMode="auto">
          <a:xfrm>
            <a:off x="5945291" y="936655"/>
            <a:ext cx="2873219" cy="2678779"/>
          </a:xfrm>
          <a:prstGeom prst="rect">
            <a:avLst/>
          </a:prstGeom>
          <a:noFill/>
          <a:ln w="9525">
            <a:noFill/>
            <a:miter lim="800000"/>
            <a:headEnd/>
            <a:tailEnd/>
          </a:ln>
        </p:spPr>
      </p:pic>
      <p:grpSp>
        <p:nvGrpSpPr>
          <p:cNvPr id="3" name="グループ化 5"/>
          <p:cNvGrpSpPr/>
          <p:nvPr/>
        </p:nvGrpSpPr>
        <p:grpSpPr>
          <a:xfrm>
            <a:off x="5934075" y="968936"/>
            <a:ext cx="2886397" cy="5124360"/>
            <a:chOff x="5677032" y="854510"/>
            <a:chExt cx="2886397" cy="5124360"/>
          </a:xfrm>
        </p:grpSpPr>
        <p:pic>
          <p:nvPicPr>
            <p:cNvPr id="29" name="図 28"/>
            <p:cNvPicPr/>
            <p:nvPr/>
          </p:nvPicPr>
          <p:blipFill>
            <a:blip r:embed="rId4" cstate="print"/>
            <a:srcRect/>
            <a:stretch>
              <a:fillRect/>
            </a:stretch>
          </p:blipFill>
          <p:spPr bwMode="auto">
            <a:xfrm>
              <a:off x="5677032" y="3602606"/>
              <a:ext cx="2886397" cy="2376264"/>
            </a:xfrm>
            <a:prstGeom prst="rect">
              <a:avLst/>
            </a:prstGeom>
            <a:noFill/>
            <a:ln w="9525">
              <a:noFill/>
              <a:miter lim="800000"/>
              <a:headEnd/>
              <a:tailEnd/>
            </a:ln>
          </p:spPr>
        </p:pic>
        <p:sp>
          <p:nvSpPr>
            <p:cNvPr id="32" name="Text Box 10"/>
            <p:cNvSpPr txBox="1">
              <a:spLocks noChangeArrowheads="1"/>
            </p:cNvSpPr>
            <p:nvPr/>
          </p:nvSpPr>
          <p:spPr bwMode="auto">
            <a:xfrm>
              <a:off x="6546172" y="854510"/>
              <a:ext cx="1504440" cy="305206"/>
            </a:xfrm>
            <a:prstGeom prst="rect">
              <a:avLst/>
            </a:prstGeom>
            <a:solidFill>
              <a:schemeClr val="bg1"/>
            </a:solidFill>
            <a:ln>
              <a:noFill/>
            </a:ln>
            <a:extLst/>
          </p:spPr>
          <p:txBody>
            <a:bodyPr vert="horz" wrap="square" lIns="74295" tIns="0" rIns="74295" bIns="0" numCol="1" anchor="t" anchorCtr="0" compatLnSpc="1">
              <a:prstTxWarp prst="textNoShape">
                <a:avLst/>
              </a:prstTxWarp>
            </a:bodyPr>
            <a:lstStyle/>
            <a:p>
              <a:pPr algn="ctr" eaLnBrk="0" fontAlgn="base" hangingPunct="0">
                <a:spcBef>
                  <a:spcPct val="0"/>
                </a:spcBef>
                <a:spcAft>
                  <a:spcPct val="0"/>
                </a:spcAft>
              </a:pPr>
              <a:r>
                <a:rPr lang="ja-JP" altLang="en-US" sz="1600" u="sng" dirty="0" smtClean="0">
                  <a:solidFill>
                    <a:prstClr val="black"/>
                  </a:solidFill>
                  <a:latin typeface="Century" pitchFamily="18" charset="0"/>
                  <a:ea typeface="ＭＳ 明朝" pitchFamily="17" charset="-128"/>
                  <a:cs typeface="Times New Roman" pitchFamily="18" charset="0"/>
                </a:rPr>
                <a:t>半径</a:t>
              </a:r>
              <a:r>
                <a:rPr lang="ja-JP" altLang="ja-JP" sz="1600" u="sng" dirty="0" smtClean="0">
                  <a:solidFill>
                    <a:prstClr val="black"/>
                  </a:solidFill>
                  <a:latin typeface="Century" pitchFamily="18" charset="0"/>
                  <a:ea typeface="ＭＳ 明朝" pitchFamily="17" charset="-128"/>
                  <a:cs typeface="Times New Roman" pitchFamily="18" charset="0"/>
                </a:rPr>
                <a:t>方向変形</a:t>
              </a:r>
              <a:endParaRPr lang="ja-JP" altLang="ja-JP" sz="1600" dirty="0" smtClean="0">
                <a:solidFill>
                  <a:prstClr val="black"/>
                </a:solidFill>
                <a:cs typeface="ＭＳ Ｐゴシック" pitchFamily="50" charset="-128"/>
              </a:endParaRPr>
            </a:p>
          </p:txBody>
        </p:sp>
      </p:grpSp>
      <p:sp>
        <p:nvSpPr>
          <p:cNvPr id="33" name="角丸四角形 32"/>
          <p:cNvSpPr/>
          <p:nvPr/>
        </p:nvSpPr>
        <p:spPr>
          <a:xfrm>
            <a:off x="2709998" y="2852443"/>
            <a:ext cx="3057110" cy="510305"/>
          </a:xfrm>
          <a:prstGeom prst="roundRect">
            <a:avLst>
              <a:gd name="adj" fmla="val 10746"/>
            </a:avLst>
          </a:prstGeom>
          <a:solidFill>
            <a:srgbClr val="FFFFFF"/>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pPr>
            <a:r>
              <a:rPr lang="ja-JP" altLang="en-US" sz="1700" b="1" dirty="0" smtClean="0">
                <a:solidFill>
                  <a:prstClr val="black"/>
                </a:solidFill>
              </a:rPr>
              <a:t>２）材料定義では補正できない</a:t>
            </a:r>
            <a:endParaRPr lang="ja-JP" altLang="en-US" sz="1700" b="1" dirty="0">
              <a:solidFill>
                <a:prstClr val="black"/>
              </a:solidFill>
            </a:endParaRPr>
          </a:p>
        </p:txBody>
      </p:sp>
      <p:sp>
        <p:nvSpPr>
          <p:cNvPr id="34" name="角丸四角形 33"/>
          <p:cNvSpPr/>
          <p:nvPr/>
        </p:nvSpPr>
        <p:spPr>
          <a:xfrm>
            <a:off x="229502" y="5659229"/>
            <a:ext cx="5494626" cy="650091"/>
          </a:xfrm>
          <a:prstGeom prst="roundRect">
            <a:avLst>
              <a:gd name="adj" fmla="val 10746"/>
            </a:avLst>
          </a:prstGeom>
          <a:solidFill>
            <a:srgbClr val="FFFF99"/>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pPr>
            <a:r>
              <a:rPr lang="ja-JP" altLang="en-US" sz="1700" b="1" dirty="0" smtClean="0">
                <a:solidFill>
                  <a:prstClr val="black"/>
                </a:solidFill>
              </a:rPr>
              <a:t>金型形状を初期形状として、</a:t>
            </a:r>
            <a:r>
              <a:rPr lang="ja-JP" altLang="en-US" sz="1700" b="1" dirty="0" smtClean="0">
                <a:solidFill>
                  <a:srgbClr val="0000FF"/>
                </a:solidFill>
              </a:rPr>
              <a:t>熱収縮から</a:t>
            </a:r>
            <a:endParaRPr lang="en-US" altLang="ja-JP" sz="1700" b="1" dirty="0" smtClean="0">
              <a:solidFill>
                <a:srgbClr val="0000FF"/>
              </a:solidFill>
            </a:endParaRPr>
          </a:p>
          <a:p>
            <a:pPr algn="ctr" fontAlgn="base">
              <a:spcBef>
                <a:spcPct val="20000"/>
              </a:spcBef>
              <a:spcAft>
                <a:spcPct val="0"/>
              </a:spcAft>
            </a:pPr>
            <a:r>
              <a:rPr lang="ja-JP" altLang="en-US" sz="1700" b="1" dirty="0">
                <a:solidFill>
                  <a:srgbClr val="0000FF"/>
                </a:solidFill>
              </a:rPr>
              <a:t>変形</a:t>
            </a:r>
            <a:r>
              <a:rPr lang="ja-JP" altLang="en-US" sz="1700" b="1" dirty="0" smtClean="0">
                <a:solidFill>
                  <a:srgbClr val="0000FF"/>
                </a:solidFill>
              </a:rPr>
              <a:t>解析への熱</a:t>
            </a:r>
            <a:r>
              <a:rPr lang="en-US" altLang="ja-JP" sz="1700" b="1" dirty="0" smtClean="0">
                <a:solidFill>
                  <a:srgbClr val="0000FF"/>
                </a:solidFill>
              </a:rPr>
              <a:t>-</a:t>
            </a:r>
            <a:r>
              <a:rPr lang="ja-JP" altLang="en-US" sz="1700" b="1" dirty="0" smtClean="0">
                <a:solidFill>
                  <a:srgbClr val="0000FF"/>
                </a:solidFill>
              </a:rPr>
              <a:t>応力連成解析</a:t>
            </a:r>
            <a:r>
              <a:rPr lang="ja-JP" altLang="en-US" sz="1700" b="1" dirty="0" smtClean="0">
                <a:solidFill>
                  <a:prstClr val="black"/>
                </a:solidFill>
              </a:rPr>
              <a:t>とすることが基本。</a:t>
            </a:r>
            <a:endParaRPr lang="ja-JP" altLang="en-US" sz="1700" b="1" dirty="0">
              <a:solidFill>
                <a:prstClr val="black"/>
              </a:solidFill>
            </a:endParaRPr>
          </a:p>
        </p:txBody>
      </p:sp>
      <p:sp>
        <p:nvSpPr>
          <p:cNvPr id="35" name="角丸四角形 34"/>
          <p:cNvSpPr/>
          <p:nvPr/>
        </p:nvSpPr>
        <p:spPr>
          <a:xfrm>
            <a:off x="1253772" y="3372292"/>
            <a:ext cx="4542364" cy="704780"/>
          </a:xfrm>
          <a:prstGeom prst="roundRect">
            <a:avLst>
              <a:gd name="adj" fmla="val 10746"/>
            </a:avLst>
          </a:prstGeom>
          <a:solidFill>
            <a:srgbClr val="FFFFFF"/>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pPr>
            <a:r>
              <a:rPr lang="ja-JP" altLang="en-US" sz="1700" b="1" dirty="0" smtClean="0">
                <a:solidFill>
                  <a:prstClr val="black"/>
                </a:solidFill>
              </a:rPr>
              <a:t>軸方向＋５％補正、</a:t>
            </a:r>
            <a:endParaRPr lang="en-US" altLang="ja-JP" sz="1700" b="1" dirty="0" smtClean="0">
              <a:solidFill>
                <a:prstClr val="black"/>
              </a:solidFill>
            </a:endParaRPr>
          </a:p>
          <a:p>
            <a:pPr algn="ctr" fontAlgn="base">
              <a:spcBef>
                <a:spcPct val="20000"/>
              </a:spcBef>
              <a:spcAft>
                <a:spcPct val="0"/>
              </a:spcAft>
            </a:pPr>
            <a:r>
              <a:rPr lang="ja-JP" altLang="en-US" sz="1700" b="1" dirty="0" smtClean="0">
                <a:solidFill>
                  <a:prstClr val="black"/>
                </a:solidFill>
              </a:rPr>
              <a:t>半径方向はよりかい離が激しくなる。</a:t>
            </a:r>
            <a:endParaRPr lang="ja-JP" altLang="en-US" sz="1700" b="1" dirty="0">
              <a:solidFill>
                <a:prstClr val="black"/>
              </a:solidFill>
            </a:endParaRPr>
          </a:p>
        </p:txBody>
      </p:sp>
      <p:sp>
        <p:nvSpPr>
          <p:cNvPr id="9" name="テキスト ボックス 8"/>
          <p:cNvSpPr txBox="1"/>
          <p:nvPr/>
        </p:nvSpPr>
        <p:spPr>
          <a:xfrm>
            <a:off x="243258" y="4077072"/>
            <a:ext cx="1664446" cy="369332"/>
          </a:xfrm>
          <a:prstGeom prst="rect">
            <a:avLst/>
          </a:prstGeom>
          <a:noFill/>
        </p:spPr>
        <p:txBody>
          <a:bodyPr wrap="square" rtlCol="0">
            <a:spAutoFit/>
          </a:bodyPr>
          <a:lstStyle/>
          <a:p>
            <a:r>
              <a:rPr lang="ja-JP" altLang="en-US" b="1" dirty="0" smtClean="0">
                <a:solidFill>
                  <a:prstClr val="black"/>
                </a:solidFill>
              </a:rPr>
              <a:t>［具体的手順］</a:t>
            </a:r>
            <a:endParaRPr lang="ja-JP" altLang="en-US" b="1" dirty="0">
              <a:solidFill>
                <a:prstClr val="black"/>
              </a:solidFill>
            </a:endParaRPr>
          </a:p>
        </p:txBody>
      </p:sp>
      <p:sp>
        <p:nvSpPr>
          <p:cNvPr id="19" name="正方形/長方形 18"/>
          <p:cNvSpPr/>
          <p:nvPr/>
        </p:nvSpPr>
        <p:spPr>
          <a:xfrm>
            <a:off x="790846" y="4446404"/>
            <a:ext cx="1116858" cy="566772"/>
          </a:xfrm>
          <a:prstGeom prst="rect">
            <a:avLst/>
          </a:prstGeom>
          <a:solidFill>
            <a:srgbClr val="99FFCC"/>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smtClean="0">
                <a:solidFill>
                  <a:prstClr val="black"/>
                </a:solidFill>
              </a:rPr>
              <a:t>図面形状</a:t>
            </a:r>
            <a:endParaRPr lang="ja-JP" altLang="en-US" dirty="0">
              <a:solidFill>
                <a:prstClr val="black"/>
              </a:solidFill>
            </a:endParaRPr>
          </a:p>
        </p:txBody>
      </p:sp>
      <p:sp>
        <p:nvSpPr>
          <p:cNvPr id="36" name="正方形/長方形 35"/>
          <p:cNvSpPr/>
          <p:nvPr/>
        </p:nvSpPr>
        <p:spPr>
          <a:xfrm>
            <a:off x="2620847" y="4446404"/>
            <a:ext cx="1116858" cy="566772"/>
          </a:xfrm>
          <a:prstGeom prst="rect">
            <a:avLst/>
          </a:prstGeom>
          <a:solidFill>
            <a:srgbClr val="99FFCC"/>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smtClean="0">
                <a:solidFill>
                  <a:prstClr val="black"/>
                </a:solidFill>
              </a:rPr>
              <a:t>金型形状</a:t>
            </a:r>
            <a:endParaRPr lang="ja-JP" altLang="en-US" dirty="0">
              <a:solidFill>
                <a:prstClr val="black"/>
              </a:solidFill>
            </a:endParaRPr>
          </a:p>
        </p:txBody>
      </p:sp>
      <p:cxnSp>
        <p:nvCxnSpPr>
          <p:cNvPr id="23" name="直線矢印コネクタ 22"/>
          <p:cNvCxnSpPr>
            <a:stCxn id="19" idx="3"/>
            <a:endCxn id="36" idx="1"/>
          </p:cNvCxnSpPr>
          <p:nvPr/>
        </p:nvCxnSpPr>
        <p:spPr>
          <a:xfrm>
            <a:off x="1907704" y="4729790"/>
            <a:ext cx="713143"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7" name="正方形/長方形 36"/>
          <p:cNvSpPr/>
          <p:nvPr/>
        </p:nvSpPr>
        <p:spPr>
          <a:xfrm>
            <a:off x="2530741" y="4878451"/>
            <a:ext cx="1155893" cy="697287"/>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smtClean="0">
                <a:solidFill>
                  <a:prstClr val="black"/>
                </a:solidFill>
              </a:rPr>
              <a:t>ひずみリセット</a:t>
            </a:r>
            <a:endParaRPr lang="en-US" altLang="ja-JP" sz="1200" dirty="0" smtClean="0">
              <a:solidFill>
                <a:prstClr val="black"/>
              </a:solidFill>
            </a:endParaRPr>
          </a:p>
          <a:p>
            <a:pPr algn="ctr"/>
            <a:r>
              <a:rPr lang="ja-JP" altLang="en-US" dirty="0">
                <a:solidFill>
                  <a:prstClr val="black"/>
                </a:solidFill>
              </a:rPr>
              <a:t>初期形状</a:t>
            </a:r>
          </a:p>
        </p:txBody>
      </p:sp>
      <p:sp>
        <p:nvSpPr>
          <p:cNvPr id="38" name="正方形/長方形 37"/>
          <p:cNvSpPr/>
          <p:nvPr/>
        </p:nvSpPr>
        <p:spPr>
          <a:xfrm>
            <a:off x="4194435" y="5013176"/>
            <a:ext cx="1521040" cy="562561"/>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smtClean="0">
                <a:solidFill>
                  <a:prstClr val="black"/>
                </a:solidFill>
              </a:rPr>
              <a:t>応力・ひずみ</a:t>
            </a:r>
            <a:endParaRPr lang="ja-JP" altLang="en-US" dirty="0">
              <a:solidFill>
                <a:prstClr val="black"/>
              </a:solidFill>
            </a:endParaRPr>
          </a:p>
        </p:txBody>
      </p:sp>
      <p:sp>
        <p:nvSpPr>
          <p:cNvPr id="39" name="テキスト ボックス 38"/>
          <p:cNvSpPr txBox="1"/>
          <p:nvPr/>
        </p:nvSpPr>
        <p:spPr>
          <a:xfrm>
            <a:off x="1941982" y="4454436"/>
            <a:ext cx="893553" cy="307777"/>
          </a:xfrm>
          <a:prstGeom prst="rect">
            <a:avLst/>
          </a:prstGeom>
          <a:noFill/>
        </p:spPr>
        <p:txBody>
          <a:bodyPr wrap="square" rtlCol="0">
            <a:spAutoFit/>
          </a:bodyPr>
          <a:lstStyle/>
          <a:p>
            <a:r>
              <a:rPr lang="ja-JP" altLang="en-US" sz="1400" dirty="0" smtClean="0">
                <a:solidFill>
                  <a:prstClr val="black"/>
                </a:solidFill>
              </a:rPr>
              <a:t>熱膨張</a:t>
            </a:r>
            <a:endParaRPr lang="ja-JP" altLang="en-US" sz="1400" dirty="0">
              <a:solidFill>
                <a:prstClr val="black"/>
              </a:solidFill>
            </a:endParaRPr>
          </a:p>
        </p:txBody>
      </p:sp>
      <p:cxnSp>
        <p:nvCxnSpPr>
          <p:cNvPr id="41" name="直線矢印コネクタ 40"/>
          <p:cNvCxnSpPr/>
          <p:nvPr/>
        </p:nvCxnSpPr>
        <p:spPr>
          <a:xfrm>
            <a:off x="3690151" y="5257666"/>
            <a:ext cx="521094"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2" name="テキスト ボックス 41"/>
          <p:cNvSpPr txBox="1"/>
          <p:nvPr/>
        </p:nvSpPr>
        <p:spPr>
          <a:xfrm>
            <a:off x="3690151" y="4993431"/>
            <a:ext cx="893553" cy="307777"/>
          </a:xfrm>
          <a:prstGeom prst="rect">
            <a:avLst/>
          </a:prstGeom>
          <a:noFill/>
        </p:spPr>
        <p:txBody>
          <a:bodyPr wrap="square" rtlCol="0">
            <a:spAutoFit/>
          </a:bodyPr>
          <a:lstStyle/>
          <a:p>
            <a:r>
              <a:rPr lang="ja-JP" altLang="en-US" sz="1400" dirty="0" smtClean="0">
                <a:solidFill>
                  <a:prstClr val="black"/>
                </a:solidFill>
              </a:rPr>
              <a:t>変形</a:t>
            </a:r>
            <a:endParaRPr lang="ja-JP" altLang="en-US" sz="1400" dirty="0">
              <a:solidFill>
                <a:prstClr val="black"/>
              </a:solidFill>
            </a:endParaRPr>
          </a:p>
        </p:txBody>
      </p:sp>
      <p:sp>
        <p:nvSpPr>
          <p:cNvPr id="40" name="Text Box 9"/>
          <p:cNvSpPr txBox="1">
            <a:spLocks noChangeArrowheads="1"/>
          </p:cNvSpPr>
          <p:nvPr/>
        </p:nvSpPr>
        <p:spPr bwMode="auto">
          <a:xfrm>
            <a:off x="6898215" y="3724682"/>
            <a:ext cx="1183889" cy="297095"/>
          </a:xfrm>
          <a:prstGeom prst="rect">
            <a:avLst/>
          </a:prstGeom>
          <a:solidFill>
            <a:schemeClr val="bg1"/>
          </a:solidFill>
          <a:ln>
            <a:noFill/>
          </a:ln>
          <a:extLst/>
        </p:spPr>
        <p:txBody>
          <a:bodyPr vert="horz" wrap="square" lIns="74295" tIns="0" rIns="74295" bIns="0" numCol="1" anchor="t" anchorCtr="0" compatLnSpc="1">
            <a:prstTxWarp prst="textNoShape">
              <a:avLst/>
            </a:prstTxWarp>
          </a:bodyPr>
          <a:lstStyle/>
          <a:p>
            <a:pPr algn="ctr" fontAlgn="base">
              <a:spcBef>
                <a:spcPct val="0"/>
              </a:spcBef>
              <a:spcAft>
                <a:spcPct val="0"/>
              </a:spcAft>
            </a:pPr>
            <a:r>
              <a:rPr lang="ja-JP" altLang="ja-JP" sz="1600" u="sng" dirty="0" smtClean="0">
                <a:solidFill>
                  <a:prstClr val="black"/>
                </a:solidFill>
                <a:latin typeface="Century" pitchFamily="18" charset="0"/>
                <a:ea typeface="ＭＳ 明朝" pitchFamily="17" charset="-128"/>
                <a:cs typeface="Times New Roman" pitchFamily="18" charset="0"/>
              </a:rPr>
              <a:t>軸方向変形</a:t>
            </a:r>
            <a:endParaRPr lang="ja-JP" altLang="ja-JP" sz="1600" dirty="0" smtClean="0">
              <a:solidFill>
                <a:prstClr val="black"/>
              </a:solidFill>
              <a:cs typeface="ＭＳ Ｐゴシック" pitchFamily="50" charset="-128"/>
            </a:endParaRPr>
          </a:p>
        </p:txBody>
      </p:sp>
    </p:spTree>
    <p:extLst>
      <p:ext uri="{BB962C8B-B14F-4D97-AF65-F5344CB8AC3E}">
        <p14:creationId xmlns:p14="http://schemas.microsoft.com/office/powerpoint/2010/main" val="353530269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251520" y="584498"/>
            <a:ext cx="8892480" cy="4708981"/>
          </a:xfrm>
          <a:prstGeom prst="rect">
            <a:avLst/>
          </a:prstGeom>
        </p:spPr>
        <p:txBody>
          <a:bodyPr wrap="square">
            <a:spAutoFit/>
          </a:bodyPr>
          <a:lstStyle/>
          <a:p>
            <a:pPr algn="ctr"/>
            <a:r>
              <a:rPr lang="en-US" altLang="ja-JP" sz="2800" b="1" kern="100" dirty="0">
                <a:solidFill>
                  <a:prstClr val="black"/>
                </a:solidFill>
                <a:latin typeface="ＭＳ Ｐゴシック" panose="020B0600070205080204" pitchFamily="50" charset="-128"/>
                <a:cs typeface="Times New Roman"/>
              </a:rPr>
              <a:t>- </a:t>
            </a:r>
            <a:r>
              <a:rPr lang="ja-JP" altLang="en-US" sz="2800" b="1" kern="100" dirty="0">
                <a:solidFill>
                  <a:prstClr val="black"/>
                </a:solidFill>
                <a:latin typeface="ＭＳ Ｐゴシック" panose="020B0600070205080204" pitchFamily="50" charset="-128"/>
                <a:cs typeface="Times New Roman"/>
              </a:rPr>
              <a:t>本日</a:t>
            </a:r>
            <a:r>
              <a:rPr lang="ja-JP" altLang="en-US" sz="2800" b="1" kern="100" dirty="0" smtClean="0">
                <a:solidFill>
                  <a:prstClr val="black"/>
                </a:solidFill>
                <a:latin typeface="ＭＳ Ｐゴシック" panose="020B0600070205080204" pitchFamily="50" charset="-128"/>
                <a:cs typeface="Times New Roman"/>
              </a:rPr>
              <a:t>の内容 </a:t>
            </a:r>
            <a:r>
              <a:rPr lang="en-US" altLang="ja-JP" sz="2800" b="1" kern="100" dirty="0">
                <a:solidFill>
                  <a:prstClr val="black"/>
                </a:solidFill>
                <a:latin typeface="ＭＳ Ｐゴシック" panose="020B0600070205080204" pitchFamily="50" charset="-128"/>
                <a:cs typeface="Times New Roman"/>
              </a:rPr>
              <a:t>-</a:t>
            </a:r>
          </a:p>
          <a:p>
            <a:pPr algn="ctr"/>
            <a:endParaRPr lang="en-US" altLang="ja-JP" sz="1600" kern="100" dirty="0">
              <a:solidFill>
                <a:prstClr val="black"/>
              </a:solidFill>
              <a:latin typeface="ＭＳ Ｐゴシック" panose="020B0600070205080204" pitchFamily="50" charset="-128"/>
              <a:cs typeface="Times New Roman"/>
            </a:endParaRPr>
          </a:p>
          <a:p>
            <a:pPr algn="just"/>
            <a:r>
              <a:rPr lang="en-US" altLang="ja-JP" sz="2400" b="1" kern="100" dirty="0" smtClean="0">
                <a:solidFill>
                  <a:prstClr val="white">
                    <a:lumMod val="65000"/>
                  </a:prstClr>
                </a:solidFill>
                <a:latin typeface="ＭＳ Ｐゴシック" panose="020B0600070205080204" pitchFamily="50" charset="-128"/>
                <a:cs typeface="Times New Roman"/>
              </a:rPr>
              <a:t>Ⅰ</a:t>
            </a:r>
            <a:r>
              <a:rPr lang="ja-JP" altLang="en-US" sz="2400" b="1" kern="100" dirty="0" smtClean="0">
                <a:solidFill>
                  <a:prstClr val="white">
                    <a:lumMod val="65000"/>
                  </a:prstClr>
                </a:solidFill>
                <a:latin typeface="ＭＳ Ｐゴシック" panose="020B0600070205080204" pitchFamily="50" charset="-128"/>
                <a:cs typeface="Times New Roman"/>
              </a:rPr>
              <a:t>　ゴムの構造解析</a:t>
            </a:r>
            <a:endParaRPr lang="en-US" altLang="ja-JP" sz="2400" b="1" kern="100" dirty="0" smtClean="0">
              <a:solidFill>
                <a:prstClr val="white">
                  <a:lumMod val="65000"/>
                </a:prstClr>
              </a:solidFill>
              <a:latin typeface="ＭＳ Ｐゴシック" panose="020B0600070205080204" pitchFamily="50" charset="-128"/>
              <a:cs typeface="Times New Roman"/>
            </a:endParaRPr>
          </a:p>
          <a:p>
            <a:pPr algn="just"/>
            <a:r>
              <a:rPr lang="ja-JP" altLang="en-US" sz="2400" b="1" kern="100" dirty="0" smtClean="0">
                <a:solidFill>
                  <a:prstClr val="white">
                    <a:lumMod val="65000"/>
                  </a:prstClr>
                </a:solidFill>
                <a:latin typeface="ＭＳ Ｐゴシック" panose="020B0600070205080204" pitchFamily="50" charset="-128"/>
                <a:cs typeface="Times New Roman"/>
              </a:rPr>
              <a:t>　１．解析事例　構造解析領域</a:t>
            </a:r>
            <a:endParaRPr lang="en-US" altLang="ja-JP" sz="2400" b="1" kern="100" dirty="0" smtClean="0">
              <a:solidFill>
                <a:prstClr val="white">
                  <a:lumMod val="65000"/>
                </a:prstClr>
              </a:solidFill>
              <a:latin typeface="ＭＳ Ｐゴシック" panose="020B0600070205080204" pitchFamily="50" charset="-128"/>
              <a:cs typeface="Times New Roman"/>
            </a:endParaRPr>
          </a:p>
          <a:p>
            <a:pPr algn="just"/>
            <a:r>
              <a:rPr lang="ja-JP" altLang="en-US" sz="2400" b="1" kern="100" dirty="0">
                <a:solidFill>
                  <a:schemeClr val="bg1">
                    <a:lumMod val="65000"/>
                  </a:schemeClr>
                </a:solidFill>
                <a:latin typeface="ＭＳ Ｐゴシック" panose="020B0600070205080204" pitchFamily="50" charset="-128"/>
                <a:cs typeface="Times New Roman"/>
              </a:rPr>
              <a:t>　</a:t>
            </a:r>
            <a:r>
              <a:rPr lang="ja-JP" altLang="en-US" sz="2400" b="1" kern="100" dirty="0" smtClean="0">
                <a:solidFill>
                  <a:schemeClr val="bg1">
                    <a:lumMod val="65000"/>
                  </a:schemeClr>
                </a:solidFill>
                <a:latin typeface="ＭＳ Ｐゴシック" panose="020B0600070205080204" pitchFamily="50" charset="-128"/>
                <a:cs typeface="Times New Roman"/>
              </a:rPr>
              <a:t>２．ゴムの解析に必要なもの</a:t>
            </a:r>
            <a:endParaRPr lang="en-US" altLang="ja-JP" sz="2400" b="1" kern="100" dirty="0" smtClean="0">
              <a:solidFill>
                <a:schemeClr val="bg1">
                  <a:lumMod val="65000"/>
                </a:schemeClr>
              </a:solidFill>
              <a:latin typeface="ＭＳ Ｐゴシック" panose="020B0600070205080204" pitchFamily="50" charset="-128"/>
              <a:cs typeface="Times New Roman"/>
            </a:endParaRPr>
          </a:p>
          <a:p>
            <a:pPr algn="just"/>
            <a:r>
              <a:rPr lang="ja-JP" altLang="en-US" sz="2400" b="1" kern="100" dirty="0">
                <a:solidFill>
                  <a:prstClr val="black"/>
                </a:solidFill>
                <a:latin typeface="ＭＳ Ｐゴシック" panose="020B0600070205080204" pitchFamily="50" charset="-128"/>
                <a:cs typeface="Times New Roman"/>
              </a:rPr>
              <a:t>　</a:t>
            </a:r>
            <a:r>
              <a:rPr lang="ja-JP" altLang="en-US" sz="2400" b="1" kern="100" dirty="0" smtClean="0">
                <a:solidFill>
                  <a:prstClr val="black"/>
                </a:solidFill>
                <a:latin typeface="ＭＳ Ｐゴシック" panose="020B0600070205080204" pitchFamily="50" charset="-128"/>
                <a:cs typeface="Times New Roman"/>
              </a:rPr>
              <a:t>　　　　　</a:t>
            </a:r>
            <a:r>
              <a:rPr lang="ja-JP" altLang="en-US" sz="2400" b="1" kern="100" dirty="0" smtClean="0">
                <a:solidFill>
                  <a:schemeClr val="bg1">
                    <a:lumMod val="65000"/>
                  </a:schemeClr>
                </a:solidFill>
                <a:latin typeface="ＭＳ Ｐゴシック" panose="020B0600070205080204" pitchFamily="50" charset="-128"/>
                <a:cs typeface="Times New Roman"/>
              </a:rPr>
              <a:t>　・・</a:t>
            </a:r>
            <a:r>
              <a:rPr lang="ja-JP" altLang="en-US" sz="2400" b="1" kern="100" dirty="0">
                <a:solidFill>
                  <a:schemeClr val="bg1">
                    <a:lumMod val="65000"/>
                  </a:schemeClr>
                </a:solidFill>
                <a:latin typeface="ＭＳ Ｐゴシック" panose="020B0600070205080204" pitchFamily="50" charset="-128"/>
                <a:cs typeface="Times New Roman"/>
              </a:rPr>
              <a:t>ゴム</a:t>
            </a:r>
            <a:r>
              <a:rPr lang="ja-JP" altLang="en-US" sz="2400" b="1" kern="100" dirty="0" smtClean="0">
                <a:solidFill>
                  <a:schemeClr val="bg1">
                    <a:lumMod val="65000"/>
                  </a:schemeClr>
                </a:solidFill>
                <a:latin typeface="ＭＳ Ｐゴシック" panose="020B0600070205080204" pitchFamily="50" charset="-128"/>
                <a:cs typeface="Times New Roman"/>
              </a:rPr>
              <a:t>の</a:t>
            </a:r>
            <a:r>
              <a:rPr lang="ja-JP" altLang="en-US" sz="2400" b="1" kern="100" dirty="0">
                <a:solidFill>
                  <a:schemeClr val="bg1">
                    <a:lumMod val="65000"/>
                  </a:schemeClr>
                </a:solidFill>
                <a:latin typeface="ＭＳ Ｐゴシック" panose="020B0600070205080204" pitchFamily="50" charset="-128"/>
                <a:cs typeface="Times New Roman"/>
              </a:rPr>
              <a:t>非線形性</a:t>
            </a:r>
            <a:r>
              <a:rPr lang="ja-JP" altLang="en-US" sz="2400" b="1" kern="100" dirty="0" smtClean="0">
                <a:solidFill>
                  <a:schemeClr val="bg1">
                    <a:lumMod val="65000"/>
                  </a:schemeClr>
                </a:solidFill>
                <a:latin typeface="ＭＳ Ｐゴシック" panose="020B0600070205080204" pitchFamily="50" charset="-128"/>
                <a:cs typeface="Times New Roman"/>
              </a:rPr>
              <a:t>から難しいと勘違いしている</a:t>
            </a:r>
            <a:endParaRPr lang="en-US" altLang="ja-JP" sz="2400" b="1" kern="100" dirty="0" smtClean="0">
              <a:solidFill>
                <a:schemeClr val="bg1">
                  <a:lumMod val="65000"/>
                </a:schemeClr>
              </a:solidFill>
              <a:latin typeface="ＭＳ Ｐゴシック" panose="020B0600070205080204" pitchFamily="50" charset="-128"/>
              <a:cs typeface="Times New Roman"/>
            </a:endParaRPr>
          </a:p>
          <a:p>
            <a:pPr algn="just"/>
            <a:r>
              <a:rPr lang="ja-JP" altLang="en-US" sz="2400" b="1" kern="100" dirty="0" smtClean="0">
                <a:solidFill>
                  <a:prstClr val="white">
                    <a:lumMod val="65000"/>
                  </a:prstClr>
                </a:solidFill>
                <a:latin typeface="ＭＳ Ｐゴシック" panose="020B0600070205080204" pitchFamily="50" charset="-128"/>
                <a:cs typeface="Times New Roman"/>
              </a:rPr>
              <a:t>　</a:t>
            </a:r>
            <a:r>
              <a:rPr lang="ja-JP" altLang="en-US" sz="2400" b="1" kern="100" dirty="0" smtClean="0">
                <a:latin typeface="ＭＳ Ｐゴシック" panose="020B0600070205080204" pitchFamily="50" charset="-128"/>
                <a:cs typeface="Times New Roman"/>
              </a:rPr>
              <a:t>３．ゴムの変形解析予測を向上させるもの</a:t>
            </a:r>
            <a:endParaRPr lang="en-US" altLang="ja-JP" sz="2400" b="1" kern="100" dirty="0" smtClean="0">
              <a:latin typeface="ＭＳ Ｐゴシック" panose="020B0600070205080204" pitchFamily="50" charset="-128"/>
              <a:cs typeface="Times New Roman"/>
            </a:endParaRPr>
          </a:p>
          <a:p>
            <a:pPr algn="just"/>
            <a:r>
              <a:rPr lang="ja-JP" altLang="en-US" sz="2400" b="1" kern="100" dirty="0">
                <a:solidFill>
                  <a:prstClr val="white">
                    <a:lumMod val="65000"/>
                  </a:prstClr>
                </a:solidFill>
                <a:latin typeface="ＭＳ Ｐゴシック" panose="020B0600070205080204" pitchFamily="50" charset="-128"/>
                <a:cs typeface="Times New Roman"/>
              </a:rPr>
              <a:t>　</a:t>
            </a:r>
            <a:r>
              <a:rPr lang="ja-JP" altLang="en-US" sz="2400" b="1" kern="100" dirty="0" smtClean="0">
                <a:solidFill>
                  <a:prstClr val="white">
                    <a:lumMod val="65000"/>
                  </a:prstClr>
                </a:solidFill>
                <a:latin typeface="ＭＳ Ｐゴシック" panose="020B0600070205080204" pitchFamily="50" charset="-128"/>
                <a:cs typeface="Times New Roman"/>
              </a:rPr>
              <a:t>４．効率化、設計・開発者の担当レベルへの解析展開</a:t>
            </a:r>
            <a:endParaRPr lang="en-US" altLang="ja-JP" sz="2400" b="1" kern="100" dirty="0" smtClean="0">
              <a:solidFill>
                <a:prstClr val="white">
                  <a:lumMod val="65000"/>
                </a:prstClr>
              </a:solidFill>
              <a:latin typeface="ＭＳ Ｐゴシック" panose="020B0600070205080204" pitchFamily="50" charset="-128"/>
              <a:cs typeface="Times New Roman"/>
            </a:endParaRPr>
          </a:p>
          <a:p>
            <a:pPr algn="just"/>
            <a:endParaRPr lang="en-US" altLang="ja-JP" sz="1600" b="1" kern="100" dirty="0">
              <a:solidFill>
                <a:prstClr val="white">
                  <a:lumMod val="65000"/>
                </a:prstClr>
              </a:solidFill>
              <a:latin typeface="ＭＳ Ｐゴシック" panose="020B0600070205080204" pitchFamily="50" charset="-128"/>
              <a:cs typeface="Times New Roman"/>
            </a:endParaRPr>
          </a:p>
          <a:p>
            <a:pPr algn="just"/>
            <a:r>
              <a:rPr lang="en-US" altLang="ja-JP" sz="2400" b="1" kern="100" dirty="0" smtClean="0">
                <a:solidFill>
                  <a:prstClr val="white">
                    <a:lumMod val="65000"/>
                  </a:prstClr>
                </a:solidFill>
                <a:latin typeface="ＭＳ Ｐゴシック" panose="020B0600070205080204" pitchFamily="50" charset="-128"/>
                <a:cs typeface="Times New Roman"/>
              </a:rPr>
              <a:t>Ⅱ</a:t>
            </a:r>
            <a:r>
              <a:rPr lang="ja-JP" altLang="en-US" sz="2400" b="1" kern="100" dirty="0" smtClean="0">
                <a:solidFill>
                  <a:prstClr val="white">
                    <a:lumMod val="65000"/>
                  </a:prstClr>
                </a:solidFill>
                <a:latin typeface="ＭＳ Ｐゴシック" panose="020B0600070205080204" pitchFamily="50" charset="-128"/>
                <a:cs typeface="Times New Roman"/>
              </a:rPr>
              <a:t>　金型設計への応用</a:t>
            </a:r>
            <a:endParaRPr lang="en-US" altLang="ja-JP" sz="2400" b="1" kern="100" dirty="0" smtClean="0">
              <a:solidFill>
                <a:prstClr val="white">
                  <a:lumMod val="65000"/>
                </a:prstClr>
              </a:solidFill>
              <a:latin typeface="ＭＳ Ｐゴシック" panose="020B0600070205080204" pitchFamily="50" charset="-128"/>
              <a:cs typeface="Times New Roman"/>
            </a:endParaRPr>
          </a:p>
          <a:p>
            <a:pPr algn="just"/>
            <a:r>
              <a:rPr lang="ja-JP" altLang="en-US" sz="2400" b="1" kern="100" dirty="0">
                <a:solidFill>
                  <a:prstClr val="white">
                    <a:lumMod val="65000"/>
                  </a:prstClr>
                </a:solidFill>
                <a:latin typeface="ＭＳ Ｐゴシック" panose="020B0600070205080204" pitchFamily="50" charset="-128"/>
                <a:cs typeface="Times New Roman"/>
              </a:rPr>
              <a:t>　</a:t>
            </a:r>
            <a:r>
              <a:rPr lang="ja-JP" altLang="en-US" sz="2400" b="1" kern="100" dirty="0" smtClean="0">
                <a:solidFill>
                  <a:prstClr val="white">
                    <a:lumMod val="65000"/>
                  </a:prstClr>
                </a:solidFill>
                <a:latin typeface="ＭＳ Ｐゴシック" panose="020B0600070205080204" pitchFamily="50" charset="-128"/>
                <a:cs typeface="Times New Roman"/>
              </a:rPr>
              <a:t>１．型設計への応用例</a:t>
            </a:r>
            <a:endParaRPr lang="en-US" altLang="ja-JP" sz="2400" b="1" kern="100" dirty="0" smtClean="0">
              <a:solidFill>
                <a:prstClr val="white">
                  <a:lumMod val="65000"/>
                </a:prstClr>
              </a:solidFill>
              <a:latin typeface="ＭＳ Ｐゴシック" panose="020B0600070205080204" pitchFamily="50" charset="-128"/>
              <a:cs typeface="Times New Roman"/>
            </a:endParaRPr>
          </a:p>
          <a:p>
            <a:pPr algn="just"/>
            <a:r>
              <a:rPr lang="ja-JP" altLang="en-US" sz="2400" b="1" kern="100" dirty="0">
                <a:solidFill>
                  <a:prstClr val="white">
                    <a:lumMod val="65000"/>
                  </a:prstClr>
                </a:solidFill>
                <a:latin typeface="ＭＳ Ｐゴシック" panose="020B0600070205080204" pitchFamily="50" charset="-128"/>
                <a:cs typeface="Times New Roman"/>
              </a:rPr>
              <a:t>　</a:t>
            </a:r>
            <a:r>
              <a:rPr lang="ja-JP" altLang="en-US" sz="2400" b="1" kern="100" dirty="0" smtClean="0">
                <a:solidFill>
                  <a:prstClr val="white">
                    <a:lumMod val="65000"/>
                  </a:prstClr>
                </a:solidFill>
                <a:latin typeface="ＭＳ Ｐゴシック" panose="020B0600070205080204" pitchFamily="50" charset="-128"/>
                <a:cs typeface="Times New Roman"/>
              </a:rPr>
              <a:t>２．金型設計に必要な材料定義　　・・・熱伝導、工程改善へ</a:t>
            </a:r>
            <a:endParaRPr lang="en-US" altLang="ja-JP" sz="2400" b="1" kern="100" dirty="0" smtClean="0">
              <a:solidFill>
                <a:prstClr val="white">
                  <a:lumMod val="65000"/>
                </a:prstClr>
              </a:solidFill>
              <a:latin typeface="ＭＳ Ｐゴシック" panose="020B0600070205080204" pitchFamily="50" charset="-128"/>
              <a:cs typeface="Times New Roman"/>
            </a:endParaRPr>
          </a:p>
          <a:p>
            <a:pPr algn="just"/>
            <a:r>
              <a:rPr lang="ja-JP" altLang="en-US" sz="2400" b="1" kern="100" dirty="0">
                <a:solidFill>
                  <a:prstClr val="white">
                    <a:lumMod val="65000"/>
                  </a:prstClr>
                </a:solidFill>
                <a:latin typeface="ＭＳ Ｐゴシック" panose="020B0600070205080204" pitchFamily="50" charset="-128"/>
                <a:cs typeface="Times New Roman"/>
              </a:rPr>
              <a:t>　</a:t>
            </a:r>
            <a:r>
              <a:rPr lang="ja-JP" altLang="en-US" sz="2400" b="1" kern="100" dirty="0" smtClean="0">
                <a:solidFill>
                  <a:prstClr val="white">
                    <a:lumMod val="65000"/>
                  </a:prstClr>
                </a:solidFill>
                <a:latin typeface="ＭＳ Ｐゴシック" panose="020B0600070205080204" pitchFamily="50" charset="-128"/>
                <a:cs typeface="Times New Roman"/>
              </a:rPr>
              <a:t>３．これまで金型設計トライ＆エラーと熱考慮不要と考えていた例</a:t>
            </a:r>
            <a:endParaRPr lang="en-US" altLang="ja-JP" sz="2400" b="1" kern="100" dirty="0" smtClean="0">
              <a:solidFill>
                <a:prstClr val="white">
                  <a:lumMod val="65000"/>
                </a:prstClr>
              </a:solidFill>
              <a:latin typeface="ＭＳ Ｐゴシック" panose="020B0600070205080204" pitchFamily="50" charset="-128"/>
              <a:cs typeface="Times New Roman"/>
            </a:endParaRPr>
          </a:p>
        </p:txBody>
      </p:sp>
    </p:spTree>
    <p:extLst>
      <p:ext uri="{BB962C8B-B14F-4D97-AF65-F5344CB8AC3E}">
        <p14:creationId xmlns:p14="http://schemas.microsoft.com/office/powerpoint/2010/main" val="284982800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グループ化 10"/>
          <p:cNvGrpSpPr/>
          <p:nvPr/>
        </p:nvGrpSpPr>
        <p:grpSpPr>
          <a:xfrm>
            <a:off x="3284672" y="3866497"/>
            <a:ext cx="1616448" cy="1718993"/>
            <a:chOff x="0" y="0"/>
            <a:chExt cx="1533525" cy="1619250"/>
          </a:xfrm>
        </p:grpSpPr>
        <p:pic>
          <p:nvPicPr>
            <p:cNvPr id="12" name="Picture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533525" cy="1295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正方形/長方形 12"/>
            <p:cNvSpPr/>
            <p:nvPr/>
          </p:nvSpPr>
          <p:spPr>
            <a:xfrm>
              <a:off x="142875" y="1190625"/>
              <a:ext cx="1314450" cy="428625"/>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ja-JP" altLang="en-US" sz="1200" kern="100">
                  <a:solidFill>
                    <a:srgbClr val="000000"/>
                  </a:solidFill>
                  <a:ea typeface="ＭＳ 明朝"/>
                  <a:cs typeface="Times New Roman"/>
                </a:rPr>
                <a:t>金属ブラケット</a:t>
              </a:r>
              <a:endParaRPr lang="ja-JP" altLang="en-US" kern="100">
                <a:solidFill>
                  <a:prstClr val="white"/>
                </a:solidFill>
                <a:ea typeface="ＭＳ 明朝"/>
                <a:cs typeface="Times New Roman"/>
              </a:endParaRPr>
            </a:p>
          </p:txBody>
        </p:sp>
      </p:grpSp>
      <p:sp>
        <p:nvSpPr>
          <p:cNvPr id="14" name="右矢印 13"/>
          <p:cNvSpPr/>
          <p:nvPr/>
        </p:nvSpPr>
        <p:spPr>
          <a:xfrm>
            <a:off x="1821776" y="4909653"/>
            <a:ext cx="291491" cy="288073"/>
          </a:xfrm>
          <a:prstGeom prst="rightArrow">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solidFill>
                <a:prstClr val="white"/>
              </a:solidFill>
            </a:endParaRPr>
          </a:p>
        </p:txBody>
      </p:sp>
      <p:sp>
        <p:nvSpPr>
          <p:cNvPr id="15" name="円/楕円 14"/>
          <p:cNvSpPr/>
          <p:nvPr/>
        </p:nvSpPr>
        <p:spPr>
          <a:xfrm>
            <a:off x="3385762" y="4983499"/>
            <a:ext cx="253508" cy="216291"/>
          </a:xfrm>
          <a:prstGeom prst="ellipse">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solidFill>
                <a:prstClr val="white"/>
              </a:solidFill>
            </a:endParaRPr>
          </a:p>
        </p:txBody>
      </p:sp>
      <p:sp>
        <p:nvSpPr>
          <p:cNvPr id="16" name="下カーブ矢印 15"/>
          <p:cNvSpPr/>
          <p:nvPr/>
        </p:nvSpPr>
        <p:spPr>
          <a:xfrm rot="11843367" flipV="1">
            <a:off x="2452859" y="4558338"/>
            <a:ext cx="953969" cy="336243"/>
          </a:xfrm>
          <a:prstGeom prst="curvedDownArrow">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solidFill>
                <a:prstClr val="white"/>
              </a:solidFill>
            </a:endParaRPr>
          </a:p>
        </p:txBody>
      </p:sp>
      <p:grpSp>
        <p:nvGrpSpPr>
          <p:cNvPr id="17" name="グループ化 16"/>
          <p:cNvGrpSpPr/>
          <p:nvPr/>
        </p:nvGrpSpPr>
        <p:grpSpPr>
          <a:xfrm>
            <a:off x="75108" y="1476301"/>
            <a:ext cx="5048337" cy="2334017"/>
            <a:chOff x="0" y="-275498"/>
            <a:chExt cx="3629544" cy="1350528"/>
          </a:xfrm>
        </p:grpSpPr>
        <p:grpSp>
          <p:nvGrpSpPr>
            <p:cNvPr id="18" name="グループ化 17"/>
            <p:cNvGrpSpPr/>
            <p:nvPr/>
          </p:nvGrpSpPr>
          <p:grpSpPr>
            <a:xfrm>
              <a:off x="0" y="-275498"/>
              <a:ext cx="3629544" cy="1350528"/>
              <a:chOff x="0" y="-275577"/>
              <a:chExt cx="3630138" cy="1350912"/>
            </a:xfrm>
          </p:grpSpPr>
          <p:grpSp>
            <p:nvGrpSpPr>
              <p:cNvPr id="20" name="グループ化 19"/>
              <p:cNvGrpSpPr/>
              <p:nvPr/>
            </p:nvGrpSpPr>
            <p:grpSpPr>
              <a:xfrm>
                <a:off x="0" y="0"/>
                <a:ext cx="1581150" cy="936625"/>
                <a:chOff x="0" y="0"/>
                <a:chExt cx="1981200" cy="1254125"/>
              </a:xfrm>
            </p:grpSpPr>
            <p:pic>
              <p:nvPicPr>
                <p:cNvPr id="25" name="Picture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981200" cy="914400"/>
                </a:xfrm>
                <a:prstGeom prst="rect">
                  <a:avLst/>
                </a:prstGeom>
                <a:noFill/>
                <a:ln>
                  <a:noFill/>
                </a:ln>
                <a:extLst/>
              </p:spPr>
            </p:pic>
            <p:sp>
              <p:nvSpPr>
                <p:cNvPr id="26" name="正方形/長方形 25"/>
                <p:cNvSpPr/>
                <p:nvPr/>
              </p:nvSpPr>
              <p:spPr>
                <a:xfrm>
                  <a:off x="323850" y="825500"/>
                  <a:ext cx="1367155" cy="428625"/>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ja-JP" altLang="en-US" sz="1400" kern="100" dirty="0">
                      <a:solidFill>
                        <a:srgbClr val="000000"/>
                      </a:solidFill>
                      <a:ea typeface="ＭＳ 明朝"/>
                      <a:cs typeface="Times New Roman"/>
                    </a:rPr>
                    <a:t>金属ブラケット</a:t>
                  </a:r>
                  <a:endParaRPr lang="ja-JP" altLang="en-US" sz="2000" kern="100" dirty="0">
                    <a:solidFill>
                      <a:prstClr val="white"/>
                    </a:solidFill>
                    <a:ea typeface="ＭＳ 明朝"/>
                    <a:cs typeface="Times New Roman"/>
                  </a:endParaRPr>
                </a:p>
              </p:txBody>
            </p:sp>
          </p:grpSp>
          <p:pic>
            <p:nvPicPr>
              <p:cNvPr id="21" name="図 2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48409" y="724205"/>
                <a:ext cx="570586" cy="351130"/>
              </a:xfrm>
              <a:prstGeom prst="rect">
                <a:avLst/>
              </a:prstGeom>
              <a:noFill/>
              <a:ln>
                <a:noFill/>
              </a:ln>
            </p:spPr>
          </p:pic>
          <p:sp>
            <p:nvSpPr>
              <p:cNvPr id="22" name="円/楕円 21"/>
              <p:cNvSpPr/>
              <p:nvPr/>
            </p:nvSpPr>
            <p:spPr>
              <a:xfrm>
                <a:off x="1287475" y="519379"/>
                <a:ext cx="182880" cy="146050"/>
              </a:xfrm>
              <a:prstGeom prst="ellipse">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solidFill>
                    <a:prstClr val="white"/>
                  </a:solidFill>
                </a:endParaRPr>
              </a:p>
            </p:txBody>
          </p:sp>
          <p:sp>
            <p:nvSpPr>
              <p:cNvPr id="23" name="下矢印 22"/>
              <p:cNvSpPr/>
              <p:nvPr/>
            </p:nvSpPr>
            <p:spPr>
              <a:xfrm rot="18532767">
                <a:off x="1437436" y="596189"/>
                <a:ext cx="99695" cy="147955"/>
              </a:xfrm>
              <a:prstGeom prst="downArrow">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solidFill>
                    <a:prstClr val="white"/>
                  </a:solidFill>
                </a:endParaRPr>
              </a:p>
            </p:txBody>
          </p:sp>
          <p:sp>
            <p:nvSpPr>
              <p:cNvPr id="24" name="角丸四角形吹き出し 23"/>
              <p:cNvSpPr/>
              <p:nvPr/>
            </p:nvSpPr>
            <p:spPr>
              <a:xfrm>
                <a:off x="1576166" y="-275577"/>
                <a:ext cx="2053972" cy="531794"/>
              </a:xfrm>
              <a:prstGeom prst="wedgeRoundRectCallout">
                <a:avLst>
                  <a:gd name="adj1" fmla="val -40593"/>
                  <a:gd name="adj2" fmla="val 122720"/>
                  <a:gd name="adj3" fmla="val 16667"/>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ts val="1000"/>
                  </a:lnSpc>
                </a:pPr>
                <a:r>
                  <a:rPr lang="ja-JP" altLang="en-US" sz="1600" kern="100">
                    <a:solidFill>
                      <a:srgbClr val="000000"/>
                    </a:solidFill>
                    <a:ea typeface="ＭＳ 明朝"/>
                    <a:cs typeface="Times New Roman"/>
                  </a:rPr>
                  <a:t>１８０</a:t>
                </a:r>
                <a:r>
                  <a:rPr lang="en-US" sz="1600" kern="100">
                    <a:solidFill>
                      <a:srgbClr val="000000"/>
                    </a:solidFill>
                    <a:ea typeface="ＭＳ 明朝"/>
                    <a:cs typeface="Times New Roman"/>
                  </a:rPr>
                  <a:t>deg</a:t>
                </a:r>
                <a:r>
                  <a:rPr lang="ja-JP" altLang="en-US" sz="1600" kern="100">
                    <a:solidFill>
                      <a:srgbClr val="000000"/>
                    </a:solidFill>
                    <a:ea typeface="ＭＳ 明朝"/>
                    <a:cs typeface="Times New Roman"/>
                  </a:rPr>
                  <a:t>以上の変形になり</a:t>
                </a:r>
                <a:endParaRPr lang="ja-JP" altLang="en-US" sz="2800" kern="100">
                  <a:solidFill>
                    <a:prstClr val="white"/>
                  </a:solidFill>
                  <a:ea typeface="ＭＳ 明朝"/>
                  <a:cs typeface="Times New Roman"/>
                </a:endParaRPr>
              </a:p>
              <a:p>
                <a:pPr algn="ctr"/>
                <a:r>
                  <a:rPr lang="en-US" sz="1600" kern="100">
                    <a:solidFill>
                      <a:srgbClr val="000000"/>
                    </a:solidFill>
                    <a:ea typeface="ＭＳ 明朝"/>
                    <a:cs typeface="Times New Roman"/>
                  </a:rPr>
                  <a:t> </a:t>
                </a:r>
                <a:endParaRPr lang="ja-JP" altLang="en-US" sz="2800" kern="100">
                  <a:solidFill>
                    <a:prstClr val="white"/>
                  </a:solidFill>
                  <a:ea typeface="ＭＳ 明朝"/>
                  <a:cs typeface="Times New Roman"/>
                </a:endParaRPr>
              </a:p>
            </p:txBody>
          </p:sp>
        </p:grpSp>
        <p:sp>
          <p:nvSpPr>
            <p:cNvPr id="19" name="テキスト ボックス 272410"/>
            <p:cNvSpPr txBox="1"/>
            <p:nvPr/>
          </p:nvSpPr>
          <p:spPr>
            <a:xfrm>
              <a:off x="1716946" y="-13170"/>
              <a:ext cx="1678221" cy="31940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just"/>
              <a:r>
                <a:rPr lang="ja-JP" altLang="en-US" sz="1600" kern="100" dirty="0">
                  <a:solidFill>
                    <a:prstClr val="black"/>
                  </a:solidFill>
                  <a:ea typeface="ＭＳ 明朝"/>
                  <a:cs typeface="Times New Roman"/>
                </a:rPr>
                <a:t>解析続行不能の可能性</a:t>
              </a:r>
              <a:endParaRPr lang="ja-JP" altLang="en-US" sz="2400" kern="100" dirty="0">
                <a:solidFill>
                  <a:prstClr val="black"/>
                </a:solidFill>
                <a:ea typeface="ＭＳ 明朝"/>
                <a:cs typeface="Times New Roman"/>
              </a:endParaRPr>
            </a:p>
          </p:txBody>
        </p:sp>
      </p:grpSp>
      <p:grpSp>
        <p:nvGrpSpPr>
          <p:cNvPr id="38" name="グループ化 37"/>
          <p:cNvGrpSpPr/>
          <p:nvPr/>
        </p:nvGrpSpPr>
        <p:grpSpPr>
          <a:xfrm>
            <a:off x="1043608" y="4376170"/>
            <a:ext cx="1576699" cy="1337265"/>
            <a:chOff x="0" y="0"/>
            <a:chExt cx="1186749" cy="914033"/>
          </a:xfrm>
        </p:grpSpPr>
        <p:pic>
          <p:nvPicPr>
            <p:cNvPr id="39" name="図 3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45217"/>
              <a:ext cx="879231" cy="628022"/>
            </a:xfrm>
            <a:prstGeom prst="rect">
              <a:avLst/>
            </a:prstGeom>
            <a:noFill/>
            <a:ln>
              <a:noFill/>
            </a:ln>
          </p:spPr>
        </p:pic>
        <p:cxnSp>
          <p:nvCxnSpPr>
            <p:cNvPr id="40" name="直線コネクタ 39"/>
            <p:cNvCxnSpPr/>
            <p:nvPr/>
          </p:nvCxnSpPr>
          <p:spPr>
            <a:xfrm flipV="1">
              <a:off x="251209" y="427055"/>
              <a:ext cx="100483" cy="75265"/>
            </a:xfrm>
            <a:prstGeom prst="line">
              <a:avLst/>
            </a:prstGeom>
            <a:ln w="6350"/>
          </p:spPr>
          <p:style>
            <a:lnRef idx="1">
              <a:schemeClr val="accent1"/>
            </a:lnRef>
            <a:fillRef idx="0">
              <a:schemeClr val="accent1"/>
            </a:fillRef>
            <a:effectRef idx="0">
              <a:schemeClr val="accent1"/>
            </a:effectRef>
            <a:fontRef idx="minor">
              <a:schemeClr val="tx1"/>
            </a:fontRef>
          </p:style>
        </p:cxnSp>
        <p:cxnSp>
          <p:nvCxnSpPr>
            <p:cNvPr id="41" name="直線コネクタ 40"/>
            <p:cNvCxnSpPr/>
            <p:nvPr/>
          </p:nvCxnSpPr>
          <p:spPr>
            <a:xfrm>
              <a:off x="351692" y="427055"/>
              <a:ext cx="527539" cy="0"/>
            </a:xfrm>
            <a:prstGeom prst="line">
              <a:avLst/>
            </a:prstGeom>
            <a:ln w="6350"/>
          </p:spPr>
          <p:style>
            <a:lnRef idx="1">
              <a:schemeClr val="accent1"/>
            </a:lnRef>
            <a:fillRef idx="0">
              <a:schemeClr val="accent1"/>
            </a:fillRef>
            <a:effectRef idx="0">
              <a:schemeClr val="accent1"/>
            </a:effectRef>
            <a:fontRef idx="minor">
              <a:schemeClr val="tx1"/>
            </a:fontRef>
          </p:style>
        </p:cxnSp>
        <p:cxnSp>
          <p:nvCxnSpPr>
            <p:cNvPr id="42" name="直線コネクタ 41"/>
            <p:cNvCxnSpPr/>
            <p:nvPr/>
          </p:nvCxnSpPr>
          <p:spPr>
            <a:xfrm flipH="1">
              <a:off x="351692" y="221064"/>
              <a:ext cx="40243" cy="205740"/>
            </a:xfrm>
            <a:prstGeom prst="line">
              <a:avLst/>
            </a:prstGeom>
            <a:ln w="6350"/>
          </p:spPr>
          <p:style>
            <a:lnRef idx="1">
              <a:schemeClr val="accent1"/>
            </a:lnRef>
            <a:fillRef idx="0">
              <a:schemeClr val="accent1"/>
            </a:fillRef>
            <a:effectRef idx="0">
              <a:schemeClr val="accent1"/>
            </a:effectRef>
            <a:fontRef idx="minor">
              <a:schemeClr val="tx1"/>
            </a:fontRef>
          </p:style>
        </p:cxnSp>
        <p:cxnSp>
          <p:nvCxnSpPr>
            <p:cNvPr id="43" name="直線コネクタ 42"/>
            <p:cNvCxnSpPr/>
            <p:nvPr/>
          </p:nvCxnSpPr>
          <p:spPr>
            <a:xfrm flipH="1">
              <a:off x="391886" y="0"/>
              <a:ext cx="110531" cy="205740"/>
            </a:xfrm>
            <a:prstGeom prst="line">
              <a:avLst/>
            </a:prstGeom>
            <a:ln w="6350"/>
          </p:spPr>
          <p:style>
            <a:lnRef idx="1">
              <a:schemeClr val="accent1"/>
            </a:lnRef>
            <a:fillRef idx="0">
              <a:schemeClr val="accent1"/>
            </a:fillRef>
            <a:effectRef idx="0">
              <a:schemeClr val="accent1"/>
            </a:effectRef>
            <a:fontRef idx="minor">
              <a:schemeClr val="tx1"/>
            </a:fontRef>
          </p:style>
        </p:cxnSp>
        <p:sp>
          <p:nvSpPr>
            <p:cNvPr id="44" name="角丸四角形吹き出し 43"/>
            <p:cNvSpPr/>
            <p:nvPr/>
          </p:nvSpPr>
          <p:spPr>
            <a:xfrm>
              <a:off x="0" y="532069"/>
              <a:ext cx="1186749" cy="381964"/>
            </a:xfrm>
            <a:prstGeom prst="wedgeRoundRectCallout">
              <a:avLst>
                <a:gd name="adj1" fmla="val 24011"/>
                <a:gd name="adj2" fmla="val -47607"/>
                <a:gd name="adj3" fmla="val 16667"/>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0" rIns="91440" bIns="45720" numCol="1" spcCol="0" rtlCol="0" fromWordArt="0" anchor="t" anchorCtr="0" forceAA="0" compatLnSpc="1">
              <a:prstTxWarp prst="textNoShape">
                <a:avLst/>
              </a:prstTxWarp>
              <a:noAutofit/>
            </a:bodyPr>
            <a:lstStyle/>
            <a:p>
              <a:pPr algn="ctr"/>
              <a:r>
                <a:rPr lang="ja-JP" altLang="en-US" sz="1400" kern="100">
                  <a:solidFill>
                    <a:srgbClr val="000000"/>
                  </a:solidFill>
                  <a:ea typeface="ＭＳ 明朝"/>
                  <a:cs typeface="Times New Roman"/>
                </a:rPr>
                <a:t>大変形に備えた再分割</a:t>
              </a:r>
              <a:r>
                <a:rPr lang="en-US" sz="1400" kern="100">
                  <a:solidFill>
                    <a:srgbClr val="000000"/>
                  </a:solidFill>
                  <a:ea typeface="ＭＳ 明朝"/>
                  <a:cs typeface="Times New Roman"/>
                </a:rPr>
                <a:t> </a:t>
              </a:r>
              <a:r>
                <a:rPr lang="ja-JP" altLang="en-US" sz="1400" kern="100">
                  <a:solidFill>
                    <a:srgbClr val="000000"/>
                  </a:solidFill>
                  <a:ea typeface="ＭＳ 明朝"/>
                  <a:cs typeface="Times New Roman"/>
                </a:rPr>
                <a:t>分割</a:t>
              </a:r>
              <a:endParaRPr lang="ja-JP" altLang="en-US" sz="2400" kern="100">
                <a:solidFill>
                  <a:prstClr val="white"/>
                </a:solidFill>
                <a:ea typeface="ＭＳ 明朝"/>
                <a:cs typeface="Times New Roman"/>
              </a:endParaRPr>
            </a:p>
          </p:txBody>
        </p:sp>
      </p:grpSp>
      <p:sp>
        <p:nvSpPr>
          <p:cNvPr id="37" name="Rectangle 36"/>
          <p:cNvSpPr>
            <a:spLocks noChangeArrowheads="1"/>
          </p:cNvSpPr>
          <p:nvPr/>
        </p:nvSpPr>
        <p:spPr bwMode="auto">
          <a:xfrm>
            <a:off x="152400" y="1524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solidFill>
                <a:prstClr val="black"/>
              </a:solidFill>
            </a:endParaRPr>
          </a:p>
        </p:txBody>
      </p:sp>
      <p:pic>
        <p:nvPicPr>
          <p:cNvPr id="50" name="Picture 2" descr="C:\Users\kojima\AppData\Local\Temp\ksohtml\wps_clip_image-18631.pn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61464" y="4354677"/>
            <a:ext cx="1690966" cy="1778280"/>
          </a:xfrm>
          <a:prstGeom prst="rect">
            <a:avLst/>
          </a:prstGeom>
          <a:noFill/>
          <a:extLst/>
        </p:spPr>
      </p:pic>
      <p:pic>
        <p:nvPicPr>
          <p:cNvPr id="52" name="Picture 4" descr="..\bush.bmp"/>
          <p:cNvPicPr/>
          <p:nvPr/>
        </p:nvPicPr>
        <p:blipFill>
          <a:blip r:embed="rId7">
            <a:extLst>
              <a:ext uri="{28A0092B-C50C-407E-A947-70E740481C1C}">
                <a14:useLocalDpi xmlns:a14="http://schemas.microsoft.com/office/drawing/2010/main" val="0"/>
              </a:ext>
            </a:extLst>
          </a:blip>
          <a:srcRect/>
          <a:stretch>
            <a:fillRect/>
          </a:stretch>
        </p:blipFill>
        <p:spPr bwMode="auto">
          <a:xfrm>
            <a:off x="6207256" y="2093400"/>
            <a:ext cx="2345174" cy="1848390"/>
          </a:xfrm>
          <a:prstGeom prst="rect">
            <a:avLst/>
          </a:prstGeom>
          <a:noFill/>
          <a:ln>
            <a:noFill/>
          </a:ln>
          <a:extLst/>
        </p:spPr>
      </p:pic>
      <p:sp>
        <p:nvSpPr>
          <p:cNvPr id="53" name="円/楕円 52"/>
          <p:cNvSpPr/>
          <p:nvPr/>
        </p:nvSpPr>
        <p:spPr>
          <a:xfrm>
            <a:off x="7167087" y="2348880"/>
            <a:ext cx="573265" cy="319242"/>
          </a:xfrm>
          <a:prstGeom prst="ellipse">
            <a:avLst/>
          </a:prstGeom>
          <a:noFill/>
          <a:ln w="190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solidFill>
                <a:prstClr val="white"/>
              </a:solidFill>
            </a:endParaRPr>
          </a:p>
        </p:txBody>
      </p:sp>
      <p:sp>
        <p:nvSpPr>
          <p:cNvPr id="54" name="角丸四角形吹き出し 53"/>
          <p:cNvSpPr/>
          <p:nvPr/>
        </p:nvSpPr>
        <p:spPr>
          <a:xfrm>
            <a:off x="5399407" y="1402426"/>
            <a:ext cx="1955213" cy="678472"/>
          </a:xfrm>
          <a:prstGeom prst="wedgeRoundRectCallout">
            <a:avLst>
              <a:gd name="adj1" fmla="val 43581"/>
              <a:gd name="adj2" fmla="val 94414"/>
              <a:gd name="adj3" fmla="val 16667"/>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ts val="900"/>
              </a:lnSpc>
            </a:pPr>
            <a:r>
              <a:rPr lang="ja-JP" altLang="en-US" sz="1400" kern="100" dirty="0">
                <a:solidFill>
                  <a:srgbClr val="000000"/>
                </a:solidFill>
                <a:ea typeface="ＭＳ 明朝"/>
                <a:cs typeface="Times New Roman"/>
              </a:rPr>
              <a:t>暑さ方向１層分割</a:t>
            </a:r>
            <a:r>
              <a:rPr lang="ja-JP" altLang="en-US" sz="1400" kern="100" dirty="0" smtClean="0">
                <a:solidFill>
                  <a:srgbClr val="000000"/>
                </a:solidFill>
                <a:ea typeface="ＭＳ 明朝"/>
                <a:cs typeface="Times New Roman"/>
              </a:rPr>
              <a:t>に</a:t>
            </a:r>
            <a:endParaRPr lang="en-US" altLang="ja-JP" sz="1400" kern="100" dirty="0" smtClean="0">
              <a:solidFill>
                <a:srgbClr val="000000"/>
              </a:solidFill>
              <a:ea typeface="ＭＳ 明朝"/>
              <a:cs typeface="Times New Roman"/>
            </a:endParaRPr>
          </a:p>
          <a:p>
            <a:pPr algn="ctr">
              <a:lnSpc>
                <a:spcPts val="900"/>
              </a:lnSpc>
            </a:pPr>
            <a:endParaRPr lang="ja-JP" altLang="en-US" sz="2000" kern="100" dirty="0">
              <a:solidFill>
                <a:prstClr val="white"/>
              </a:solidFill>
              <a:ea typeface="ＭＳ 明朝"/>
              <a:cs typeface="Times New Roman"/>
            </a:endParaRPr>
          </a:p>
          <a:p>
            <a:pPr algn="ctr">
              <a:lnSpc>
                <a:spcPts val="900"/>
              </a:lnSpc>
            </a:pPr>
            <a:r>
              <a:rPr lang="ja-JP" altLang="en-US" sz="1400" kern="100" dirty="0">
                <a:solidFill>
                  <a:srgbClr val="000000"/>
                </a:solidFill>
                <a:ea typeface="ＭＳ 明朝"/>
                <a:cs typeface="Times New Roman"/>
              </a:rPr>
              <a:t>ならないこと。</a:t>
            </a:r>
            <a:endParaRPr lang="ja-JP" altLang="en-US" sz="2000" kern="100" dirty="0">
              <a:solidFill>
                <a:prstClr val="white"/>
              </a:solidFill>
              <a:ea typeface="ＭＳ 明朝"/>
              <a:cs typeface="Times New Roman"/>
            </a:endParaRPr>
          </a:p>
        </p:txBody>
      </p:sp>
      <p:sp>
        <p:nvSpPr>
          <p:cNvPr id="55" name="角丸四角形吹き出し 54"/>
          <p:cNvSpPr/>
          <p:nvPr/>
        </p:nvSpPr>
        <p:spPr>
          <a:xfrm>
            <a:off x="5026578" y="3570664"/>
            <a:ext cx="1647363" cy="784013"/>
          </a:xfrm>
          <a:prstGeom prst="wedgeRoundRectCallout">
            <a:avLst>
              <a:gd name="adj1" fmla="val 75994"/>
              <a:gd name="adj2" fmla="val 81578"/>
              <a:gd name="adj3" fmla="val 16667"/>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ts val="900"/>
              </a:lnSpc>
            </a:pPr>
            <a:r>
              <a:rPr lang="ja-JP" altLang="en-US" sz="1400" kern="100" dirty="0">
                <a:solidFill>
                  <a:srgbClr val="000000"/>
                </a:solidFill>
                <a:ea typeface="ＭＳ 明朝"/>
                <a:cs typeface="Times New Roman"/>
              </a:rPr>
              <a:t>変形モード</a:t>
            </a:r>
            <a:r>
              <a:rPr lang="ja-JP" altLang="en-US" sz="1400" kern="100" dirty="0" smtClean="0">
                <a:solidFill>
                  <a:srgbClr val="000000"/>
                </a:solidFill>
                <a:ea typeface="ＭＳ 明朝"/>
                <a:cs typeface="Times New Roman"/>
              </a:rPr>
              <a:t>が</a:t>
            </a:r>
            <a:endParaRPr lang="en-US" altLang="ja-JP" sz="1400" kern="100" dirty="0" smtClean="0">
              <a:solidFill>
                <a:srgbClr val="000000"/>
              </a:solidFill>
              <a:ea typeface="ＭＳ 明朝"/>
              <a:cs typeface="Times New Roman"/>
            </a:endParaRPr>
          </a:p>
          <a:p>
            <a:pPr algn="ctr">
              <a:lnSpc>
                <a:spcPts val="900"/>
              </a:lnSpc>
            </a:pPr>
            <a:endParaRPr lang="ja-JP" altLang="en-US" sz="2000" kern="100" dirty="0">
              <a:solidFill>
                <a:prstClr val="white"/>
              </a:solidFill>
              <a:ea typeface="ＭＳ 明朝"/>
              <a:cs typeface="Times New Roman"/>
            </a:endParaRPr>
          </a:p>
          <a:p>
            <a:pPr algn="ctr">
              <a:lnSpc>
                <a:spcPts val="900"/>
              </a:lnSpc>
            </a:pPr>
            <a:r>
              <a:rPr lang="ja-JP" altLang="en-US" sz="1400" kern="100" dirty="0">
                <a:solidFill>
                  <a:srgbClr val="000000"/>
                </a:solidFill>
                <a:ea typeface="ＭＳ 明朝"/>
                <a:cs typeface="Times New Roman"/>
              </a:rPr>
              <a:t>表せるよう分割</a:t>
            </a:r>
            <a:endParaRPr lang="ja-JP" altLang="en-US" sz="2000" kern="100" dirty="0">
              <a:solidFill>
                <a:prstClr val="white"/>
              </a:solidFill>
              <a:ea typeface="ＭＳ 明朝"/>
              <a:cs typeface="Times New Roman"/>
            </a:endParaRPr>
          </a:p>
        </p:txBody>
      </p:sp>
      <p:sp>
        <p:nvSpPr>
          <p:cNvPr id="49" name="角丸四角形 48"/>
          <p:cNvSpPr/>
          <p:nvPr/>
        </p:nvSpPr>
        <p:spPr>
          <a:xfrm>
            <a:off x="323528" y="5852561"/>
            <a:ext cx="6408712" cy="327694"/>
          </a:xfrm>
          <a:prstGeom prst="roundRect">
            <a:avLst/>
          </a:prstGeom>
          <a:solidFill>
            <a:srgbClr val="FFFF99"/>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ja-JP" altLang="en-US" b="1" dirty="0" smtClean="0">
                <a:solidFill>
                  <a:prstClr val="black"/>
                </a:solidFill>
              </a:rPr>
              <a:t>ゴムは変形後の形状を考えて、初期はゆがんだメッシュでも</a:t>
            </a:r>
            <a:endParaRPr lang="ja-JP" altLang="en-US" b="1" dirty="0">
              <a:solidFill>
                <a:prstClr val="black"/>
              </a:solidFill>
            </a:endParaRPr>
          </a:p>
        </p:txBody>
      </p:sp>
      <p:sp>
        <p:nvSpPr>
          <p:cNvPr id="3" name="テキスト ボックス 2"/>
          <p:cNvSpPr txBox="1"/>
          <p:nvPr/>
        </p:nvSpPr>
        <p:spPr>
          <a:xfrm>
            <a:off x="1453738" y="462455"/>
            <a:ext cx="6234827" cy="523220"/>
          </a:xfrm>
          <a:prstGeom prst="rect">
            <a:avLst/>
          </a:prstGeom>
          <a:noFill/>
        </p:spPr>
        <p:txBody>
          <a:bodyPr wrap="square" rtlCol="0">
            <a:spAutoFit/>
          </a:bodyPr>
          <a:lstStyle/>
          <a:p>
            <a:pPr algn="ctr"/>
            <a:r>
              <a:rPr lang="ja-JP" altLang="en-US" sz="2800" dirty="0" smtClean="0">
                <a:solidFill>
                  <a:prstClr val="black"/>
                </a:solidFill>
              </a:rPr>
              <a:t>モデリング／要素分割</a:t>
            </a:r>
            <a:endParaRPr lang="ja-JP" altLang="en-US" sz="2800" dirty="0">
              <a:solidFill>
                <a:prstClr val="black"/>
              </a:solidFill>
            </a:endParaRPr>
          </a:p>
        </p:txBody>
      </p:sp>
    </p:spTree>
    <p:extLst>
      <p:ext uri="{BB962C8B-B14F-4D97-AF65-F5344CB8AC3E}">
        <p14:creationId xmlns:p14="http://schemas.microsoft.com/office/powerpoint/2010/main" val="351876800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角丸四角形 3"/>
          <p:cNvSpPr/>
          <p:nvPr/>
        </p:nvSpPr>
        <p:spPr>
          <a:xfrm>
            <a:off x="5879406" y="3789040"/>
            <a:ext cx="3197498" cy="2879204"/>
          </a:xfrm>
          <a:prstGeom prst="roundRect">
            <a:avLst>
              <a:gd name="adj" fmla="val 5556"/>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sz="2800"/>
          </a:p>
        </p:txBody>
      </p:sp>
      <p:pic>
        <p:nvPicPr>
          <p:cNvPr id="2" name="図 1" descr="Image2.png"/>
          <p:cNvPicPr/>
          <p:nvPr/>
        </p:nvPicPr>
        <p:blipFill>
          <a:blip r:embed="rId2" cstate="print">
            <a:extLst>
              <a:ext uri="{28A0092B-C50C-407E-A947-70E740481C1C}">
                <a14:useLocalDpi xmlns:a14="http://schemas.microsoft.com/office/drawing/2010/main" val="0"/>
              </a:ext>
            </a:extLst>
          </a:blip>
          <a:stretch>
            <a:fillRect/>
          </a:stretch>
        </p:blipFill>
        <p:spPr>
          <a:xfrm>
            <a:off x="5972869" y="3918799"/>
            <a:ext cx="3069529" cy="2016224"/>
          </a:xfrm>
          <a:prstGeom prst="rect">
            <a:avLst/>
          </a:prstGeom>
        </p:spPr>
      </p:pic>
      <p:sp>
        <p:nvSpPr>
          <p:cNvPr id="3" name="テキスト ボックス 4"/>
          <p:cNvSpPr txBox="1"/>
          <p:nvPr/>
        </p:nvSpPr>
        <p:spPr>
          <a:xfrm>
            <a:off x="5972868" y="5935023"/>
            <a:ext cx="3069529" cy="32893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just">
              <a:spcAft>
                <a:spcPts val="0"/>
              </a:spcAft>
            </a:pPr>
            <a:r>
              <a:rPr lang="ja-JP" sz="1400" kern="100" dirty="0">
                <a:effectLst/>
                <a:ea typeface="ＭＳ 明朝"/>
                <a:cs typeface="Times New Roman"/>
              </a:rPr>
              <a:t>初期に取り掛かった解析</a:t>
            </a:r>
            <a:r>
              <a:rPr lang="ja-JP" sz="1400" kern="100" dirty="0" smtClean="0">
                <a:effectLst/>
                <a:ea typeface="ＭＳ 明朝"/>
                <a:cs typeface="Times New Roman"/>
              </a:rPr>
              <a:t>モデル</a:t>
            </a:r>
            <a:endParaRPr lang="ja-JP" kern="100" dirty="0">
              <a:effectLst/>
              <a:ea typeface="ＭＳ 明朝"/>
              <a:cs typeface="Times New Roman"/>
            </a:endParaRPr>
          </a:p>
        </p:txBody>
      </p:sp>
      <p:sp>
        <p:nvSpPr>
          <p:cNvPr id="5" name="テキスト ボックス 6"/>
          <p:cNvSpPr txBox="1"/>
          <p:nvPr/>
        </p:nvSpPr>
        <p:spPr>
          <a:xfrm>
            <a:off x="5972868" y="6301116"/>
            <a:ext cx="3104035" cy="32448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just">
              <a:spcAft>
                <a:spcPts val="0"/>
              </a:spcAft>
            </a:pPr>
            <a:r>
              <a:rPr lang="ja-JP" altLang="en-US" sz="1400" kern="100" dirty="0" smtClean="0">
                <a:effectLst/>
                <a:ea typeface="ＭＳ 明朝"/>
                <a:cs typeface="Times New Roman"/>
              </a:rPr>
              <a:t>　３０００</a:t>
            </a:r>
            <a:r>
              <a:rPr lang="ja-JP" sz="1400" kern="100" dirty="0" smtClean="0">
                <a:effectLst/>
                <a:ea typeface="ＭＳ 明朝"/>
                <a:cs typeface="Times New Roman"/>
              </a:rPr>
              <a:t>要素</a:t>
            </a:r>
            <a:r>
              <a:rPr lang="ja-JP" sz="1400" kern="100" dirty="0">
                <a:effectLst/>
                <a:ea typeface="ＭＳ 明朝"/>
                <a:cs typeface="Times New Roman"/>
              </a:rPr>
              <a:t>で</a:t>
            </a:r>
            <a:r>
              <a:rPr lang="en-US" sz="1400" kern="100" dirty="0">
                <a:effectLst/>
                <a:ea typeface="ＭＳ 明朝"/>
                <a:cs typeface="Times New Roman"/>
              </a:rPr>
              <a:t>1993</a:t>
            </a:r>
            <a:r>
              <a:rPr lang="ja-JP" sz="1400" kern="100" dirty="0">
                <a:effectLst/>
                <a:ea typeface="ＭＳ 明朝"/>
                <a:cs typeface="Times New Roman"/>
              </a:rPr>
              <a:t>年当時</a:t>
            </a:r>
            <a:r>
              <a:rPr lang="ja-JP" sz="1400" kern="100" dirty="0" smtClean="0">
                <a:effectLst/>
                <a:ea typeface="ＭＳ 明朝"/>
                <a:cs typeface="Times New Roman"/>
              </a:rPr>
              <a:t>１週間</a:t>
            </a:r>
            <a:endParaRPr lang="ja-JP" kern="100" dirty="0">
              <a:effectLst/>
              <a:ea typeface="ＭＳ 明朝"/>
              <a:cs typeface="Times New Roman"/>
            </a:endParaRPr>
          </a:p>
        </p:txBody>
      </p:sp>
      <p:sp>
        <p:nvSpPr>
          <p:cNvPr id="6" name="テキスト ボックス 5"/>
          <p:cNvSpPr txBox="1"/>
          <p:nvPr/>
        </p:nvSpPr>
        <p:spPr>
          <a:xfrm>
            <a:off x="47948" y="117758"/>
            <a:ext cx="9096052" cy="6232475"/>
          </a:xfrm>
          <a:prstGeom prst="rect">
            <a:avLst/>
          </a:prstGeom>
          <a:noFill/>
        </p:spPr>
        <p:txBody>
          <a:bodyPr wrap="square" rtlCol="0">
            <a:spAutoFit/>
          </a:bodyPr>
          <a:lstStyle/>
          <a:p>
            <a:r>
              <a:rPr lang="ja-JP" altLang="en-US" dirty="0" smtClean="0"/>
              <a:t>　　　　　　　　　　　　　　　</a:t>
            </a:r>
            <a:r>
              <a:rPr lang="ja-JP" altLang="en-US" sz="2800" dirty="0" smtClean="0"/>
              <a:t>　　　　　</a:t>
            </a:r>
            <a:r>
              <a:rPr lang="ja-JP" altLang="en-US" sz="2800" b="1" dirty="0" smtClean="0"/>
              <a:t>経　　歴</a:t>
            </a:r>
            <a:endParaRPr lang="en-US" altLang="ja-JP" sz="2800" b="1" dirty="0" smtClean="0"/>
          </a:p>
          <a:p>
            <a:endParaRPr lang="en-US" altLang="ja-JP" sz="1100" dirty="0" smtClean="0"/>
          </a:p>
          <a:p>
            <a:r>
              <a:rPr lang="ja-JP" altLang="ja-JP" dirty="0" smtClean="0"/>
              <a:t>１９８２年</a:t>
            </a:r>
            <a:r>
              <a:rPr lang="ja-JP" altLang="ja-JP" dirty="0"/>
              <a:t>４月　明治大学工学部</a:t>
            </a:r>
            <a:r>
              <a:rPr lang="ja-JP" altLang="ja-JP" b="1" dirty="0"/>
              <a:t>工業化学科</a:t>
            </a:r>
            <a:r>
              <a:rPr lang="ja-JP" altLang="ja-JP" dirty="0" smtClean="0"/>
              <a:t>入学</a:t>
            </a:r>
            <a:endParaRPr lang="en-US" altLang="ja-JP" dirty="0" smtClean="0"/>
          </a:p>
          <a:p>
            <a:r>
              <a:rPr lang="ja-JP" altLang="en-US" dirty="0"/>
              <a:t>　</a:t>
            </a:r>
            <a:r>
              <a:rPr lang="ja-JP" altLang="en-US" dirty="0" smtClean="0"/>
              <a:t>　　　　　　　　　　　　　</a:t>
            </a:r>
            <a:r>
              <a:rPr lang="ja-JP" altLang="en-US" sz="1600" dirty="0" smtClean="0"/>
              <a:t>　</a:t>
            </a:r>
            <a:r>
              <a:rPr lang="en-US" altLang="ja-JP" sz="1600" dirty="0" smtClean="0"/>
              <a:t>/</a:t>
            </a:r>
            <a:r>
              <a:rPr lang="ja-JP" altLang="en-US" sz="1600" dirty="0" smtClean="0"/>
              <a:t>スポーツ推薦で高校進学、インターハイ出場、大学は逃げで理系進学</a:t>
            </a:r>
            <a:endParaRPr lang="ja-JP" altLang="ja-JP" sz="1600" dirty="0"/>
          </a:p>
          <a:p>
            <a:r>
              <a:rPr lang="ja-JP" altLang="ja-JP" dirty="0"/>
              <a:t>１９８６年　　同大学院工学研究科工業化学専攻で進学、１９８８年３月修士課程修了。</a:t>
            </a:r>
          </a:p>
          <a:p>
            <a:r>
              <a:rPr lang="ja-JP" altLang="ja-JP" dirty="0"/>
              <a:t>１９８８年　</a:t>
            </a:r>
            <a:r>
              <a:rPr lang="ja-JP" altLang="ja-JP" b="1" dirty="0"/>
              <a:t>株式会社フコク（自動車及び</a:t>
            </a:r>
            <a:r>
              <a:rPr lang="en-US" altLang="ja-JP" b="1" dirty="0"/>
              <a:t>OA</a:t>
            </a:r>
            <a:r>
              <a:rPr lang="ja-JP" altLang="ja-JP" b="1" dirty="0" err="1"/>
              <a:t>、</a:t>
            </a:r>
            <a:r>
              <a:rPr lang="ja-JP" altLang="ja-JP" b="1" dirty="0"/>
              <a:t>一般ゴム部品メーカー）</a:t>
            </a:r>
            <a:r>
              <a:rPr lang="ja-JP" altLang="ja-JP" dirty="0"/>
              <a:t>に入社</a:t>
            </a:r>
          </a:p>
          <a:p>
            <a:r>
              <a:rPr lang="ja-JP" altLang="en-US" dirty="0" smtClean="0"/>
              <a:t>　　　</a:t>
            </a:r>
            <a:r>
              <a:rPr lang="ja-JP" altLang="ja-JP" b="1" dirty="0" smtClean="0"/>
              <a:t>防振</a:t>
            </a:r>
            <a:r>
              <a:rPr lang="ja-JP" altLang="ja-JP" b="1" dirty="0"/>
              <a:t>（マウント、サスペンションブッシュ）設計</a:t>
            </a:r>
            <a:r>
              <a:rPr lang="ja-JP" altLang="ja-JP" dirty="0"/>
              <a:t>に３年間配属、</a:t>
            </a:r>
            <a:r>
              <a:rPr lang="ja-JP" altLang="ja-JP" b="1" dirty="0"/>
              <a:t>研究部発足に伴い参画</a:t>
            </a:r>
            <a:r>
              <a:rPr lang="ja-JP" altLang="ja-JP" dirty="0"/>
              <a:t>。　</a:t>
            </a:r>
          </a:p>
          <a:p>
            <a:r>
              <a:rPr lang="ja-JP" altLang="en-US" dirty="0" smtClean="0"/>
              <a:t>　　　</a:t>
            </a:r>
            <a:r>
              <a:rPr lang="ja-JP" altLang="ja-JP" dirty="0" smtClean="0"/>
              <a:t>主</a:t>
            </a:r>
            <a:r>
              <a:rPr lang="ja-JP" altLang="ja-JP" dirty="0"/>
              <a:t>として</a:t>
            </a:r>
            <a:r>
              <a:rPr lang="en-US" altLang="ja-JP" b="1" dirty="0"/>
              <a:t>FEM</a:t>
            </a:r>
            <a:r>
              <a:rPr lang="ja-JP" altLang="ja-JP" b="1" dirty="0"/>
              <a:t>解析を主担当として導入提案から立ち上げ、運用</a:t>
            </a:r>
            <a:r>
              <a:rPr lang="ja-JP" altLang="ja-JP" dirty="0"/>
              <a:t>に至るまでグループの</a:t>
            </a:r>
          </a:p>
          <a:p>
            <a:r>
              <a:rPr lang="ja-JP" altLang="en-US" dirty="0"/>
              <a:t>　</a:t>
            </a:r>
            <a:r>
              <a:rPr lang="ja-JP" altLang="en-US" dirty="0" smtClean="0"/>
              <a:t>　　</a:t>
            </a:r>
            <a:r>
              <a:rPr lang="ja-JP" altLang="ja-JP" dirty="0" smtClean="0"/>
              <a:t>リーダー</a:t>
            </a:r>
            <a:r>
              <a:rPr lang="ja-JP" altLang="ja-JP" dirty="0"/>
              <a:t>として１５年の実務・管理を担当し、防振製品・シール製品・樹脂ブーツ・超音波</a:t>
            </a:r>
          </a:p>
          <a:p>
            <a:r>
              <a:rPr lang="ja-JP" altLang="en-US" dirty="0" smtClean="0"/>
              <a:t>　　　</a:t>
            </a:r>
            <a:r>
              <a:rPr lang="ja-JP" altLang="ja-JP" dirty="0" smtClean="0"/>
              <a:t>モーター</a:t>
            </a:r>
            <a:r>
              <a:rPr lang="ja-JP" altLang="ja-JP" dirty="0"/>
              <a:t>の解析から</a:t>
            </a:r>
            <a:r>
              <a:rPr lang="ja-JP" altLang="ja-JP" b="1" dirty="0"/>
              <a:t>の開発者自身の解析システムを効率化ともに推進</a:t>
            </a:r>
            <a:r>
              <a:rPr lang="ja-JP" altLang="ja-JP" dirty="0"/>
              <a:t>してきました。</a:t>
            </a:r>
          </a:p>
          <a:p>
            <a:r>
              <a:rPr lang="ja-JP" altLang="en-US" dirty="0" smtClean="0"/>
              <a:t>　　　</a:t>
            </a:r>
            <a:r>
              <a:rPr lang="ja-JP" altLang="ja-JP" dirty="0" smtClean="0"/>
              <a:t>設計</a:t>
            </a:r>
            <a:r>
              <a:rPr lang="ja-JP" altLang="ja-JP" dirty="0"/>
              <a:t>・開発者ノウハウの構築を設計者と共に行い、解析及び</a:t>
            </a:r>
            <a:r>
              <a:rPr lang="en-US" altLang="ja-JP" dirty="0"/>
              <a:t>CAD</a:t>
            </a:r>
            <a:r>
              <a:rPr lang="ja-JP" altLang="ja-JP" dirty="0"/>
              <a:t>の自動化導入による</a:t>
            </a:r>
          </a:p>
          <a:p>
            <a:r>
              <a:rPr lang="ja-JP" altLang="en-US" dirty="0" smtClean="0"/>
              <a:t>　　　</a:t>
            </a:r>
            <a:r>
              <a:rPr lang="ja-JP" altLang="ja-JP" dirty="0" smtClean="0"/>
              <a:t>積極的</a:t>
            </a:r>
            <a:r>
              <a:rPr lang="ja-JP" altLang="ja-JP" dirty="0"/>
              <a:t>に推進。</a:t>
            </a:r>
          </a:p>
          <a:p>
            <a:r>
              <a:rPr lang="ja-JP" altLang="ja-JP" dirty="0"/>
              <a:t>２００３年～２００５年　アンシスジャパン様、ニュートンワークス様、日本ゴム協会様などで</a:t>
            </a:r>
          </a:p>
          <a:p>
            <a:r>
              <a:rPr lang="ja-JP" altLang="en-US" dirty="0"/>
              <a:t>　</a:t>
            </a:r>
            <a:r>
              <a:rPr lang="ja-JP" altLang="en-US" dirty="0" smtClean="0"/>
              <a:t>　　</a:t>
            </a:r>
            <a:r>
              <a:rPr lang="ja-JP" altLang="ja-JP" dirty="0" smtClean="0"/>
              <a:t>講師</a:t>
            </a:r>
            <a:r>
              <a:rPr lang="ja-JP" altLang="ja-JP" dirty="0"/>
              <a:t>をさせていただきました。</a:t>
            </a:r>
          </a:p>
          <a:p>
            <a:r>
              <a:rPr lang="ja-JP" altLang="ja-JP" dirty="0"/>
              <a:t>２００５年株式会社フコクを退社、山下ゴム株式会社に</a:t>
            </a:r>
            <a:r>
              <a:rPr lang="ja-JP" altLang="ja-JP" dirty="0" smtClean="0"/>
              <a:t>入社</a:t>
            </a:r>
            <a:endParaRPr lang="en-US" altLang="ja-JP" dirty="0" smtClean="0"/>
          </a:p>
          <a:p>
            <a:r>
              <a:rPr lang="ja-JP" altLang="en-US" dirty="0" smtClean="0"/>
              <a:t>　　　</a:t>
            </a:r>
            <a:r>
              <a:rPr lang="ja-JP" altLang="ja-JP" dirty="0" smtClean="0"/>
              <a:t>前職</a:t>
            </a:r>
            <a:r>
              <a:rPr lang="ja-JP" altLang="ja-JP" dirty="0"/>
              <a:t>の経験を活かし</a:t>
            </a:r>
            <a:r>
              <a:rPr lang="en-US" altLang="ja-JP" dirty="0" smtClean="0"/>
              <a:t>CAE</a:t>
            </a:r>
            <a:r>
              <a:rPr lang="ja-JP" altLang="ja-JP" dirty="0" smtClean="0"/>
              <a:t>部門</a:t>
            </a:r>
            <a:r>
              <a:rPr lang="ja-JP" altLang="ja-JP" dirty="0"/>
              <a:t>技術構築を担当</a:t>
            </a:r>
            <a:r>
              <a:rPr lang="ja-JP" altLang="ja-JP" dirty="0" smtClean="0"/>
              <a:t>、</a:t>
            </a:r>
            <a:endParaRPr lang="en-US" altLang="ja-JP" dirty="0" smtClean="0"/>
          </a:p>
          <a:p>
            <a:r>
              <a:rPr lang="ja-JP" altLang="en-US" dirty="0"/>
              <a:t>　</a:t>
            </a:r>
            <a:r>
              <a:rPr lang="ja-JP" altLang="en-US" dirty="0" smtClean="0"/>
              <a:t>　　</a:t>
            </a:r>
            <a:r>
              <a:rPr lang="ja-JP" altLang="ja-JP" dirty="0" smtClean="0"/>
              <a:t>同様</a:t>
            </a:r>
            <a:r>
              <a:rPr lang="ja-JP" altLang="ja-JP" dirty="0"/>
              <a:t>に解析自動化の推進と特性予測精度の</a:t>
            </a:r>
            <a:r>
              <a:rPr lang="ja-JP" altLang="ja-JP" dirty="0" smtClean="0"/>
              <a:t>向上。</a:t>
            </a:r>
            <a:endParaRPr lang="ja-JP" altLang="ja-JP" dirty="0"/>
          </a:p>
          <a:p>
            <a:r>
              <a:rPr lang="en-US" altLang="ja-JP" b="1" dirty="0"/>
              <a:t>CAE</a:t>
            </a:r>
            <a:r>
              <a:rPr lang="ja-JP" altLang="ja-JP" b="1" dirty="0"/>
              <a:t>解援隊</a:t>
            </a:r>
            <a:r>
              <a:rPr lang="en-US" altLang="ja-JP" b="1" dirty="0"/>
              <a:t>HP</a:t>
            </a:r>
            <a:r>
              <a:rPr lang="ja-JP" altLang="ja-JP" b="1" dirty="0"/>
              <a:t>を２００８年より開設</a:t>
            </a:r>
            <a:r>
              <a:rPr lang="ja-JP" altLang="ja-JP" dirty="0"/>
              <a:t>し</a:t>
            </a:r>
            <a:r>
              <a:rPr lang="ja-JP" altLang="ja-JP" dirty="0" smtClean="0"/>
              <a:t>、</a:t>
            </a:r>
            <a:endParaRPr lang="en-US" altLang="ja-JP" dirty="0" smtClean="0"/>
          </a:p>
          <a:p>
            <a:r>
              <a:rPr lang="ja-JP" altLang="en-US" dirty="0"/>
              <a:t>　</a:t>
            </a:r>
            <a:r>
              <a:rPr lang="ja-JP" altLang="en-US" dirty="0" smtClean="0"/>
              <a:t>　　</a:t>
            </a:r>
            <a:r>
              <a:rPr lang="ja-JP" altLang="ja-JP" b="1" dirty="0" smtClean="0"/>
              <a:t>解析</a:t>
            </a:r>
            <a:r>
              <a:rPr lang="ja-JP" altLang="ja-JP" b="1" dirty="0"/>
              <a:t>方法、材料データ構築についての技術</a:t>
            </a:r>
            <a:r>
              <a:rPr lang="ja-JP" altLang="ja-JP" b="1" dirty="0" smtClean="0"/>
              <a:t>情報配信</a:t>
            </a:r>
            <a:endParaRPr lang="en-US" altLang="ja-JP" b="1" dirty="0" smtClean="0"/>
          </a:p>
          <a:p>
            <a:r>
              <a:rPr lang="ja-JP" altLang="ja-JP" dirty="0" smtClean="0"/>
              <a:t>２０１６年</a:t>
            </a:r>
            <a:r>
              <a:rPr lang="ja-JP" altLang="ja-JP" dirty="0"/>
              <a:t>に独立、現在数社のコンサルタント業務</a:t>
            </a:r>
            <a:r>
              <a:rPr lang="ja-JP" altLang="ja-JP" dirty="0" smtClean="0"/>
              <a:t>と</a:t>
            </a:r>
            <a:endParaRPr lang="en-US" altLang="ja-JP" dirty="0" smtClean="0"/>
          </a:p>
          <a:p>
            <a:r>
              <a:rPr lang="ja-JP" altLang="en-US" dirty="0"/>
              <a:t>　</a:t>
            </a:r>
            <a:r>
              <a:rPr lang="ja-JP" altLang="en-US" dirty="0" smtClean="0"/>
              <a:t>　　</a:t>
            </a:r>
            <a:r>
              <a:rPr lang="ja-JP" altLang="ja-JP" dirty="0" smtClean="0"/>
              <a:t>材料測定</a:t>
            </a:r>
            <a:r>
              <a:rPr lang="ja-JP" altLang="en-US" dirty="0"/>
              <a:t>基本と</a:t>
            </a:r>
            <a:r>
              <a:rPr lang="ja-JP" altLang="en-US" dirty="0" smtClean="0"/>
              <a:t>した寺子屋設立。</a:t>
            </a:r>
            <a:endParaRPr lang="ja-JP" altLang="ja-JP" dirty="0"/>
          </a:p>
          <a:p>
            <a:r>
              <a:rPr lang="en-US" altLang="ja-JP" dirty="0"/>
              <a:t> </a:t>
            </a:r>
            <a:r>
              <a:rPr lang="ja-JP" altLang="ja-JP" dirty="0"/>
              <a:t>　</a:t>
            </a:r>
            <a:endParaRPr kumimoji="1" lang="ja-JP" altLang="en-US" dirty="0"/>
          </a:p>
        </p:txBody>
      </p:sp>
      <p:sp>
        <p:nvSpPr>
          <p:cNvPr id="7" name="角丸四角形 6"/>
          <p:cNvSpPr/>
          <p:nvPr/>
        </p:nvSpPr>
        <p:spPr>
          <a:xfrm flipH="1">
            <a:off x="755576" y="6142082"/>
            <a:ext cx="4799003" cy="527279"/>
          </a:xfrm>
          <a:prstGeom prst="roundRect">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smtClean="0">
                <a:solidFill>
                  <a:schemeClr val="tx1"/>
                </a:solidFill>
              </a:rPr>
              <a:t>化学系出身でもこの程度できます。</a:t>
            </a:r>
            <a:endParaRPr kumimoji="1" lang="ja-JP" altLang="en-US" b="1" dirty="0">
              <a:solidFill>
                <a:schemeClr val="tx1"/>
              </a:solidFill>
            </a:endParaRPr>
          </a:p>
        </p:txBody>
      </p:sp>
    </p:spTree>
    <p:extLst>
      <p:ext uri="{BB962C8B-B14F-4D97-AF65-F5344CB8AC3E}">
        <p14:creationId xmlns:p14="http://schemas.microsoft.com/office/powerpoint/2010/main" val="371056844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図 37800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4008" y="2438866"/>
            <a:ext cx="1847130" cy="2328375"/>
          </a:xfrm>
          <a:prstGeom prst="rect">
            <a:avLst/>
          </a:prstGeom>
          <a:noFill/>
          <a:extLst>
            <a:ext uri="{909E8E84-426E-40DD-AFC4-6F175D3DCCD1}">
              <a14:hiddenFill xmlns:a14="http://schemas.microsoft.com/office/drawing/2010/main">
                <a:solidFill>
                  <a:srgbClr val="FFFFFF"/>
                </a:solidFill>
              </a14:hiddenFill>
            </a:ext>
          </a:extLst>
        </p:spPr>
      </p:pic>
      <p:pic>
        <p:nvPicPr>
          <p:cNvPr id="22529" name="Picture 4" descr="ディスク直径１０ｍｍ－２"/>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5593" y="2681259"/>
            <a:ext cx="1528659" cy="1843590"/>
          </a:xfrm>
          <a:prstGeom prst="rect">
            <a:avLst/>
          </a:prstGeom>
          <a:noFill/>
          <a:extLst>
            <a:ext uri="{909E8E84-426E-40DD-AFC4-6F175D3DCCD1}">
              <a14:hiddenFill xmlns:a14="http://schemas.microsoft.com/office/drawing/2010/main">
                <a:solidFill>
                  <a:srgbClr val="FFFFFF"/>
                </a:solidFill>
              </a14:hiddenFill>
            </a:ext>
          </a:extLst>
        </p:spPr>
      </p:pic>
      <p:sp>
        <p:nvSpPr>
          <p:cNvPr id="5" name="円/楕円 4"/>
          <p:cNvSpPr/>
          <p:nvPr/>
        </p:nvSpPr>
        <p:spPr>
          <a:xfrm>
            <a:off x="6073787" y="3912781"/>
            <a:ext cx="3070213" cy="1224136"/>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200" dirty="0" smtClean="0">
                <a:solidFill>
                  <a:srgbClr val="0000FF"/>
                </a:solidFill>
              </a:rPr>
              <a:t>＆硬度</a:t>
            </a:r>
          </a:p>
        </p:txBody>
      </p:sp>
      <p:sp>
        <p:nvSpPr>
          <p:cNvPr id="6" name="テキスト ボックス 5"/>
          <p:cNvSpPr txBox="1"/>
          <p:nvPr/>
        </p:nvSpPr>
        <p:spPr>
          <a:xfrm>
            <a:off x="2123728" y="476672"/>
            <a:ext cx="5688632" cy="523220"/>
          </a:xfrm>
          <a:prstGeom prst="rect">
            <a:avLst/>
          </a:prstGeom>
          <a:noFill/>
        </p:spPr>
        <p:txBody>
          <a:bodyPr wrap="square" rtlCol="0">
            <a:spAutoFit/>
          </a:bodyPr>
          <a:lstStyle/>
          <a:p>
            <a:pPr algn="ctr"/>
            <a:r>
              <a:rPr lang="ja-JP" altLang="ja-JP" sz="2800" b="1" dirty="0">
                <a:solidFill>
                  <a:prstClr val="black"/>
                </a:solidFill>
                <a:latin typeface="Century" pitchFamily="18" charset="0"/>
                <a:ea typeface="ＭＳ 明朝" pitchFamily="17" charset="-128"/>
                <a:cs typeface="Times New Roman" pitchFamily="18" charset="0"/>
              </a:rPr>
              <a:t>寸法公差・剛性</a:t>
            </a:r>
            <a:r>
              <a:rPr lang="ja-JP" altLang="ja-JP" sz="2800" b="1" dirty="0" smtClean="0">
                <a:solidFill>
                  <a:prstClr val="black"/>
                </a:solidFill>
                <a:latin typeface="Century" pitchFamily="18" charset="0"/>
                <a:ea typeface="ＭＳ 明朝" pitchFamily="17" charset="-128"/>
                <a:cs typeface="Times New Roman" pitchFamily="18" charset="0"/>
              </a:rPr>
              <a:t>公差</a:t>
            </a:r>
            <a:endParaRPr lang="ja-JP" altLang="ja-JP" sz="2000" b="1" dirty="0">
              <a:solidFill>
                <a:prstClr val="black"/>
              </a:solidFill>
              <a:latin typeface="Arial" pitchFamily="34" charset="0"/>
              <a:cs typeface="ＭＳ Ｐゴシック" pitchFamily="50" charset="-128"/>
            </a:endParaRPr>
          </a:p>
        </p:txBody>
      </p:sp>
      <p:sp>
        <p:nvSpPr>
          <p:cNvPr id="7" name="テキスト ボックス 6"/>
          <p:cNvSpPr txBox="1"/>
          <p:nvPr/>
        </p:nvSpPr>
        <p:spPr>
          <a:xfrm>
            <a:off x="323528" y="1340768"/>
            <a:ext cx="8335218" cy="1477328"/>
          </a:xfrm>
          <a:prstGeom prst="rect">
            <a:avLst/>
          </a:prstGeom>
          <a:noFill/>
        </p:spPr>
        <p:txBody>
          <a:bodyPr wrap="square" rtlCol="0">
            <a:spAutoFit/>
          </a:bodyPr>
          <a:lstStyle/>
          <a:p>
            <a:pPr indent="266700" eaLnBrk="0" fontAlgn="base" hangingPunct="0">
              <a:spcBef>
                <a:spcPct val="0"/>
              </a:spcBef>
              <a:spcAft>
                <a:spcPct val="0"/>
              </a:spcAft>
            </a:pPr>
            <a:r>
              <a:rPr lang="ja-JP" altLang="ja-JP" dirty="0">
                <a:solidFill>
                  <a:prstClr val="black"/>
                </a:solidFill>
                <a:latin typeface="Century" pitchFamily="18" charset="0"/>
                <a:ea typeface="ＭＳ 明朝" pitchFamily="17" charset="-128"/>
                <a:cs typeface="Times New Roman" pitchFamily="18" charset="0"/>
              </a:rPr>
              <a:t>寸法公差は精度の投球があり１～３級があります。</a:t>
            </a:r>
            <a:endParaRPr lang="ja-JP" altLang="ja-JP" sz="1400" dirty="0">
              <a:solidFill>
                <a:prstClr val="black"/>
              </a:solidFill>
              <a:latin typeface="Arial" pitchFamily="34" charset="0"/>
              <a:cs typeface="ＭＳ Ｐゴシック" pitchFamily="50" charset="-128"/>
            </a:endParaRPr>
          </a:p>
          <a:p>
            <a:pPr indent="266700" eaLnBrk="0" fontAlgn="base" hangingPunct="0">
              <a:spcBef>
                <a:spcPct val="0"/>
              </a:spcBef>
              <a:spcAft>
                <a:spcPct val="0"/>
              </a:spcAft>
            </a:pPr>
            <a:r>
              <a:rPr lang="ja-JP" altLang="ja-JP" dirty="0">
                <a:solidFill>
                  <a:prstClr val="black"/>
                </a:solidFill>
                <a:latin typeface="Century" pitchFamily="18" charset="0"/>
                <a:ea typeface="ＭＳ 明朝" pitchFamily="17" charset="-128"/>
                <a:cs typeface="Times New Roman" pitchFamily="18" charset="0"/>
              </a:rPr>
              <a:t>　</a:t>
            </a:r>
            <a:r>
              <a:rPr lang="ja-JP" altLang="ja-JP" u="sng" dirty="0">
                <a:solidFill>
                  <a:prstClr val="black"/>
                </a:solidFill>
                <a:latin typeface="Century" pitchFamily="18" charset="0"/>
                <a:ea typeface="ＭＳ 明朝" pitchFamily="17" charset="-128"/>
                <a:cs typeface="Times New Roman" pitchFamily="18" charset="0"/>
              </a:rPr>
              <a:t>　　寸法　　　　　　公差・１級　　　２級　　　　３級</a:t>
            </a:r>
            <a:r>
              <a:rPr lang="en-US" altLang="ja-JP" u="sng" dirty="0">
                <a:solidFill>
                  <a:prstClr val="black"/>
                </a:solidFill>
                <a:latin typeface="Century" pitchFamily="18" charset="0"/>
                <a:ea typeface="ＭＳ 明朝" pitchFamily="17" charset="-128"/>
                <a:cs typeface="Times New Roman" pitchFamily="18" charset="0"/>
              </a:rPr>
              <a:t>[</a:t>
            </a:r>
            <a:r>
              <a:rPr lang="ja-JP" altLang="en-US" u="sng" dirty="0">
                <a:solidFill>
                  <a:prstClr val="black"/>
                </a:solidFill>
                <a:latin typeface="Century" pitchFamily="18" charset="0"/>
                <a:ea typeface="ＭＳ 明朝" pitchFamily="17" charset="-128"/>
                <a:cs typeface="Times New Roman" pitchFamily="18" charset="0"/>
              </a:rPr>
              <a:t>単位：ｍｍ</a:t>
            </a:r>
            <a:r>
              <a:rPr lang="en-US" altLang="ja-JP" u="sng" dirty="0">
                <a:solidFill>
                  <a:prstClr val="black"/>
                </a:solidFill>
                <a:latin typeface="Century" pitchFamily="18" charset="0"/>
                <a:ea typeface="ＭＳ 明朝" pitchFamily="17" charset="-128"/>
                <a:cs typeface="Times New Roman" pitchFamily="18" charset="0"/>
              </a:rPr>
              <a:t>]</a:t>
            </a:r>
            <a:r>
              <a:rPr lang="ja-JP" altLang="en-US" u="sng" dirty="0">
                <a:solidFill>
                  <a:prstClr val="black"/>
                </a:solidFill>
                <a:latin typeface="Century" pitchFamily="18" charset="0"/>
                <a:ea typeface="ＭＳ 明朝" pitchFamily="17" charset="-128"/>
                <a:cs typeface="Times New Roman" pitchFamily="18" charset="0"/>
              </a:rPr>
              <a:t>　</a:t>
            </a:r>
            <a:endParaRPr lang="ja-JP" altLang="en-US" sz="1400" dirty="0">
              <a:solidFill>
                <a:prstClr val="black"/>
              </a:solidFill>
              <a:latin typeface="Arial" pitchFamily="34" charset="0"/>
              <a:cs typeface="ＭＳ Ｐゴシック" pitchFamily="50" charset="-128"/>
            </a:endParaRPr>
          </a:p>
          <a:p>
            <a:pPr indent="266700" eaLnBrk="0" fontAlgn="base" hangingPunct="0">
              <a:spcBef>
                <a:spcPct val="0"/>
              </a:spcBef>
              <a:spcAft>
                <a:spcPct val="0"/>
              </a:spcAft>
            </a:pPr>
            <a:r>
              <a:rPr lang="ja-JP" altLang="en-US" dirty="0">
                <a:solidFill>
                  <a:prstClr val="black"/>
                </a:solidFill>
                <a:latin typeface="Century" pitchFamily="18" charset="0"/>
                <a:ea typeface="ＭＳ 明朝" pitchFamily="17" charset="-128"/>
                <a:cs typeface="Times New Roman" pitchFamily="18" charset="0"/>
              </a:rPr>
              <a:t>　　３ｍｍ以下　　　　</a:t>
            </a:r>
            <a:r>
              <a:rPr lang="en-US" altLang="ja-JP" dirty="0">
                <a:solidFill>
                  <a:prstClr val="black"/>
                </a:solidFill>
                <a:latin typeface="Century" pitchFamily="18" charset="0"/>
                <a:ea typeface="ＭＳ 明朝" pitchFamily="17" charset="-128"/>
                <a:cs typeface="Times New Roman" pitchFamily="18" charset="0"/>
              </a:rPr>
              <a:t>±</a:t>
            </a:r>
            <a:r>
              <a:rPr lang="ja-JP" altLang="en-US" dirty="0">
                <a:solidFill>
                  <a:prstClr val="black"/>
                </a:solidFill>
                <a:latin typeface="Century" pitchFamily="18" charset="0"/>
                <a:ea typeface="ＭＳ 明朝" pitchFamily="17" charset="-128"/>
                <a:cs typeface="Times New Roman" pitchFamily="18" charset="0"/>
              </a:rPr>
              <a:t>０．２　　　</a:t>
            </a:r>
            <a:r>
              <a:rPr lang="en-US" altLang="ja-JP" dirty="0">
                <a:solidFill>
                  <a:prstClr val="black"/>
                </a:solidFill>
                <a:latin typeface="Century" pitchFamily="18" charset="0"/>
                <a:ea typeface="ＭＳ 明朝" pitchFamily="17" charset="-128"/>
                <a:cs typeface="Times New Roman" pitchFamily="18" charset="0"/>
              </a:rPr>
              <a:t>±</a:t>
            </a:r>
            <a:r>
              <a:rPr lang="ja-JP" altLang="en-US" dirty="0">
                <a:solidFill>
                  <a:prstClr val="black"/>
                </a:solidFill>
                <a:latin typeface="Century" pitchFamily="18" charset="0"/>
                <a:ea typeface="ＭＳ 明朝" pitchFamily="17" charset="-128"/>
                <a:cs typeface="Times New Roman" pitchFamily="18" charset="0"/>
              </a:rPr>
              <a:t>０．３　　</a:t>
            </a:r>
            <a:r>
              <a:rPr lang="en-US" altLang="ja-JP" dirty="0">
                <a:solidFill>
                  <a:prstClr val="black"/>
                </a:solidFill>
                <a:latin typeface="Century" pitchFamily="18" charset="0"/>
                <a:ea typeface="ＭＳ 明朝" pitchFamily="17" charset="-128"/>
                <a:cs typeface="Times New Roman" pitchFamily="18" charset="0"/>
              </a:rPr>
              <a:t>±</a:t>
            </a:r>
            <a:r>
              <a:rPr lang="ja-JP" altLang="en-US" dirty="0">
                <a:solidFill>
                  <a:prstClr val="black"/>
                </a:solidFill>
                <a:latin typeface="Century" pitchFamily="18" charset="0"/>
                <a:ea typeface="ＭＳ 明朝" pitchFamily="17" charset="-128"/>
                <a:cs typeface="Times New Roman" pitchFamily="18" charset="0"/>
              </a:rPr>
              <a:t>０．４</a:t>
            </a:r>
            <a:endParaRPr lang="ja-JP" altLang="en-US" sz="1400" dirty="0">
              <a:solidFill>
                <a:prstClr val="black"/>
              </a:solidFill>
              <a:latin typeface="Arial" pitchFamily="34" charset="0"/>
              <a:cs typeface="ＭＳ Ｐゴシック" pitchFamily="50" charset="-128"/>
            </a:endParaRPr>
          </a:p>
          <a:p>
            <a:pPr indent="266700" eaLnBrk="0" fontAlgn="base" hangingPunct="0">
              <a:spcBef>
                <a:spcPct val="0"/>
              </a:spcBef>
              <a:spcAft>
                <a:spcPct val="0"/>
              </a:spcAft>
            </a:pPr>
            <a:r>
              <a:rPr lang="ja-JP" altLang="en-US" dirty="0">
                <a:solidFill>
                  <a:prstClr val="black"/>
                </a:solidFill>
                <a:latin typeface="Century" pitchFamily="18" charset="0"/>
                <a:ea typeface="ＭＳ 明朝" pitchFamily="17" charset="-128"/>
                <a:cs typeface="Times New Roman" pitchFamily="18" charset="0"/>
              </a:rPr>
              <a:t>　　３～６ｍｍ　　　　</a:t>
            </a:r>
            <a:r>
              <a:rPr lang="en-US" altLang="ja-JP" dirty="0">
                <a:solidFill>
                  <a:prstClr val="black"/>
                </a:solidFill>
                <a:latin typeface="Century" pitchFamily="18" charset="0"/>
                <a:ea typeface="ＭＳ 明朝" pitchFamily="17" charset="-128"/>
                <a:cs typeface="Times New Roman" pitchFamily="18" charset="0"/>
              </a:rPr>
              <a:t>±</a:t>
            </a:r>
            <a:r>
              <a:rPr lang="ja-JP" altLang="en-US" dirty="0">
                <a:solidFill>
                  <a:prstClr val="black"/>
                </a:solidFill>
                <a:latin typeface="Century" pitchFamily="18" charset="0"/>
                <a:ea typeface="ＭＳ 明朝" pitchFamily="17" charset="-128"/>
                <a:cs typeface="Times New Roman" pitchFamily="18" charset="0"/>
              </a:rPr>
              <a:t>０．２　　　</a:t>
            </a:r>
            <a:r>
              <a:rPr lang="en-US" altLang="ja-JP" dirty="0">
                <a:solidFill>
                  <a:prstClr val="black"/>
                </a:solidFill>
                <a:latin typeface="Century" pitchFamily="18" charset="0"/>
                <a:ea typeface="ＭＳ 明朝" pitchFamily="17" charset="-128"/>
                <a:cs typeface="Times New Roman" pitchFamily="18" charset="0"/>
              </a:rPr>
              <a:t>±</a:t>
            </a:r>
            <a:r>
              <a:rPr lang="ja-JP" altLang="en-US" dirty="0">
                <a:solidFill>
                  <a:prstClr val="black"/>
                </a:solidFill>
                <a:latin typeface="Century" pitchFamily="18" charset="0"/>
                <a:ea typeface="ＭＳ 明朝" pitchFamily="17" charset="-128"/>
                <a:cs typeface="Times New Roman" pitchFamily="18" charset="0"/>
              </a:rPr>
              <a:t>０．４　　</a:t>
            </a:r>
            <a:r>
              <a:rPr lang="en-US" altLang="ja-JP" dirty="0">
                <a:solidFill>
                  <a:prstClr val="black"/>
                </a:solidFill>
                <a:latin typeface="Century" pitchFamily="18" charset="0"/>
                <a:ea typeface="ＭＳ 明朝" pitchFamily="17" charset="-128"/>
                <a:cs typeface="Times New Roman" pitchFamily="18" charset="0"/>
              </a:rPr>
              <a:t>±</a:t>
            </a:r>
            <a:r>
              <a:rPr lang="ja-JP" altLang="en-US" dirty="0">
                <a:solidFill>
                  <a:prstClr val="black"/>
                </a:solidFill>
                <a:latin typeface="Century" pitchFamily="18" charset="0"/>
                <a:ea typeface="ＭＳ 明朝" pitchFamily="17" charset="-128"/>
                <a:cs typeface="Times New Roman" pitchFamily="18" charset="0"/>
              </a:rPr>
              <a:t>０．５</a:t>
            </a:r>
            <a:endParaRPr lang="ja-JP" altLang="en-US" sz="1400" dirty="0">
              <a:solidFill>
                <a:prstClr val="black"/>
              </a:solidFill>
              <a:latin typeface="Arial" pitchFamily="34" charset="0"/>
              <a:cs typeface="ＭＳ Ｐゴシック" pitchFamily="50" charset="-128"/>
            </a:endParaRPr>
          </a:p>
          <a:p>
            <a:endParaRPr lang="ja-JP" altLang="en-US" dirty="0">
              <a:solidFill>
                <a:prstClr val="black"/>
              </a:solidFill>
            </a:endParaRPr>
          </a:p>
        </p:txBody>
      </p:sp>
      <p:sp>
        <p:nvSpPr>
          <p:cNvPr id="10" name="角丸四角形 9"/>
          <p:cNvSpPr/>
          <p:nvPr/>
        </p:nvSpPr>
        <p:spPr>
          <a:xfrm>
            <a:off x="323528" y="5264943"/>
            <a:ext cx="6408712" cy="792163"/>
          </a:xfrm>
          <a:prstGeom prst="roundRect">
            <a:avLst/>
          </a:prstGeom>
          <a:solidFill>
            <a:srgbClr val="FFFF99"/>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ja-JP" altLang="en-US" b="1" dirty="0" smtClean="0">
                <a:solidFill>
                  <a:prstClr val="black"/>
                </a:solidFill>
              </a:rPr>
              <a:t>ゴムは寸法公差、硬度（中心</a:t>
            </a:r>
            <a:r>
              <a:rPr lang="en-US" altLang="ja-JP" b="1" dirty="0" smtClean="0">
                <a:solidFill>
                  <a:prstClr val="black"/>
                </a:solidFill>
              </a:rPr>
              <a:t>±</a:t>
            </a:r>
            <a:r>
              <a:rPr lang="ja-JP" altLang="en-US" b="1" dirty="0" smtClean="0">
                <a:solidFill>
                  <a:prstClr val="black"/>
                </a:solidFill>
              </a:rPr>
              <a:t>３</a:t>
            </a:r>
            <a:r>
              <a:rPr lang="en-US" altLang="ja-JP" b="1" dirty="0" smtClean="0">
                <a:solidFill>
                  <a:prstClr val="black"/>
                </a:solidFill>
              </a:rPr>
              <a:t>Hs</a:t>
            </a:r>
            <a:r>
              <a:rPr lang="ja-JP" altLang="en-US" b="1" dirty="0" smtClean="0">
                <a:solidFill>
                  <a:prstClr val="black"/>
                </a:solidFill>
              </a:rPr>
              <a:t>など）差が大きい。</a:t>
            </a:r>
            <a:endParaRPr lang="en-US" altLang="ja-JP" b="1" dirty="0" smtClean="0">
              <a:solidFill>
                <a:prstClr val="black"/>
              </a:solidFill>
            </a:endParaRPr>
          </a:p>
          <a:p>
            <a:pPr algn="ctr" fontAlgn="base">
              <a:spcBef>
                <a:spcPct val="0"/>
              </a:spcBef>
              <a:spcAft>
                <a:spcPct val="0"/>
              </a:spcAft>
              <a:defRPr/>
            </a:pPr>
            <a:r>
              <a:rPr lang="ja-JP" altLang="en-US" b="1" dirty="0" smtClean="0">
                <a:solidFill>
                  <a:srgbClr val="FF0000"/>
                </a:solidFill>
              </a:rPr>
              <a:t>解析が合ってないと考えることも多い</a:t>
            </a:r>
            <a:r>
              <a:rPr lang="ja-JP" altLang="en-US" b="1" dirty="0" smtClean="0">
                <a:solidFill>
                  <a:prstClr val="black"/>
                </a:solidFill>
              </a:rPr>
              <a:t>。⇒</a:t>
            </a:r>
            <a:r>
              <a:rPr lang="ja-JP" altLang="en-US" b="1" dirty="0" smtClean="0">
                <a:solidFill>
                  <a:srgbClr val="0000FF"/>
                </a:solidFill>
              </a:rPr>
              <a:t>実際は合っている</a:t>
            </a:r>
            <a:r>
              <a:rPr lang="ja-JP" altLang="en-US" b="1" dirty="0" smtClean="0">
                <a:solidFill>
                  <a:prstClr val="black"/>
                </a:solidFill>
              </a:rPr>
              <a:t>。</a:t>
            </a:r>
            <a:endParaRPr lang="ja-JP" altLang="en-US" b="1" dirty="0">
              <a:solidFill>
                <a:prstClr val="black"/>
              </a:solidFill>
            </a:endParaRPr>
          </a:p>
        </p:txBody>
      </p:sp>
    </p:spTree>
    <p:extLst>
      <p:ext uri="{BB962C8B-B14F-4D97-AF65-F5344CB8AC3E}">
        <p14:creationId xmlns:p14="http://schemas.microsoft.com/office/powerpoint/2010/main" val="76172188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p:txBody>
          <a:bodyPr/>
          <a:lstStyle/>
          <a:p>
            <a:r>
              <a:rPr lang="ja-JP" altLang="en-US" sz="3600" u="sng"/>
              <a:t>ＪＩＳ硬度計測定時のＴＰ厚みの影響</a:t>
            </a:r>
          </a:p>
        </p:txBody>
      </p:sp>
      <p:sp>
        <p:nvSpPr>
          <p:cNvPr id="107523" name="Rectangle 3"/>
          <p:cNvSpPr>
            <a:spLocks noGrp="1" noChangeArrowheads="1"/>
          </p:cNvSpPr>
          <p:nvPr>
            <p:ph type="body" sz="half" idx="1"/>
          </p:nvPr>
        </p:nvSpPr>
        <p:spPr>
          <a:xfrm>
            <a:off x="762000" y="1752600"/>
            <a:ext cx="1905000" cy="304800"/>
          </a:xfrm>
        </p:spPr>
        <p:txBody>
          <a:bodyPr>
            <a:normAutofit fontScale="85000" lnSpcReduction="20000"/>
          </a:bodyPr>
          <a:lstStyle/>
          <a:p>
            <a:pPr>
              <a:lnSpc>
                <a:spcPct val="90000"/>
              </a:lnSpc>
              <a:buFont typeface="Wingdings" pitchFamily="2" charset="2"/>
              <a:buNone/>
            </a:pPr>
            <a:r>
              <a:rPr lang="ja-JP" altLang="en-US" sz="1800" u="sng">
                <a:latin typeface="Century" pitchFamily="18" charset="0"/>
                <a:ea typeface="ＭＳ 明朝" pitchFamily="17" charset="-128"/>
              </a:rPr>
              <a:t>硬度計概要図</a:t>
            </a:r>
            <a:r>
              <a:rPr lang="ja-JP" altLang="en-US" sz="2400"/>
              <a:t> </a:t>
            </a:r>
          </a:p>
        </p:txBody>
      </p:sp>
      <p:sp>
        <p:nvSpPr>
          <p:cNvPr id="107524" name="Rectangle 4"/>
          <p:cNvSpPr>
            <a:spLocks noGrp="1" noChangeArrowheads="1"/>
          </p:cNvSpPr>
          <p:nvPr>
            <p:ph type="body" sz="half" idx="2"/>
          </p:nvPr>
        </p:nvSpPr>
        <p:spPr>
          <a:xfrm>
            <a:off x="4267200" y="1752600"/>
            <a:ext cx="3810000" cy="381000"/>
          </a:xfrm>
        </p:spPr>
        <p:txBody>
          <a:bodyPr>
            <a:normAutofit fontScale="92500" lnSpcReduction="10000"/>
          </a:bodyPr>
          <a:lstStyle/>
          <a:p>
            <a:pPr>
              <a:lnSpc>
                <a:spcPct val="90000"/>
              </a:lnSpc>
              <a:buFont typeface="Wingdings" pitchFamily="2" charset="2"/>
              <a:buNone/>
            </a:pPr>
            <a:r>
              <a:rPr lang="ja-JP" altLang="en-US" sz="2000" u="sng">
                <a:latin typeface="Century" pitchFamily="18" charset="0"/>
                <a:ea typeface="ＭＳ 明朝" pitchFamily="17" charset="-128"/>
              </a:rPr>
              <a:t>ばねの荷重と硬度の関係</a:t>
            </a:r>
            <a:r>
              <a:rPr lang="ja-JP" altLang="en-US" sz="2400"/>
              <a:t> </a:t>
            </a:r>
          </a:p>
        </p:txBody>
      </p:sp>
      <p:pic>
        <p:nvPicPr>
          <p:cNvPr id="107525" name="Picture 5" descr="..\..\..\My Pictures\JIS硬度計表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7200" y="2133600"/>
            <a:ext cx="4343400" cy="343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6" name="Picture 6" descr="C:\My Documents\My Pictures\アニメ(原図）\JIS_硬度\JIS硬度計A1.bm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2133600"/>
            <a:ext cx="3390900" cy="31035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354545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ChangeArrowheads="1"/>
          </p:cNvSpPr>
          <p:nvPr>
            <p:ph type="body" sz="half" idx="1"/>
          </p:nvPr>
        </p:nvSpPr>
        <p:spPr>
          <a:xfrm>
            <a:off x="457200" y="1752600"/>
            <a:ext cx="3810000" cy="609600"/>
          </a:xfrm>
        </p:spPr>
        <p:txBody>
          <a:bodyPr/>
          <a:lstStyle/>
          <a:p>
            <a:pPr>
              <a:buFont typeface="Wingdings" pitchFamily="2" charset="2"/>
              <a:buNone/>
            </a:pPr>
            <a:r>
              <a:rPr lang="ja-JP" altLang="en-US" sz="2000" u="sng"/>
              <a:t>解析モデル概要</a:t>
            </a:r>
          </a:p>
        </p:txBody>
      </p:sp>
      <p:sp>
        <p:nvSpPr>
          <p:cNvPr id="108547" name="Rectangle 3"/>
          <p:cNvSpPr>
            <a:spLocks noGrp="1" noChangeArrowheads="1"/>
          </p:cNvSpPr>
          <p:nvPr>
            <p:ph type="title"/>
          </p:nvPr>
        </p:nvSpPr>
        <p:spPr>
          <a:noFill/>
          <a:ln/>
        </p:spPr>
        <p:txBody>
          <a:bodyPr anchor="ctr"/>
          <a:lstStyle/>
          <a:p>
            <a:r>
              <a:rPr lang="ja-JP" altLang="en-US" sz="3600" u="sng"/>
              <a:t>ＪＩＳ硬度計測定時のＴＰ厚みの影響</a:t>
            </a:r>
          </a:p>
        </p:txBody>
      </p:sp>
      <p:pic>
        <p:nvPicPr>
          <p:cNvPr id="108548" name="Picture 4" descr="C:\My Documents\My Pictures\アニメ(原図）\JIS_硬度\animation100.b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8600" y="2286000"/>
            <a:ext cx="4129088" cy="3679825"/>
          </a:xfrm>
          <a:prstGeom prst="rect">
            <a:avLst/>
          </a:prstGeom>
          <a:noFill/>
          <a:extLst>
            <a:ext uri="{909E8E84-426E-40DD-AFC4-6F175D3DCCD1}">
              <a14:hiddenFill xmlns:a14="http://schemas.microsoft.com/office/drawing/2010/main">
                <a:solidFill>
                  <a:srgbClr val="FFFFFF"/>
                </a:solidFill>
              </a14:hiddenFill>
            </a:ext>
          </a:extLst>
        </p:spPr>
      </p:pic>
      <p:sp>
        <p:nvSpPr>
          <p:cNvPr id="108549" name="Rectangle 5"/>
          <p:cNvSpPr>
            <a:spLocks noChangeArrowheads="1"/>
          </p:cNvSpPr>
          <p:nvPr/>
        </p:nvSpPr>
        <p:spPr bwMode="auto">
          <a:xfrm>
            <a:off x="3886200" y="1752600"/>
            <a:ext cx="38100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fontAlgn="base">
              <a:spcBef>
                <a:spcPct val="0"/>
              </a:spcBef>
              <a:spcAft>
                <a:spcPct val="0"/>
              </a:spcAft>
              <a:defRPr kumimoji="1" sz="2400">
                <a:solidFill>
                  <a:schemeClr val="tx1"/>
                </a:solidFill>
                <a:latin typeface="Times New Roman" pitchFamily="18" charset="0"/>
                <a:ea typeface="ＭＳ Ｐゴシック" charset="-128"/>
              </a:defRPr>
            </a:lvl6pPr>
            <a:lvl7pPr marL="2971800" indent="-228600" fontAlgn="base">
              <a:spcBef>
                <a:spcPct val="0"/>
              </a:spcBef>
              <a:spcAft>
                <a:spcPct val="0"/>
              </a:spcAft>
              <a:defRPr kumimoji="1" sz="2400">
                <a:solidFill>
                  <a:schemeClr val="tx1"/>
                </a:solidFill>
                <a:latin typeface="Times New Roman" pitchFamily="18" charset="0"/>
                <a:ea typeface="ＭＳ Ｐゴシック" charset="-128"/>
              </a:defRPr>
            </a:lvl7pPr>
            <a:lvl8pPr marL="3429000" indent="-228600" fontAlgn="base">
              <a:spcBef>
                <a:spcPct val="0"/>
              </a:spcBef>
              <a:spcAft>
                <a:spcPct val="0"/>
              </a:spcAft>
              <a:defRPr kumimoji="1" sz="2400">
                <a:solidFill>
                  <a:schemeClr val="tx1"/>
                </a:solidFill>
                <a:latin typeface="Times New Roman" pitchFamily="18" charset="0"/>
                <a:ea typeface="ＭＳ Ｐゴシック" charset="-128"/>
              </a:defRPr>
            </a:lvl8pPr>
            <a:lvl9pPr marL="3886200" indent="-228600" fontAlgn="base">
              <a:spcBef>
                <a:spcPct val="0"/>
              </a:spcBef>
              <a:spcAft>
                <a:spcPct val="0"/>
              </a:spcAft>
              <a:defRPr kumimoji="1" sz="2400">
                <a:solidFill>
                  <a:schemeClr val="tx1"/>
                </a:solidFill>
                <a:latin typeface="Times New Roman" pitchFamily="18" charset="0"/>
                <a:ea typeface="ＭＳ Ｐゴシック" charset="-128"/>
              </a:defRPr>
            </a:lvl9pPr>
          </a:lstStyle>
          <a:p>
            <a:pPr>
              <a:spcBef>
                <a:spcPct val="20000"/>
              </a:spcBef>
            </a:pPr>
            <a:r>
              <a:rPr lang="ja-JP" altLang="en-US" sz="2000" u="sng"/>
              <a:t>解析結果：針先の変形概要</a:t>
            </a:r>
          </a:p>
        </p:txBody>
      </p:sp>
      <p:pic>
        <p:nvPicPr>
          <p:cNvPr id="108550" name="Picture 6" descr="C:\My Documents\My Pictures\アニメ(原図）\JIS_硬度\解析モデル.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2133600"/>
            <a:ext cx="3286125" cy="39862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636859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body" sz="half" idx="2"/>
          </p:nvPr>
        </p:nvSpPr>
        <p:spPr>
          <a:xfrm>
            <a:off x="4495800" y="2362200"/>
            <a:ext cx="4267200" cy="4114800"/>
          </a:xfrm>
        </p:spPr>
        <p:txBody>
          <a:bodyPr/>
          <a:lstStyle/>
          <a:p>
            <a:pPr>
              <a:buFont typeface="Wingdings" pitchFamily="2" charset="2"/>
              <a:buNone/>
            </a:pPr>
            <a:r>
              <a:rPr lang="ja-JP" altLang="en-US" sz="2000"/>
              <a:t>　　　　　　　　　　</a:t>
            </a:r>
            <a:r>
              <a:rPr lang="ja-JP" altLang="en-US" sz="2000" b="1"/>
              <a:t>針による圧縮量</a:t>
            </a:r>
            <a:r>
              <a:rPr lang="en-US" altLang="ja-JP" sz="2000" b="1"/>
              <a:t>[</a:t>
            </a:r>
            <a:r>
              <a:rPr lang="ja-JP" altLang="en-US" sz="2000" b="1"/>
              <a:t>ｍｍ</a:t>
            </a:r>
            <a:r>
              <a:rPr lang="en-US" altLang="ja-JP" sz="2000" b="1"/>
              <a:t>]</a:t>
            </a:r>
          </a:p>
          <a:p>
            <a:pPr>
              <a:buFont typeface="Wingdings" pitchFamily="2" charset="2"/>
              <a:buNone/>
            </a:pPr>
            <a:r>
              <a:rPr lang="ja-JP" altLang="en-US" sz="2000" b="1" u="sng"/>
              <a:t>ＴＰ厚み</a:t>
            </a:r>
            <a:r>
              <a:rPr lang="en-US" altLang="ja-JP" sz="2000" b="1" u="sng"/>
              <a:t>[mm]</a:t>
            </a:r>
            <a:r>
              <a:rPr lang="ja-JP" altLang="en-US" sz="2000" b="1" u="sng"/>
              <a:t>　　　０．１　　　　０．２　　</a:t>
            </a:r>
          </a:p>
          <a:p>
            <a:pPr>
              <a:buFont typeface="Wingdings" pitchFamily="2" charset="2"/>
              <a:buNone/>
            </a:pPr>
            <a:r>
              <a:rPr lang="ja-JP" altLang="en-US" sz="2000" b="1"/>
              <a:t>　　０．５　　　　　　１８８</a:t>
            </a:r>
            <a:r>
              <a:rPr lang="en-US" altLang="ja-JP" sz="2000" b="1"/>
              <a:t>[kg]</a:t>
            </a:r>
            <a:r>
              <a:rPr lang="ja-JP" altLang="en-US" sz="900" b="1"/>
              <a:t>　</a:t>
            </a:r>
            <a:r>
              <a:rPr lang="ja-JP" altLang="en-US" sz="2000" b="1"/>
              <a:t>　　４２５</a:t>
            </a:r>
          </a:p>
          <a:p>
            <a:pPr>
              <a:buFont typeface="Wingdings" pitchFamily="2" charset="2"/>
              <a:buNone/>
            </a:pPr>
            <a:r>
              <a:rPr lang="ja-JP" altLang="en-US" sz="2000" b="1"/>
              <a:t>　　１．０　　　　　　１２２　　　　　２６２</a:t>
            </a:r>
          </a:p>
          <a:p>
            <a:pPr>
              <a:buFont typeface="Wingdings" pitchFamily="2" charset="2"/>
              <a:buNone/>
            </a:pPr>
            <a:r>
              <a:rPr lang="ja-JP" altLang="en-US" sz="2000" b="1"/>
              <a:t>　　２．０　　　　　　１０４　　　　　２２８</a:t>
            </a:r>
          </a:p>
          <a:p>
            <a:pPr>
              <a:buFont typeface="Wingdings" pitchFamily="2" charset="2"/>
              <a:buNone/>
            </a:pPr>
            <a:r>
              <a:rPr lang="ja-JP" altLang="en-US" sz="2000" b="1"/>
              <a:t>　　６．０　　　　　　　９３　　　　　１９２</a:t>
            </a:r>
          </a:p>
          <a:p>
            <a:pPr>
              <a:buFont typeface="Wingdings" pitchFamily="2" charset="2"/>
              <a:buNone/>
            </a:pPr>
            <a:r>
              <a:rPr lang="ja-JP" altLang="en-US" sz="2000" b="1" u="sng"/>
              <a:t>　１２．０　　　　　　　９１　　　　　１８６　</a:t>
            </a:r>
          </a:p>
        </p:txBody>
      </p:sp>
      <p:sp>
        <p:nvSpPr>
          <p:cNvPr id="109571" name="Rectangle 3"/>
          <p:cNvSpPr>
            <a:spLocks noGrp="1" noChangeArrowheads="1"/>
          </p:cNvSpPr>
          <p:nvPr>
            <p:ph type="title"/>
          </p:nvPr>
        </p:nvSpPr>
        <p:spPr>
          <a:noFill/>
          <a:ln/>
        </p:spPr>
        <p:txBody>
          <a:bodyPr anchor="ctr"/>
          <a:lstStyle/>
          <a:p>
            <a:r>
              <a:rPr lang="ja-JP" altLang="en-US" sz="3600" u="sng"/>
              <a:t>ＪＩＳ硬度計測定時のＴＰ厚みの影響</a:t>
            </a:r>
          </a:p>
        </p:txBody>
      </p:sp>
      <p:pic>
        <p:nvPicPr>
          <p:cNvPr id="109572" name="Picture 4" descr="C:\My Documents\My Pictures\アニメ(原図）\JIS_硬度\animation100.bmp"/>
          <p:cNvPicPr>
            <a:picLocks noGrp="1" noChangeAspect="1" noChangeArrowheads="1"/>
          </p:cNvPicPr>
          <p:nvPr>
            <p:ph type="body" sz="half" idx="1"/>
          </p:nvPr>
        </p:nvPicPr>
        <p:blipFill>
          <a:blip r:embed="rId2">
            <a:extLst>
              <a:ext uri="{28A0092B-C50C-407E-A947-70E740481C1C}">
                <a14:useLocalDpi xmlns:a14="http://schemas.microsoft.com/office/drawing/2010/main" val="0"/>
              </a:ext>
            </a:extLst>
          </a:blip>
          <a:srcRect/>
          <a:stretch>
            <a:fillRect/>
          </a:stretch>
        </p:blipFill>
        <p:spPr>
          <a:xfrm>
            <a:off x="457200" y="2286000"/>
            <a:ext cx="3810000" cy="33956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9573" name="Rectangle 5"/>
          <p:cNvSpPr>
            <a:spLocks noChangeArrowheads="1"/>
          </p:cNvSpPr>
          <p:nvPr/>
        </p:nvSpPr>
        <p:spPr bwMode="auto">
          <a:xfrm>
            <a:off x="457200" y="1828800"/>
            <a:ext cx="38100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fontAlgn="base">
              <a:spcBef>
                <a:spcPct val="0"/>
              </a:spcBef>
              <a:spcAft>
                <a:spcPct val="0"/>
              </a:spcAft>
              <a:defRPr kumimoji="1" sz="2400">
                <a:solidFill>
                  <a:schemeClr val="tx1"/>
                </a:solidFill>
                <a:latin typeface="Times New Roman" pitchFamily="18" charset="0"/>
                <a:ea typeface="ＭＳ Ｐゴシック" charset="-128"/>
              </a:defRPr>
            </a:lvl6pPr>
            <a:lvl7pPr marL="2971800" indent="-228600" fontAlgn="base">
              <a:spcBef>
                <a:spcPct val="0"/>
              </a:spcBef>
              <a:spcAft>
                <a:spcPct val="0"/>
              </a:spcAft>
              <a:defRPr kumimoji="1" sz="2400">
                <a:solidFill>
                  <a:schemeClr val="tx1"/>
                </a:solidFill>
                <a:latin typeface="Times New Roman" pitchFamily="18" charset="0"/>
                <a:ea typeface="ＭＳ Ｐゴシック" charset="-128"/>
              </a:defRPr>
            </a:lvl7pPr>
            <a:lvl8pPr marL="3429000" indent="-228600" fontAlgn="base">
              <a:spcBef>
                <a:spcPct val="0"/>
              </a:spcBef>
              <a:spcAft>
                <a:spcPct val="0"/>
              </a:spcAft>
              <a:defRPr kumimoji="1" sz="2400">
                <a:solidFill>
                  <a:schemeClr val="tx1"/>
                </a:solidFill>
                <a:latin typeface="Times New Roman" pitchFamily="18" charset="0"/>
                <a:ea typeface="ＭＳ Ｐゴシック" charset="-128"/>
              </a:defRPr>
            </a:lvl8pPr>
            <a:lvl9pPr marL="3886200" indent="-228600" fontAlgn="base">
              <a:spcBef>
                <a:spcPct val="0"/>
              </a:spcBef>
              <a:spcAft>
                <a:spcPct val="0"/>
              </a:spcAft>
              <a:defRPr kumimoji="1" sz="2400">
                <a:solidFill>
                  <a:schemeClr val="tx1"/>
                </a:solidFill>
                <a:latin typeface="Times New Roman" pitchFamily="18" charset="0"/>
                <a:ea typeface="ＭＳ Ｐゴシック" charset="-128"/>
              </a:defRPr>
            </a:lvl9pPr>
          </a:lstStyle>
          <a:p>
            <a:pPr>
              <a:spcBef>
                <a:spcPct val="20000"/>
              </a:spcBef>
            </a:pPr>
            <a:r>
              <a:rPr lang="ja-JP" altLang="en-US" sz="2000" u="sng"/>
              <a:t>解析結果：針先の変形概要</a:t>
            </a:r>
          </a:p>
        </p:txBody>
      </p:sp>
      <p:sp>
        <p:nvSpPr>
          <p:cNvPr id="109574" name="Rectangle 6"/>
          <p:cNvSpPr>
            <a:spLocks noChangeArrowheads="1"/>
          </p:cNvSpPr>
          <p:nvPr/>
        </p:nvSpPr>
        <p:spPr bwMode="auto">
          <a:xfrm>
            <a:off x="4267200" y="1828800"/>
            <a:ext cx="38100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fontAlgn="base">
              <a:spcBef>
                <a:spcPct val="0"/>
              </a:spcBef>
              <a:spcAft>
                <a:spcPct val="0"/>
              </a:spcAft>
              <a:defRPr kumimoji="1" sz="2400">
                <a:solidFill>
                  <a:schemeClr val="tx1"/>
                </a:solidFill>
                <a:latin typeface="Times New Roman" pitchFamily="18" charset="0"/>
                <a:ea typeface="ＭＳ Ｐゴシック" charset="-128"/>
              </a:defRPr>
            </a:lvl6pPr>
            <a:lvl7pPr marL="2971800" indent="-228600" fontAlgn="base">
              <a:spcBef>
                <a:spcPct val="0"/>
              </a:spcBef>
              <a:spcAft>
                <a:spcPct val="0"/>
              </a:spcAft>
              <a:defRPr kumimoji="1" sz="2400">
                <a:solidFill>
                  <a:schemeClr val="tx1"/>
                </a:solidFill>
                <a:latin typeface="Times New Roman" pitchFamily="18" charset="0"/>
                <a:ea typeface="ＭＳ Ｐゴシック" charset="-128"/>
              </a:defRPr>
            </a:lvl7pPr>
            <a:lvl8pPr marL="3429000" indent="-228600" fontAlgn="base">
              <a:spcBef>
                <a:spcPct val="0"/>
              </a:spcBef>
              <a:spcAft>
                <a:spcPct val="0"/>
              </a:spcAft>
              <a:defRPr kumimoji="1" sz="2400">
                <a:solidFill>
                  <a:schemeClr val="tx1"/>
                </a:solidFill>
                <a:latin typeface="Times New Roman" pitchFamily="18" charset="0"/>
                <a:ea typeface="ＭＳ Ｐゴシック" charset="-128"/>
              </a:defRPr>
            </a:lvl8pPr>
            <a:lvl9pPr marL="3886200" indent="-228600" fontAlgn="base">
              <a:spcBef>
                <a:spcPct val="0"/>
              </a:spcBef>
              <a:spcAft>
                <a:spcPct val="0"/>
              </a:spcAft>
              <a:defRPr kumimoji="1" sz="2400">
                <a:solidFill>
                  <a:schemeClr val="tx1"/>
                </a:solidFill>
                <a:latin typeface="Times New Roman" pitchFamily="18" charset="0"/>
                <a:ea typeface="ＭＳ Ｐゴシック" charset="-128"/>
              </a:defRPr>
            </a:lvl9pPr>
          </a:lstStyle>
          <a:p>
            <a:pPr>
              <a:spcBef>
                <a:spcPct val="20000"/>
              </a:spcBef>
            </a:pPr>
            <a:r>
              <a:rPr lang="en-US" altLang="ja-JP" sz="2000" u="sng"/>
              <a:t>TP</a:t>
            </a:r>
            <a:r>
              <a:rPr lang="ja-JP" altLang="en-US" sz="2000" u="sng"/>
              <a:t>の厚みと針先反力の関係</a:t>
            </a:r>
          </a:p>
        </p:txBody>
      </p:sp>
    </p:spTree>
    <p:extLst>
      <p:ext uri="{BB962C8B-B14F-4D97-AF65-F5344CB8AC3E}">
        <p14:creationId xmlns:p14="http://schemas.microsoft.com/office/powerpoint/2010/main" val="363012362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16"/>
          <p:cNvSpPr>
            <a:spLocks noChangeArrowheads="1"/>
          </p:cNvSpPr>
          <p:nvPr/>
        </p:nvSpPr>
        <p:spPr bwMode="auto">
          <a:xfrm>
            <a:off x="152400" y="1524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indent="266700"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endParaRPr lang="ja-JP" altLang="ja-JP" smtClean="0">
              <a:solidFill>
                <a:prstClr val="black"/>
              </a:solidFill>
            </a:endParaRPr>
          </a:p>
        </p:txBody>
      </p:sp>
      <p:sp>
        <p:nvSpPr>
          <p:cNvPr id="21" name="Rectangle 2"/>
          <p:cNvSpPr txBox="1">
            <a:spLocks noChangeArrowheads="1"/>
          </p:cNvSpPr>
          <p:nvPr/>
        </p:nvSpPr>
        <p:spPr>
          <a:xfrm>
            <a:off x="685800" y="116632"/>
            <a:ext cx="7772400" cy="609600"/>
          </a:xfrm>
          <a:prstGeom prst="rect">
            <a:avLst/>
          </a:prstGeom>
          <a:noFill/>
          <a:ln/>
        </p:spPr>
        <p:txBody>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smtClean="0">
                <a:solidFill>
                  <a:prstClr val="black"/>
                </a:solidFill>
              </a:rPr>
              <a:t>ブッシュばね測定時</a:t>
            </a:r>
            <a:endParaRPr lang="ja-JP" altLang="en-US" dirty="0">
              <a:solidFill>
                <a:prstClr val="black"/>
              </a:solidFill>
            </a:endParaRPr>
          </a:p>
        </p:txBody>
      </p:sp>
      <p:pic>
        <p:nvPicPr>
          <p:cNvPr id="22" name="Picture 3" descr="C:\My Documents\presentation\FEM-Demonstration\生産技術、品管向け\bs100.bmp"/>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1843" y="758386"/>
            <a:ext cx="2770957" cy="3288076"/>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C:\My Documents\BUSH1.bm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52800" y="1600200"/>
            <a:ext cx="5248275" cy="3533775"/>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5" descr="C:\My Documents\BUSH2.bm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29000" y="1524000"/>
            <a:ext cx="4848225" cy="3581400"/>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6"/>
          <p:cNvSpPr txBox="1">
            <a:spLocks noChangeArrowheads="1"/>
          </p:cNvSpPr>
          <p:nvPr/>
        </p:nvSpPr>
        <p:spPr>
          <a:xfrm>
            <a:off x="5105400" y="5029200"/>
            <a:ext cx="3810000" cy="838200"/>
          </a:xfrm>
          <a:prstGeom prst="rect">
            <a:avLst/>
          </a:prstGeom>
          <a:noFill/>
          <a:ln/>
        </p:spPr>
        <p:txBody>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a:lnSpc>
                <a:spcPct val="90000"/>
              </a:lnSpc>
              <a:buFontTx/>
              <a:buNone/>
            </a:pPr>
            <a:endParaRPr lang="en-US" altLang="ja-JP" sz="1400" smtClean="0">
              <a:solidFill>
                <a:prstClr val="black"/>
              </a:solidFill>
            </a:endParaRPr>
          </a:p>
          <a:p>
            <a:pPr>
              <a:lnSpc>
                <a:spcPct val="90000"/>
              </a:lnSpc>
              <a:buFontTx/>
              <a:buNone/>
            </a:pPr>
            <a:r>
              <a:rPr lang="ja-JP" altLang="en-US" sz="1400" u="sng" smtClean="0">
                <a:solidFill>
                  <a:prstClr val="black"/>
                </a:solidFill>
              </a:rPr>
              <a:t>ボルト止め　　　　　有り　　　　無し　</a:t>
            </a:r>
          </a:p>
          <a:p>
            <a:pPr>
              <a:lnSpc>
                <a:spcPct val="90000"/>
              </a:lnSpc>
              <a:buFontTx/>
              <a:buNone/>
            </a:pPr>
            <a:r>
              <a:rPr lang="ja-JP" altLang="en-US" sz="1400" u="sng" smtClean="0">
                <a:solidFill>
                  <a:prstClr val="black"/>
                </a:solidFill>
              </a:rPr>
              <a:t>ばね</a:t>
            </a:r>
            <a:r>
              <a:rPr lang="en-US" altLang="ja-JP" sz="1400" u="sng" smtClean="0">
                <a:solidFill>
                  <a:prstClr val="black"/>
                </a:solidFill>
              </a:rPr>
              <a:t>(ton/mm) </a:t>
            </a:r>
            <a:r>
              <a:rPr lang="ja-JP" altLang="en-US" sz="1400" u="sng" smtClean="0">
                <a:solidFill>
                  <a:prstClr val="black"/>
                </a:solidFill>
              </a:rPr>
              <a:t>　　４．１９　　　４．１０</a:t>
            </a:r>
          </a:p>
          <a:p>
            <a:pPr>
              <a:lnSpc>
                <a:spcPct val="90000"/>
              </a:lnSpc>
              <a:buFontTx/>
              <a:buNone/>
            </a:pPr>
            <a:r>
              <a:rPr lang="ja-JP" altLang="en-US" sz="1400" smtClean="0">
                <a:solidFill>
                  <a:prstClr val="black"/>
                </a:solidFill>
              </a:rPr>
              <a:t>　　　　　　　　　　　　　誤差　２．２％</a:t>
            </a:r>
            <a:endParaRPr lang="ja-JP" altLang="en-US" sz="1400">
              <a:solidFill>
                <a:prstClr val="black"/>
              </a:solidFill>
            </a:endParaRPr>
          </a:p>
        </p:txBody>
      </p:sp>
      <p:pic>
        <p:nvPicPr>
          <p:cNvPr id="26" name="Picture 7" descr="C:\My Documents\white.bmp"/>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19600" y="5181600"/>
            <a:ext cx="4010025" cy="971550"/>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8"/>
          <p:cNvSpPr>
            <a:spLocks noChangeArrowheads="1"/>
          </p:cNvSpPr>
          <p:nvPr/>
        </p:nvSpPr>
        <p:spPr bwMode="auto">
          <a:xfrm>
            <a:off x="5105400" y="5029200"/>
            <a:ext cx="38100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fontAlgn="base">
              <a:spcBef>
                <a:spcPct val="0"/>
              </a:spcBef>
              <a:spcAft>
                <a:spcPct val="0"/>
              </a:spcAft>
              <a:defRPr kumimoji="1" sz="2400">
                <a:solidFill>
                  <a:schemeClr val="tx1"/>
                </a:solidFill>
                <a:latin typeface="Times New Roman" pitchFamily="18" charset="0"/>
                <a:ea typeface="ＭＳ Ｐゴシック" charset="-128"/>
              </a:defRPr>
            </a:lvl6pPr>
            <a:lvl7pPr marL="2971800" indent="-228600" fontAlgn="base">
              <a:spcBef>
                <a:spcPct val="0"/>
              </a:spcBef>
              <a:spcAft>
                <a:spcPct val="0"/>
              </a:spcAft>
              <a:defRPr kumimoji="1" sz="2400">
                <a:solidFill>
                  <a:schemeClr val="tx1"/>
                </a:solidFill>
                <a:latin typeface="Times New Roman" pitchFamily="18" charset="0"/>
                <a:ea typeface="ＭＳ Ｐゴシック" charset="-128"/>
              </a:defRPr>
            </a:lvl7pPr>
            <a:lvl8pPr marL="3429000" indent="-228600" fontAlgn="base">
              <a:spcBef>
                <a:spcPct val="0"/>
              </a:spcBef>
              <a:spcAft>
                <a:spcPct val="0"/>
              </a:spcAft>
              <a:defRPr kumimoji="1" sz="2400">
                <a:solidFill>
                  <a:schemeClr val="tx1"/>
                </a:solidFill>
                <a:latin typeface="Times New Roman" pitchFamily="18" charset="0"/>
                <a:ea typeface="ＭＳ Ｐゴシック" charset="-128"/>
              </a:defRPr>
            </a:lvl8pPr>
            <a:lvl9pPr marL="3886200" indent="-228600" fontAlgn="base">
              <a:spcBef>
                <a:spcPct val="0"/>
              </a:spcBef>
              <a:spcAft>
                <a:spcPct val="0"/>
              </a:spcAft>
              <a:defRPr kumimoji="1" sz="2400">
                <a:solidFill>
                  <a:schemeClr val="tx1"/>
                </a:solidFill>
                <a:latin typeface="Times New Roman" pitchFamily="18" charset="0"/>
                <a:ea typeface="ＭＳ Ｐゴシック" charset="-128"/>
              </a:defRPr>
            </a:lvl9pPr>
          </a:lstStyle>
          <a:p>
            <a:pPr fontAlgn="base">
              <a:lnSpc>
                <a:spcPct val="90000"/>
              </a:lnSpc>
              <a:spcBef>
                <a:spcPct val="20000"/>
              </a:spcBef>
              <a:spcAft>
                <a:spcPct val="0"/>
              </a:spcAft>
            </a:pPr>
            <a:endParaRPr lang="en-US" altLang="ja-JP" sz="1400" smtClean="0">
              <a:solidFill>
                <a:srgbClr val="000000"/>
              </a:solidFill>
            </a:endParaRPr>
          </a:p>
          <a:p>
            <a:pPr fontAlgn="base">
              <a:lnSpc>
                <a:spcPct val="90000"/>
              </a:lnSpc>
              <a:spcBef>
                <a:spcPct val="20000"/>
              </a:spcBef>
              <a:spcAft>
                <a:spcPct val="0"/>
              </a:spcAft>
            </a:pPr>
            <a:r>
              <a:rPr lang="ja-JP" altLang="en-US" sz="1400" u="sng" smtClean="0">
                <a:solidFill>
                  <a:srgbClr val="000000"/>
                </a:solidFill>
              </a:rPr>
              <a:t>ボルト止め　　　　　有り　　　　無し　　</a:t>
            </a:r>
          </a:p>
          <a:p>
            <a:pPr fontAlgn="base">
              <a:lnSpc>
                <a:spcPct val="90000"/>
              </a:lnSpc>
              <a:spcBef>
                <a:spcPct val="20000"/>
              </a:spcBef>
              <a:spcAft>
                <a:spcPct val="0"/>
              </a:spcAft>
            </a:pPr>
            <a:r>
              <a:rPr lang="ja-JP" altLang="en-US" sz="1400" u="sng" smtClean="0">
                <a:solidFill>
                  <a:srgbClr val="000000"/>
                </a:solidFill>
              </a:rPr>
              <a:t>ばね</a:t>
            </a:r>
            <a:r>
              <a:rPr lang="en-US" altLang="ja-JP" sz="1400" u="sng" smtClean="0">
                <a:solidFill>
                  <a:srgbClr val="000000"/>
                </a:solidFill>
              </a:rPr>
              <a:t>(ton/mm) </a:t>
            </a:r>
            <a:r>
              <a:rPr lang="ja-JP" altLang="en-US" sz="1400" u="sng" smtClean="0">
                <a:solidFill>
                  <a:srgbClr val="000000"/>
                </a:solidFill>
              </a:rPr>
              <a:t>　　１３．６　　　１２．６　</a:t>
            </a:r>
          </a:p>
          <a:p>
            <a:pPr fontAlgn="base">
              <a:lnSpc>
                <a:spcPct val="90000"/>
              </a:lnSpc>
              <a:spcBef>
                <a:spcPct val="20000"/>
              </a:spcBef>
              <a:spcAft>
                <a:spcPct val="0"/>
              </a:spcAft>
            </a:pPr>
            <a:r>
              <a:rPr lang="ja-JP" altLang="en-US" sz="1400" smtClean="0">
                <a:solidFill>
                  <a:srgbClr val="000000"/>
                </a:solidFill>
              </a:rPr>
              <a:t>　　　　　　　　　　　　　誤差　７．５％　　</a:t>
            </a:r>
          </a:p>
        </p:txBody>
      </p:sp>
      <p:sp>
        <p:nvSpPr>
          <p:cNvPr id="28" name="Rectangle 9"/>
          <p:cNvSpPr>
            <a:spLocks noChangeArrowheads="1"/>
          </p:cNvSpPr>
          <p:nvPr/>
        </p:nvSpPr>
        <p:spPr bwMode="auto">
          <a:xfrm>
            <a:off x="6781800" y="747936"/>
            <a:ext cx="2057400" cy="304800"/>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ja-JP" altLang="en-US" smtClean="0">
                <a:solidFill>
                  <a:srgbClr val="000000"/>
                </a:solidFill>
              </a:rPr>
              <a:t>３　失敗事例と・・</a:t>
            </a:r>
          </a:p>
        </p:txBody>
      </p:sp>
      <p:pic>
        <p:nvPicPr>
          <p:cNvPr id="29" name="図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81250" y="4293225"/>
            <a:ext cx="1865312" cy="1393825"/>
          </a:xfrm>
          <a:prstGeom prst="rect">
            <a:avLst/>
          </a:prstGeom>
          <a:noFill/>
          <a:extLst>
            <a:ext uri="{909E8E84-426E-40DD-AFC4-6F175D3DCCD1}">
              <a14:hiddenFill xmlns:a14="http://schemas.microsoft.com/office/drawing/2010/main">
                <a:solidFill>
                  <a:srgbClr val="FFFFFF"/>
                </a:solidFill>
              </a14:hiddenFill>
            </a:ext>
          </a:extLst>
        </p:spPr>
      </p:pic>
      <p:sp>
        <p:nvSpPr>
          <p:cNvPr id="30" name="角丸四角形 29"/>
          <p:cNvSpPr/>
          <p:nvPr/>
        </p:nvSpPr>
        <p:spPr>
          <a:xfrm rot="21436260">
            <a:off x="1973951" y="4955540"/>
            <a:ext cx="889635" cy="299720"/>
          </a:xfrm>
          <a:prstGeom prst="roundRect">
            <a:avLst/>
          </a:prstGeom>
          <a:noFill/>
          <a:ln w="28575">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solidFill>
                <a:prstClr val="white"/>
              </a:solidFill>
            </a:endParaRPr>
          </a:p>
        </p:txBody>
      </p:sp>
      <p:cxnSp>
        <p:nvCxnSpPr>
          <p:cNvPr id="31" name="直線矢印コネクタ 30"/>
          <p:cNvCxnSpPr/>
          <p:nvPr/>
        </p:nvCxnSpPr>
        <p:spPr>
          <a:xfrm flipV="1">
            <a:off x="2016095" y="4718875"/>
            <a:ext cx="0" cy="298450"/>
          </a:xfrm>
          <a:prstGeom prst="straightConnector1">
            <a:avLst/>
          </a:prstGeom>
          <a:ln w="28575">
            <a:solidFill>
              <a:schemeClr val="accent6">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2" name="直線矢印コネクタ 31"/>
          <p:cNvCxnSpPr/>
          <p:nvPr/>
        </p:nvCxnSpPr>
        <p:spPr>
          <a:xfrm flipV="1">
            <a:off x="2785156" y="4671592"/>
            <a:ext cx="0" cy="298450"/>
          </a:xfrm>
          <a:prstGeom prst="straightConnector1">
            <a:avLst/>
          </a:prstGeom>
          <a:ln w="28575">
            <a:solidFill>
              <a:schemeClr val="accent6">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3" name="直線矢印コネクタ 32"/>
          <p:cNvCxnSpPr/>
          <p:nvPr/>
        </p:nvCxnSpPr>
        <p:spPr>
          <a:xfrm>
            <a:off x="2418768" y="5181600"/>
            <a:ext cx="0" cy="344170"/>
          </a:xfrm>
          <a:prstGeom prst="straightConnector1">
            <a:avLst/>
          </a:prstGeom>
          <a:ln w="28575">
            <a:solidFill>
              <a:schemeClr val="accent6">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sp>
        <p:nvSpPr>
          <p:cNvPr id="34" name="角丸四角形吹き出し 33"/>
          <p:cNvSpPr/>
          <p:nvPr/>
        </p:nvSpPr>
        <p:spPr>
          <a:xfrm>
            <a:off x="179511" y="4350728"/>
            <a:ext cx="1601739" cy="678472"/>
          </a:xfrm>
          <a:prstGeom prst="wedgeRoundRectCallout">
            <a:avLst>
              <a:gd name="adj1" fmla="val 57668"/>
              <a:gd name="adj2" fmla="val 69910"/>
              <a:gd name="adj3" fmla="val 16667"/>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ts val="2400"/>
              </a:lnSpc>
            </a:pPr>
            <a:r>
              <a:rPr lang="ja-JP" altLang="en-US" sz="1600" kern="100" dirty="0" smtClean="0">
                <a:solidFill>
                  <a:srgbClr val="FF0000"/>
                </a:solidFill>
                <a:ea typeface="ＭＳ 明朝"/>
                <a:cs typeface="Times New Roman"/>
              </a:rPr>
              <a:t>製品剛性に</a:t>
            </a:r>
            <a:endParaRPr lang="en-US" altLang="ja-JP" sz="1600" kern="100" dirty="0" smtClean="0">
              <a:solidFill>
                <a:srgbClr val="FF0000"/>
              </a:solidFill>
              <a:ea typeface="ＭＳ 明朝"/>
              <a:cs typeface="Times New Roman"/>
            </a:endParaRPr>
          </a:p>
          <a:p>
            <a:pPr algn="ctr">
              <a:lnSpc>
                <a:spcPts val="2400"/>
              </a:lnSpc>
            </a:pPr>
            <a:r>
              <a:rPr lang="ja-JP" altLang="en-US" sz="1600" kern="100" dirty="0" smtClean="0">
                <a:solidFill>
                  <a:srgbClr val="FF0000"/>
                </a:solidFill>
                <a:ea typeface="ＭＳ 明朝"/>
                <a:cs typeface="Times New Roman"/>
              </a:rPr>
              <a:t>負けて曲がる</a:t>
            </a:r>
            <a:endParaRPr lang="ja-JP" altLang="en-US" sz="1600" kern="100" dirty="0">
              <a:solidFill>
                <a:srgbClr val="FF0000"/>
              </a:solidFill>
              <a:ea typeface="ＭＳ 明朝"/>
              <a:cs typeface="Times New Roman"/>
            </a:endParaRPr>
          </a:p>
        </p:txBody>
      </p:sp>
      <p:sp>
        <p:nvSpPr>
          <p:cNvPr id="35" name="テキスト ボックス 34"/>
          <p:cNvSpPr txBox="1"/>
          <p:nvPr/>
        </p:nvSpPr>
        <p:spPr>
          <a:xfrm>
            <a:off x="1781250" y="5805264"/>
            <a:ext cx="2502718" cy="430887"/>
          </a:xfrm>
          <a:prstGeom prst="rect">
            <a:avLst/>
          </a:prstGeom>
          <a:noFill/>
        </p:spPr>
        <p:txBody>
          <a:bodyPr wrap="square" rtlCol="0">
            <a:spAutoFit/>
          </a:bodyPr>
          <a:lstStyle/>
          <a:p>
            <a:r>
              <a:rPr lang="ja-JP" altLang="ja-JP" sz="1100" dirty="0">
                <a:solidFill>
                  <a:prstClr val="black"/>
                </a:solidFill>
                <a:latin typeface="Century" pitchFamily="18" charset="0"/>
                <a:ea typeface="ＭＳ 明朝" pitchFamily="17" charset="-128"/>
                <a:cs typeface="Times New Roman" pitchFamily="18" charset="0"/>
              </a:rPr>
              <a:t>写真提供：</a:t>
            </a:r>
            <a:r>
              <a:rPr lang="ja-JP" altLang="ja-JP" sz="1050" dirty="0">
                <a:solidFill>
                  <a:prstClr val="black"/>
                </a:solidFill>
                <a:latin typeface="Century" pitchFamily="18" charset="0"/>
                <a:ea typeface="ＭＳ 明朝" pitchFamily="17" charset="-128"/>
                <a:cs typeface="Times New Roman" pitchFamily="18" charset="0"/>
              </a:rPr>
              <a:t>富山県生活工学研究所提供</a:t>
            </a:r>
            <a:endParaRPr lang="ja-JP" altLang="ja-JP" sz="2800" dirty="0">
              <a:solidFill>
                <a:prstClr val="black"/>
              </a:solidFill>
              <a:latin typeface="Arial" pitchFamily="34" charset="0"/>
              <a:cs typeface="ＭＳ Ｐゴシック" pitchFamily="50" charset="-128"/>
            </a:endParaRPr>
          </a:p>
          <a:p>
            <a:endParaRPr lang="ja-JP" altLang="en-US" sz="1050" dirty="0">
              <a:solidFill>
                <a:prstClr val="black"/>
              </a:solidFill>
            </a:endParaRPr>
          </a:p>
        </p:txBody>
      </p:sp>
    </p:spTree>
    <p:extLst>
      <p:ext uri="{BB962C8B-B14F-4D97-AF65-F5344CB8AC3E}">
        <p14:creationId xmlns:p14="http://schemas.microsoft.com/office/powerpoint/2010/main" val="1284945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5">
                                            <p:txEl>
                                              <p:pRg st="1" end="1"/>
                                            </p:txEl>
                                          </p:spTgt>
                                        </p:tgtEl>
                                        <p:attrNameLst>
                                          <p:attrName>style.visibility</p:attrName>
                                        </p:attrNameLst>
                                      </p:cBhvr>
                                      <p:to>
                                        <p:strVal val="visible"/>
                                      </p:to>
                                    </p:set>
                                    <p:anim calcmode="lin" valueType="num">
                                      <p:cBhvr additive="base">
                                        <p:cTn id="7" dur="500" fill="hold"/>
                                        <p:tgtEl>
                                          <p:spTgt spid="25">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5">
                                            <p:txEl>
                                              <p:pRg st="2" end="2"/>
                                            </p:txEl>
                                          </p:spTgt>
                                        </p:tgtEl>
                                        <p:attrNameLst>
                                          <p:attrName>style.visibility</p:attrName>
                                        </p:attrNameLst>
                                      </p:cBhvr>
                                      <p:to>
                                        <p:strVal val="visible"/>
                                      </p:to>
                                    </p:set>
                                    <p:anim calcmode="lin" valueType="num">
                                      <p:cBhvr additive="base">
                                        <p:cTn id="13" dur="500" fill="hold"/>
                                        <p:tgtEl>
                                          <p:spTgt spid="2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5">
                                            <p:txEl>
                                              <p:pRg st="3" end="3"/>
                                            </p:txEl>
                                          </p:spTgt>
                                        </p:tgtEl>
                                        <p:attrNameLst>
                                          <p:attrName>style.visibility</p:attrName>
                                        </p:attrNameLst>
                                      </p:cBhvr>
                                      <p:to>
                                        <p:strVal val="visible"/>
                                      </p:to>
                                    </p:set>
                                    <p:anim calcmode="lin" valueType="num">
                                      <p:cBhvr additive="base">
                                        <p:cTn id="19" dur="500" fill="hold"/>
                                        <p:tgtEl>
                                          <p:spTgt spid="25">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499"/>
                                          </p:stCondLst>
                                        </p:cTn>
                                        <p:tgtEl>
                                          <p:spTgt spid="2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499"/>
                                          </p:stCondLst>
                                        </p:cTn>
                                        <p:tgtEl>
                                          <p:spTgt spid="26"/>
                                        </p:tgtEl>
                                        <p:attrNameLst>
                                          <p:attrName>style.visibility</p:attrName>
                                        </p:attrNameLst>
                                      </p:cBhvr>
                                      <p:to>
                                        <p:strVal val="visible"/>
                                      </p:to>
                                    </p:set>
                                  </p:childTnLst>
                                </p:cTn>
                              </p:par>
                            </p:childTnLst>
                          </p:cTn>
                        </p:par>
                        <p:par>
                          <p:cTn id="29" fill="hold">
                            <p:stCondLst>
                              <p:cond delay="500"/>
                            </p:stCondLst>
                            <p:childTnLst>
                              <p:par>
                                <p:cTn id="30" presetID="1" presetClass="entr" presetSubtype="0" fill="hold" grpId="0" nodeType="afterEffect">
                                  <p:stCondLst>
                                    <p:cond delay="0"/>
                                  </p:stCondLst>
                                  <p:childTnLst>
                                    <p:set>
                                      <p:cBhvr>
                                        <p:cTn id="31" dur="1" fill="hold">
                                          <p:stCondLst>
                                            <p:cond delay="499"/>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uild="p" autoUpdateAnimBg="0"/>
      <p:bldP spid="27" grpId="0" autoUpdateAnimBg="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ChangeArrowheads="1"/>
          </p:cNvSpPr>
          <p:nvPr>
            <p:ph type="title"/>
          </p:nvPr>
        </p:nvSpPr>
        <p:spPr/>
        <p:txBody>
          <a:bodyPr/>
          <a:lstStyle/>
          <a:p>
            <a:r>
              <a:rPr lang="ja-JP" altLang="en-US" sz="3600" u="sng" dirty="0"/>
              <a:t>ブッシュばね測定時</a:t>
            </a:r>
          </a:p>
        </p:txBody>
      </p:sp>
      <p:sp>
        <p:nvSpPr>
          <p:cNvPr id="119811" name="Rectangle 3"/>
          <p:cNvSpPr>
            <a:spLocks noGrp="1" noChangeArrowheads="1"/>
          </p:cNvSpPr>
          <p:nvPr>
            <p:ph type="body" sz="half" idx="1"/>
          </p:nvPr>
        </p:nvSpPr>
        <p:spPr>
          <a:xfrm>
            <a:off x="685800" y="1828800"/>
            <a:ext cx="3810000" cy="1143000"/>
          </a:xfrm>
        </p:spPr>
        <p:txBody>
          <a:bodyPr/>
          <a:lstStyle/>
          <a:p>
            <a:pPr>
              <a:buFont typeface="Wingdings" pitchFamily="2" charset="2"/>
              <a:buNone/>
            </a:pPr>
            <a:r>
              <a:rPr lang="ja-JP" altLang="en-US" sz="2400" b="1" u="sng" dirty="0"/>
              <a:t>組付け時の金具の変形</a:t>
            </a:r>
          </a:p>
        </p:txBody>
      </p:sp>
      <p:sp>
        <p:nvSpPr>
          <p:cNvPr id="119812" name="Rectangle 4"/>
          <p:cNvSpPr>
            <a:spLocks noGrp="1" noChangeArrowheads="1"/>
          </p:cNvSpPr>
          <p:nvPr>
            <p:ph type="body" sz="half" idx="2"/>
          </p:nvPr>
        </p:nvSpPr>
        <p:spPr>
          <a:xfrm>
            <a:off x="4648200" y="1828800"/>
            <a:ext cx="3810000" cy="533400"/>
          </a:xfrm>
        </p:spPr>
        <p:txBody>
          <a:bodyPr/>
          <a:lstStyle/>
          <a:p>
            <a:pPr>
              <a:buFont typeface="Wingdings" pitchFamily="2" charset="2"/>
              <a:buNone/>
            </a:pPr>
            <a:r>
              <a:rPr lang="ja-JP" altLang="en-US" sz="2400" b="1" u="sng" dirty="0"/>
              <a:t>各部のひずみ分布</a:t>
            </a:r>
          </a:p>
        </p:txBody>
      </p:sp>
      <p:pic>
        <p:nvPicPr>
          <p:cNvPr id="119813" name="Picture 5" descr="C:\My Documents\presentation\FEM-Demonstration\生産技術、品管向け\bs001.b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2438400"/>
            <a:ext cx="4114800" cy="3754438"/>
          </a:xfrm>
          <a:prstGeom prst="rect">
            <a:avLst/>
          </a:prstGeom>
          <a:noFill/>
          <a:extLst>
            <a:ext uri="{909E8E84-426E-40DD-AFC4-6F175D3DCCD1}">
              <a14:hiddenFill xmlns:a14="http://schemas.microsoft.com/office/drawing/2010/main">
                <a:solidFill>
                  <a:srgbClr val="FFFFFF"/>
                </a:solidFill>
              </a14:hiddenFill>
            </a:ext>
          </a:extLst>
        </p:spPr>
      </p:pic>
      <p:pic>
        <p:nvPicPr>
          <p:cNvPr id="119814" name="Picture 6" descr="C:\My Documents\presentation\FEM-Demonstration\生産技術、品管向け\bs011.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2438400"/>
            <a:ext cx="3657600" cy="32718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701099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1055104"/>
            <a:ext cx="1795827" cy="2216222"/>
          </a:xfrm>
          <a:prstGeom prst="rect">
            <a:avLst/>
          </a:prstGeom>
          <a:noFill/>
          <a:ln>
            <a:noFill/>
          </a:ln>
        </p:spPr>
      </p:pic>
      <p:grpSp>
        <p:nvGrpSpPr>
          <p:cNvPr id="3" name="グループ化 2"/>
          <p:cNvGrpSpPr/>
          <p:nvPr/>
        </p:nvGrpSpPr>
        <p:grpSpPr>
          <a:xfrm>
            <a:off x="2699792" y="935274"/>
            <a:ext cx="2576082" cy="2565734"/>
            <a:chOff x="0" y="0"/>
            <a:chExt cx="1189184" cy="1025525"/>
          </a:xfrm>
        </p:grpSpPr>
        <p:grpSp>
          <p:nvGrpSpPr>
            <p:cNvPr id="6" name="グループ化 5"/>
            <p:cNvGrpSpPr/>
            <p:nvPr/>
          </p:nvGrpSpPr>
          <p:grpSpPr>
            <a:xfrm>
              <a:off x="0" y="0"/>
              <a:ext cx="1189184" cy="1025525"/>
              <a:chOff x="0" y="0"/>
              <a:chExt cx="1189184" cy="1025525"/>
            </a:xfrm>
          </p:grpSpPr>
          <p:grpSp>
            <p:nvGrpSpPr>
              <p:cNvPr id="8" name="グループ化 7"/>
              <p:cNvGrpSpPr/>
              <p:nvPr/>
            </p:nvGrpSpPr>
            <p:grpSpPr>
              <a:xfrm>
                <a:off x="0" y="0"/>
                <a:ext cx="1189184" cy="1025525"/>
                <a:chOff x="0" y="0"/>
                <a:chExt cx="1189184" cy="1025525"/>
              </a:xfrm>
            </p:grpSpPr>
            <p:sp>
              <p:nvSpPr>
                <p:cNvPr id="10" name="正方形/長方形 9"/>
                <p:cNvSpPr/>
                <p:nvPr/>
              </p:nvSpPr>
              <p:spPr>
                <a:xfrm>
                  <a:off x="281354" y="0"/>
                  <a:ext cx="599440" cy="1025525"/>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solidFill>
                      <a:prstClr val="white"/>
                    </a:solidFill>
                  </a:endParaRPr>
                </a:p>
              </p:txBody>
            </p:sp>
            <p:sp>
              <p:nvSpPr>
                <p:cNvPr id="11" name="正方形/長方形 10"/>
                <p:cNvSpPr/>
                <p:nvPr/>
              </p:nvSpPr>
              <p:spPr>
                <a:xfrm>
                  <a:off x="236136" y="221064"/>
                  <a:ext cx="731040" cy="560717"/>
                </a:xfrm>
                <a:prstGeom prst="rect">
                  <a:avLst/>
                </a:prstGeom>
                <a:solidFill>
                  <a:srgbClr val="0033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solidFill>
                      <a:prstClr val="white"/>
                    </a:solidFill>
                  </a:endParaRPr>
                </a:p>
              </p:txBody>
            </p:sp>
            <p:sp>
              <p:nvSpPr>
                <p:cNvPr id="12" name="正方形/長方形 11"/>
                <p:cNvSpPr/>
                <p:nvPr/>
              </p:nvSpPr>
              <p:spPr>
                <a:xfrm>
                  <a:off x="0" y="286378"/>
                  <a:ext cx="1189184" cy="430853"/>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solidFill>
                      <a:prstClr val="white"/>
                    </a:solidFill>
                  </a:endParaRPr>
                </a:p>
              </p:txBody>
            </p:sp>
          </p:grpSp>
          <p:sp>
            <p:nvSpPr>
              <p:cNvPr id="9" name="正方形/長方形 8"/>
              <p:cNvSpPr/>
              <p:nvPr/>
            </p:nvSpPr>
            <p:spPr>
              <a:xfrm>
                <a:off x="286378" y="115556"/>
                <a:ext cx="594360" cy="45085"/>
              </a:xfrm>
              <a:prstGeom prst="rect">
                <a:avLst/>
              </a:prstGeom>
              <a:solidFill>
                <a:srgbClr val="0033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solidFill>
                    <a:prstClr val="white"/>
                  </a:solidFill>
                </a:endParaRPr>
              </a:p>
            </p:txBody>
          </p:sp>
        </p:grpSp>
        <p:sp>
          <p:nvSpPr>
            <p:cNvPr id="7" name="正方形/長方形 6"/>
            <p:cNvSpPr/>
            <p:nvPr/>
          </p:nvSpPr>
          <p:spPr>
            <a:xfrm>
              <a:off x="286378" y="839038"/>
              <a:ext cx="594360" cy="45085"/>
            </a:xfrm>
            <a:prstGeom prst="rect">
              <a:avLst/>
            </a:prstGeom>
            <a:solidFill>
              <a:srgbClr val="0033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solidFill>
                  <a:prstClr val="white"/>
                </a:solidFill>
              </a:endParaRPr>
            </a:p>
          </p:txBody>
        </p:sp>
      </p:grpSp>
      <p:sp>
        <p:nvSpPr>
          <p:cNvPr id="4" name="下矢印 3"/>
          <p:cNvSpPr/>
          <p:nvPr/>
        </p:nvSpPr>
        <p:spPr>
          <a:xfrm>
            <a:off x="3643419" y="339629"/>
            <a:ext cx="630259" cy="540154"/>
          </a:xfrm>
          <a:prstGeom prst="downArrow">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solidFill>
                <a:prstClr val="white"/>
              </a:solidFill>
            </a:endParaRPr>
          </a:p>
        </p:txBody>
      </p:sp>
      <p:cxnSp>
        <p:nvCxnSpPr>
          <p:cNvPr id="5" name="直線矢印コネクタ 4"/>
          <p:cNvCxnSpPr/>
          <p:nvPr/>
        </p:nvCxnSpPr>
        <p:spPr>
          <a:xfrm>
            <a:off x="2699793" y="1245230"/>
            <a:ext cx="5268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3" name="テキスト ボックス 378136"/>
          <p:cNvSpPr txBox="1"/>
          <p:nvPr/>
        </p:nvSpPr>
        <p:spPr>
          <a:xfrm>
            <a:off x="2006112" y="947466"/>
            <a:ext cx="1387362" cy="452776"/>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just"/>
            <a:r>
              <a:rPr lang="ja-JP" altLang="en-US" kern="100" dirty="0">
                <a:solidFill>
                  <a:prstClr val="black"/>
                </a:solidFill>
                <a:ea typeface="ＭＳ 明朝"/>
                <a:cs typeface="Times New Roman"/>
              </a:rPr>
              <a:t>勘合代</a:t>
            </a:r>
            <a:endParaRPr lang="ja-JP" altLang="en-US" sz="2800" kern="100" dirty="0">
              <a:solidFill>
                <a:prstClr val="black"/>
              </a:solidFill>
              <a:ea typeface="ＭＳ 明朝"/>
              <a:cs typeface="Times New Roman"/>
            </a:endParaRPr>
          </a:p>
        </p:txBody>
      </p:sp>
      <p:sp>
        <p:nvSpPr>
          <p:cNvPr id="14" name="テキスト ボックス 13"/>
          <p:cNvSpPr txBox="1"/>
          <p:nvPr/>
        </p:nvSpPr>
        <p:spPr>
          <a:xfrm>
            <a:off x="179513" y="188640"/>
            <a:ext cx="2520280" cy="461665"/>
          </a:xfrm>
          <a:prstGeom prst="rect">
            <a:avLst/>
          </a:prstGeom>
          <a:noFill/>
        </p:spPr>
        <p:txBody>
          <a:bodyPr wrap="square" rtlCol="0">
            <a:spAutoFit/>
          </a:bodyPr>
          <a:lstStyle/>
          <a:p>
            <a:r>
              <a:rPr lang="ja-JP" altLang="en-US" sz="2400" b="1" dirty="0" smtClean="0">
                <a:solidFill>
                  <a:prstClr val="black"/>
                </a:solidFill>
              </a:rPr>
              <a:t>圧入の表現</a:t>
            </a:r>
            <a:endParaRPr lang="ja-JP" altLang="en-US" sz="2400" b="1" dirty="0">
              <a:solidFill>
                <a:prstClr val="black"/>
              </a:solidFill>
            </a:endParaRPr>
          </a:p>
        </p:txBody>
      </p:sp>
      <p:pic>
        <p:nvPicPr>
          <p:cNvPr id="17" name="Picture 2" descr="wps_clip_image-1863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4772706">
            <a:off x="5967693" y="80641"/>
            <a:ext cx="1108012" cy="1362953"/>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グループ化 17"/>
          <p:cNvGrpSpPr/>
          <p:nvPr/>
        </p:nvGrpSpPr>
        <p:grpSpPr>
          <a:xfrm rot="5400000">
            <a:off x="6708095" y="1478791"/>
            <a:ext cx="1118071" cy="1358122"/>
            <a:chOff x="236136" y="115556"/>
            <a:chExt cx="731040" cy="768568"/>
          </a:xfrm>
        </p:grpSpPr>
        <p:grpSp>
          <p:nvGrpSpPr>
            <p:cNvPr id="19" name="グループ化 18"/>
            <p:cNvGrpSpPr/>
            <p:nvPr/>
          </p:nvGrpSpPr>
          <p:grpSpPr>
            <a:xfrm>
              <a:off x="236136" y="115556"/>
              <a:ext cx="731040" cy="768568"/>
              <a:chOff x="236136" y="115556"/>
              <a:chExt cx="731040" cy="768568"/>
            </a:xfrm>
          </p:grpSpPr>
          <p:grpSp>
            <p:nvGrpSpPr>
              <p:cNvPr id="23" name="グループ化 22"/>
              <p:cNvGrpSpPr/>
              <p:nvPr/>
            </p:nvGrpSpPr>
            <p:grpSpPr>
              <a:xfrm>
                <a:off x="236136" y="115556"/>
                <a:ext cx="731040" cy="768568"/>
                <a:chOff x="236136" y="115556"/>
                <a:chExt cx="731040" cy="768568"/>
              </a:xfrm>
            </p:grpSpPr>
            <p:grpSp>
              <p:nvGrpSpPr>
                <p:cNvPr id="25" name="グループ化 24"/>
                <p:cNvGrpSpPr/>
                <p:nvPr/>
              </p:nvGrpSpPr>
              <p:grpSpPr>
                <a:xfrm>
                  <a:off x="236136" y="115556"/>
                  <a:ext cx="731040" cy="768568"/>
                  <a:chOff x="236136" y="115556"/>
                  <a:chExt cx="731040" cy="768568"/>
                </a:xfrm>
              </p:grpSpPr>
              <p:grpSp>
                <p:nvGrpSpPr>
                  <p:cNvPr id="27" name="グループ化 26"/>
                  <p:cNvGrpSpPr/>
                  <p:nvPr/>
                </p:nvGrpSpPr>
                <p:grpSpPr>
                  <a:xfrm>
                    <a:off x="236136" y="115564"/>
                    <a:ext cx="731040" cy="768560"/>
                    <a:chOff x="236136" y="115564"/>
                    <a:chExt cx="731040" cy="768560"/>
                  </a:xfrm>
                </p:grpSpPr>
                <p:sp>
                  <p:nvSpPr>
                    <p:cNvPr id="29" name="正方形/長方形 28"/>
                    <p:cNvSpPr/>
                    <p:nvPr/>
                  </p:nvSpPr>
                  <p:spPr>
                    <a:xfrm>
                      <a:off x="281347" y="115564"/>
                      <a:ext cx="599440" cy="768560"/>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solidFill>
                          <a:prstClr val="white"/>
                        </a:solidFill>
                      </a:endParaRPr>
                    </a:p>
                  </p:txBody>
                </p:sp>
                <p:sp>
                  <p:nvSpPr>
                    <p:cNvPr id="30" name="正方形/長方形 29"/>
                    <p:cNvSpPr/>
                    <p:nvPr/>
                  </p:nvSpPr>
                  <p:spPr>
                    <a:xfrm>
                      <a:off x="236136" y="221064"/>
                      <a:ext cx="731040" cy="560717"/>
                    </a:xfrm>
                    <a:prstGeom prst="rect">
                      <a:avLst/>
                    </a:prstGeom>
                    <a:solidFill>
                      <a:srgbClr val="0033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solidFill>
                          <a:prstClr val="white"/>
                        </a:solidFill>
                      </a:endParaRPr>
                    </a:p>
                  </p:txBody>
                </p:sp>
                <p:sp>
                  <p:nvSpPr>
                    <p:cNvPr id="31" name="正方形/長方形 30"/>
                    <p:cNvSpPr/>
                    <p:nvPr/>
                  </p:nvSpPr>
                  <p:spPr>
                    <a:xfrm>
                      <a:off x="236226" y="286466"/>
                      <a:ext cx="730883" cy="430853"/>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solidFill>
                          <a:prstClr val="white"/>
                        </a:solidFill>
                      </a:endParaRPr>
                    </a:p>
                  </p:txBody>
                </p:sp>
              </p:grpSp>
              <p:sp>
                <p:nvSpPr>
                  <p:cNvPr id="28" name="正方形/長方形 27"/>
                  <p:cNvSpPr/>
                  <p:nvPr/>
                </p:nvSpPr>
                <p:spPr>
                  <a:xfrm>
                    <a:off x="286378" y="115556"/>
                    <a:ext cx="594360" cy="45085"/>
                  </a:xfrm>
                  <a:prstGeom prst="rect">
                    <a:avLst/>
                  </a:prstGeom>
                  <a:solidFill>
                    <a:srgbClr val="0033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solidFill>
                        <a:prstClr val="white"/>
                      </a:solidFill>
                    </a:endParaRPr>
                  </a:p>
                </p:txBody>
              </p:sp>
            </p:grpSp>
            <p:sp>
              <p:nvSpPr>
                <p:cNvPr id="26" name="正方形/長方形 25"/>
                <p:cNvSpPr/>
                <p:nvPr/>
              </p:nvSpPr>
              <p:spPr>
                <a:xfrm>
                  <a:off x="286378" y="839038"/>
                  <a:ext cx="594360" cy="45085"/>
                </a:xfrm>
                <a:prstGeom prst="rect">
                  <a:avLst/>
                </a:prstGeom>
                <a:solidFill>
                  <a:srgbClr val="0033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solidFill>
                      <a:prstClr val="white"/>
                    </a:solidFill>
                  </a:endParaRPr>
                </a:p>
              </p:txBody>
            </p:sp>
          </p:grpSp>
          <p:sp>
            <p:nvSpPr>
              <p:cNvPr id="24" name="フリーフォーム 23"/>
              <p:cNvSpPr/>
              <p:nvPr/>
            </p:nvSpPr>
            <p:spPr>
              <a:xfrm>
                <a:off x="838200" y="161925"/>
                <a:ext cx="44459" cy="50800"/>
              </a:xfrm>
              <a:custGeom>
                <a:avLst/>
                <a:gdLst>
                  <a:gd name="connsiteX0" fmla="*/ 44459 w 44459"/>
                  <a:gd name="connsiteY0" fmla="*/ 0 h 50800"/>
                  <a:gd name="connsiteX1" fmla="*/ 9 w 44459"/>
                  <a:gd name="connsiteY1" fmla="*/ 25400 h 50800"/>
                  <a:gd name="connsiteX2" fmla="*/ 41284 w 44459"/>
                  <a:gd name="connsiteY2" fmla="*/ 50800 h 50800"/>
                </a:gdLst>
                <a:ahLst/>
                <a:cxnLst>
                  <a:cxn ang="0">
                    <a:pos x="connsiteX0" y="connsiteY0"/>
                  </a:cxn>
                  <a:cxn ang="0">
                    <a:pos x="connsiteX1" y="connsiteY1"/>
                  </a:cxn>
                  <a:cxn ang="0">
                    <a:pos x="connsiteX2" y="connsiteY2"/>
                  </a:cxn>
                </a:cxnLst>
                <a:rect l="l" t="t" r="r" b="b"/>
                <a:pathLst>
                  <a:path w="44459" h="50800">
                    <a:moveTo>
                      <a:pt x="44459" y="0"/>
                    </a:moveTo>
                    <a:cubicBezTo>
                      <a:pt x="22498" y="8466"/>
                      <a:pt x="538" y="16933"/>
                      <a:pt x="9" y="25400"/>
                    </a:cubicBezTo>
                    <a:cubicBezTo>
                      <a:pt x="-520" y="33867"/>
                      <a:pt x="20382" y="42333"/>
                      <a:pt x="41284" y="50800"/>
                    </a:cubicBezTo>
                  </a:path>
                </a:pathLst>
              </a:cu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solidFill>
                    <a:prstClr val="white"/>
                  </a:solidFill>
                </a:endParaRPr>
              </a:p>
            </p:txBody>
          </p:sp>
        </p:grpSp>
        <p:sp>
          <p:nvSpPr>
            <p:cNvPr id="20" name="フリーフォーム 19"/>
            <p:cNvSpPr/>
            <p:nvPr/>
          </p:nvSpPr>
          <p:spPr>
            <a:xfrm>
              <a:off x="838200" y="781050"/>
              <a:ext cx="44459" cy="50800"/>
            </a:xfrm>
            <a:custGeom>
              <a:avLst/>
              <a:gdLst>
                <a:gd name="connsiteX0" fmla="*/ 44459 w 44459"/>
                <a:gd name="connsiteY0" fmla="*/ 0 h 50800"/>
                <a:gd name="connsiteX1" fmla="*/ 9 w 44459"/>
                <a:gd name="connsiteY1" fmla="*/ 25400 h 50800"/>
                <a:gd name="connsiteX2" fmla="*/ 41284 w 44459"/>
                <a:gd name="connsiteY2" fmla="*/ 50800 h 50800"/>
              </a:gdLst>
              <a:ahLst/>
              <a:cxnLst>
                <a:cxn ang="0">
                  <a:pos x="connsiteX0" y="connsiteY0"/>
                </a:cxn>
                <a:cxn ang="0">
                  <a:pos x="connsiteX1" y="connsiteY1"/>
                </a:cxn>
                <a:cxn ang="0">
                  <a:pos x="connsiteX2" y="connsiteY2"/>
                </a:cxn>
              </a:cxnLst>
              <a:rect l="l" t="t" r="r" b="b"/>
              <a:pathLst>
                <a:path w="44459" h="50800">
                  <a:moveTo>
                    <a:pt x="44459" y="0"/>
                  </a:moveTo>
                  <a:cubicBezTo>
                    <a:pt x="22498" y="8466"/>
                    <a:pt x="538" y="16933"/>
                    <a:pt x="9" y="25400"/>
                  </a:cubicBezTo>
                  <a:cubicBezTo>
                    <a:pt x="-520" y="33867"/>
                    <a:pt x="20382" y="42333"/>
                    <a:pt x="41284" y="50800"/>
                  </a:cubicBezTo>
                </a:path>
              </a:pathLst>
            </a:cu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solidFill>
                  <a:prstClr val="white"/>
                </a:solidFill>
              </a:endParaRPr>
            </a:p>
          </p:txBody>
        </p:sp>
        <p:sp>
          <p:nvSpPr>
            <p:cNvPr id="21" name="フリーフォーム 20"/>
            <p:cNvSpPr/>
            <p:nvPr/>
          </p:nvSpPr>
          <p:spPr>
            <a:xfrm flipH="1">
              <a:off x="280988" y="781050"/>
              <a:ext cx="45085" cy="50800"/>
            </a:xfrm>
            <a:custGeom>
              <a:avLst/>
              <a:gdLst>
                <a:gd name="connsiteX0" fmla="*/ 44459 w 44459"/>
                <a:gd name="connsiteY0" fmla="*/ 0 h 50800"/>
                <a:gd name="connsiteX1" fmla="*/ 9 w 44459"/>
                <a:gd name="connsiteY1" fmla="*/ 25400 h 50800"/>
                <a:gd name="connsiteX2" fmla="*/ 41284 w 44459"/>
                <a:gd name="connsiteY2" fmla="*/ 50800 h 50800"/>
              </a:gdLst>
              <a:ahLst/>
              <a:cxnLst>
                <a:cxn ang="0">
                  <a:pos x="connsiteX0" y="connsiteY0"/>
                </a:cxn>
                <a:cxn ang="0">
                  <a:pos x="connsiteX1" y="connsiteY1"/>
                </a:cxn>
                <a:cxn ang="0">
                  <a:pos x="connsiteX2" y="connsiteY2"/>
                </a:cxn>
              </a:cxnLst>
              <a:rect l="l" t="t" r="r" b="b"/>
              <a:pathLst>
                <a:path w="44459" h="50800">
                  <a:moveTo>
                    <a:pt x="44459" y="0"/>
                  </a:moveTo>
                  <a:cubicBezTo>
                    <a:pt x="22498" y="8466"/>
                    <a:pt x="538" y="16933"/>
                    <a:pt x="9" y="25400"/>
                  </a:cubicBezTo>
                  <a:cubicBezTo>
                    <a:pt x="-520" y="33867"/>
                    <a:pt x="20382" y="42333"/>
                    <a:pt x="41284" y="50800"/>
                  </a:cubicBezTo>
                </a:path>
              </a:pathLst>
            </a:cu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solidFill>
                  <a:prstClr val="white"/>
                </a:solidFill>
              </a:endParaRPr>
            </a:p>
          </p:txBody>
        </p:sp>
        <p:sp>
          <p:nvSpPr>
            <p:cNvPr id="22" name="フリーフォーム 21"/>
            <p:cNvSpPr/>
            <p:nvPr/>
          </p:nvSpPr>
          <p:spPr>
            <a:xfrm flipH="1">
              <a:off x="280988" y="161925"/>
              <a:ext cx="45085" cy="50800"/>
            </a:xfrm>
            <a:custGeom>
              <a:avLst/>
              <a:gdLst>
                <a:gd name="connsiteX0" fmla="*/ 44459 w 44459"/>
                <a:gd name="connsiteY0" fmla="*/ 0 h 50800"/>
                <a:gd name="connsiteX1" fmla="*/ 9 w 44459"/>
                <a:gd name="connsiteY1" fmla="*/ 25400 h 50800"/>
                <a:gd name="connsiteX2" fmla="*/ 41284 w 44459"/>
                <a:gd name="connsiteY2" fmla="*/ 50800 h 50800"/>
              </a:gdLst>
              <a:ahLst/>
              <a:cxnLst>
                <a:cxn ang="0">
                  <a:pos x="connsiteX0" y="connsiteY0"/>
                </a:cxn>
                <a:cxn ang="0">
                  <a:pos x="connsiteX1" y="connsiteY1"/>
                </a:cxn>
                <a:cxn ang="0">
                  <a:pos x="connsiteX2" y="connsiteY2"/>
                </a:cxn>
              </a:cxnLst>
              <a:rect l="l" t="t" r="r" b="b"/>
              <a:pathLst>
                <a:path w="44459" h="50800">
                  <a:moveTo>
                    <a:pt x="44459" y="0"/>
                  </a:moveTo>
                  <a:cubicBezTo>
                    <a:pt x="22498" y="8466"/>
                    <a:pt x="538" y="16933"/>
                    <a:pt x="9" y="25400"/>
                  </a:cubicBezTo>
                  <a:cubicBezTo>
                    <a:pt x="-520" y="33867"/>
                    <a:pt x="20382" y="42333"/>
                    <a:pt x="41284" y="50800"/>
                  </a:cubicBezTo>
                </a:path>
              </a:pathLst>
            </a:cu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solidFill>
                  <a:prstClr val="white"/>
                </a:solidFill>
              </a:endParaRPr>
            </a:p>
          </p:txBody>
        </p:sp>
      </p:grpSp>
      <p:grpSp>
        <p:nvGrpSpPr>
          <p:cNvPr id="32" name="グループ化 31"/>
          <p:cNvGrpSpPr/>
          <p:nvPr/>
        </p:nvGrpSpPr>
        <p:grpSpPr>
          <a:xfrm>
            <a:off x="6291126" y="1507297"/>
            <a:ext cx="1912595" cy="1652801"/>
            <a:chOff x="0" y="0"/>
            <a:chExt cx="1082647" cy="1079777"/>
          </a:xfrm>
        </p:grpSpPr>
        <p:grpSp>
          <p:nvGrpSpPr>
            <p:cNvPr id="33" name="グループ化 32"/>
            <p:cNvGrpSpPr/>
            <p:nvPr/>
          </p:nvGrpSpPr>
          <p:grpSpPr>
            <a:xfrm>
              <a:off x="0" y="0"/>
              <a:ext cx="217170" cy="1028700"/>
              <a:chOff x="0" y="0"/>
              <a:chExt cx="217359" cy="1028700"/>
            </a:xfrm>
          </p:grpSpPr>
          <p:cxnSp>
            <p:nvCxnSpPr>
              <p:cNvPr id="42" name="直線コネクタ 41"/>
              <p:cNvCxnSpPr/>
              <p:nvPr/>
            </p:nvCxnSpPr>
            <p:spPr>
              <a:xfrm>
                <a:off x="0" y="0"/>
                <a:ext cx="165100"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43" name="直線コネクタ 42"/>
              <p:cNvCxnSpPr/>
              <p:nvPr/>
            </p:nvCxnSpPr>
            <p:spPr>
              <a:xfrm>
                <a:off x="165100" y="0"/>
                <a:ext cx="0" cy="73025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44" name="直線コネクタ 43"/>
              <p:cNvCxnSpPr/>
              <p:nvPr/>
            </p:nvCxnSpPr>
            <p:spPr>
              <a:xfrm>
                <a:off x="171450" y="730250"/>
                <a:ext cx="45909" cy="13970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45" name="直線コネクタ 44"/>
              <p:cNvCxnSpPr/>
              <p:nvPr/>
            </p:nvCxnSpPr>
            <p:spPr>
              <a:xfrm>
                <a:off x="215712" y="869950"/>
                <a:ext cx="0" cy="15875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grpSp>
          <p:nvGrpSpPr>
            <p:cNvPr id="34" name="グループ化 33"/>
            <p:cNvGrpSpPr/>
            <p:nvPr/>
          </p:nvGrpSpPr>
          <p:grpSpPr>
            <a:xfrm flipH="1">
              <a:off x="898497" y="7952"/>
              <a:ext cx="184150" cy="1016000"/>
              <a:chOff x="0" y="0"/>
              <a:chExt cx="217359" cy="1016000"/>
            </a:xfrm>
          </p:grpSpPr>
          <p:cxnSp>
            <p:nvCxnSpPr>
              <p:cNvPr id="38" name="直線コネクタ 37"/>
              <p:cNvCxnSpPr/>
              <p:nvPr/>
            </p:nvCxnSpPr>
            <p:spPr>
              <a:xfrm>
                <a:off x="0" y="0"/>
                <a:ext cx="165100"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39" name="直線コネクタ 38"/>
              <p:cNvCxnSpPr/>
              <p:nvPr/>
            </p:nvCxnSpPr>
            <p:spPr>
              <a:xfrm>
                <a:off x="165100" y="0"/>
                <a:ext cx="0" cy="73025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40" name="直線コネクタ 39"/>
              <p:cNvCxnSpPr/>
              <p:nvPr/>
            </p:nvCxnSpPr>
            <p:spPr>
              <a:xfrm>
                <a:off x="171450" y="730250"/>
                <a:ext cx="45909" cy="13970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41" name="直線コネクタ 40"/>
              <p:cNvCxnSpPr/>
              <p:nvPr/>
            </p:nvCxnSpPr>
            <p:spPr>
              <a:xfrm>
                <a:off x="215900" y="869950"/>
                <a:ext cx="1459" cy="14605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cxnSp>
          <p:nvCxnSpPr>
            <p:cNvPr id="35" name="直線コネクタ 34"/>
            <p:cNvCxnSpPr/>
            <p:nvPr/>
          </p:nvCxnSpPr>
          <p:spPr>
            <a:xfrm>
              <a:off x="246490" y="1073427"/>
              <a:ext cx="619680" cy="635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6" name="直線コネクタ 35"/>
            <p:cNvCxnSpPr/>
            <p:nvPr/>
          </p:nvCxnSpPr>
          <p:spPr>
            <a:xfrm>
              <a:off x="206733" y="707667"/>
              <a:ext cx="717550" cy="6350"/>
            </a:xfrm>
            <a:prstGeom prst="line">
              <a:avLst/>
            </a:prstGeom>
            <a:ln w="3175"/>
          </p:spPr>
          <p:style>
            <a:lnRef idx="1">
              <a:schemeClr val="accent1"/>
            </a:lnRef>
            <a:fillRef idx="0">
              <a:schemeClr val="accent1"/>
            </a:fillRef>
            <a:effectRef idx="0">
              <a:schemeClr val="accent1"/>
            </a:effectRef>
            <a:fontRef idx="minor">
              <a:schemeClr val="tx1"/>
            </a:fontRef>
          </p:style>
        </p:cxnSp>
        <p:sp>
          <p:nvSpPr>
            <p:cNvPr id="37" name="下矢印 36"/>
            <p:cNvSpPr/>
            <p:nvPr/>
          </p:nvSpPr>
          <p:spPr>
            <a:xfrm>
              <a:off x="405516" y="572494"/>
              <a:ext cx="266700" cy="344775"/>
            </a:xfrm>
            <a:prstGeom prst="downArrow">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solidFill>
                  <a:prstClr val="white"/>
                </a:solidFill>
              </a:endParaRPr>
            </a:p>
          </p:txBody>
        </p:sp>
      </p:grpSp>
      <p:sp>
        <p:nvSpPr>
          <p:cNvPr id="46" name="テキスト ボックス 45"/>
          <p:cNvSpPr txBox="1"/>
          <p:nvPr/>
        </p:nvSpPr>
        <p:spPr>
          <a:xfrm>
            <a:off x="7290148" y="762716"/>
            <a:ext cx="2520280" cy="461665"/>
          </a:xfrm>
          <a:prstGeom prst="rect">
            <a:avLst/>
          </a:prstGeom>
          <a:noFill/>
        </p:spPr>
        <p:txBody>
          <a:bodyPr wrap="square" rtlCol="0">
            <a:spAutoFit/>
          </a:bodyPr>
          <a:lstStyle/>
          <a:p>
            <a:r>
              <a:rPr lang="ja-JP" altLang="en-US" sz="2400" b="1" dirty="0">
                <a:solidFill>
                  <a:prstClr val="black"/>
                </a:solidFill>
              </a:rPr>
              <a:t>絞り</a:t>
            </a:r>
            <a:r>
              <a:rPr lang="ja-JP" altLang="en-US" sz="2400" b="1" dirty="0" smtClean="0">
                <a:solidFill>
                  <a:prstClr val="black"/>
                </a:solidFill>
              </a:rPr>
              <a:t>の表現</a:t>
            </a:r>
            <a:endParaRPr lang="ja-JP" altLang="en-US" sz="2400" b="1" dirty="0">
              <a:solidFill>
                <a:prstClr val="black"/>
              </a:solidFill>
            </a:endParaRPr>
          </a:p>
        </p:txBody>
      </p:sp>
      <p:sp>
        <p:nvSpPr>
          <p:cNvPr id="48" name="テキスト ボックス 47"/>
          <p:cNvSpPr txBox="1"/>
          <p:nvPr/>
        </p:nvSpPr>
        <p:spPr>
          <a:xfrm>
            <a:off x="6725325" y="3271326"/>
            <a:ext cx="2671211" cy="369332"/>
          </a:xfrm>
          <a:prstGeom prst="rect">
            <a:avLst/>
          </a:prstGeom>
          <a:noFill/>
        </p:spPr>
        <p:txBody>
          <a:bodyPr wrap="square" rtlCol="0">
            <a:spAutoFit/>
          </a:bodyPr>
          <a:lstStyle/>
          <a:p>
            <a:r>
              <a:rPr lang="ja-JP" altLang="en-US" dirty="0" smtClean="0">
                <a:solidFill>
                  <a:prstClr val="black"/>
                </a:solidFill>
              </a:rPr>
              <a:t>金具の外径公差</a:t>
            </a:r>
            <a:endParaRPr lang="ja-JP" altLang="en-US" dirty="0">
              <a:solidFill>
                <a:prstClr val="black"/>
              </a:solidFill>
            </a:endParaRPr>
          </a:p>
        </p:txBody>
      </p:sp>
      <p:pic>
        <p:nvPicPr>
          <p:cNvPr id="49" name="図 819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636136"/>
            <a:ext cx="1826599" cy="1636327"/>
          </a:xfrm>
          <a:prstGeom prst="rect">
            <a:avLst/>
          </a:prstGeom>
          <a:noFill/>
          <a:extLst>
            <a:ext uri="{909E8E84-426E-40DD-AFC4-6F175D3DCCD1}">
              <a14:hiddenFill xmlns:a14="http://schemas.microsoft.com/office/drawing/2010/main">
                <a:solidFill>
                  <a:srgbClr val="FFFFFF"/>
                </a:solidFill>
              </a14:hiddenFill>
            </a:ext>
          </a:extLst>
        </p:spPr>
      </p:pic>
      <p:pic>
        <p:nvPicPr>
          <p:cNvPr id="50" name="図 819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43418" y="4471740"/>
            <a:ext cx="1596093" cy="1485594"/>
          </a:xfrm>
          <a:prstGeom prst="rect">
            <a:avLst/>
          </a:prstGeom>
          <a:noFill/>
          <a:extLst>
            <a:ext uri="{909E8E84-426E-40DD-AFC4-6F175D3DCCD1}">
              <a14:hiddenFill xmlns:a14="http://schemas.microsoft.com/office/drawing/2010/main">
                <a:solidFill>
                  <a:srgbClr val="FFFFFF"/>
                </a:solidFill>
              </a14:hiddenFill>
            </a:ext>
          </a:extLst>
        </p:spPr>
      </p:pic>
      <p:pic>
        <p:nvPicPr>
          <p:cNvPr id="4505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86773" y="4941168"/>
            <a:ext cx="3048000" cy="1781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3" name="図 819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5576" y="2780928"/>
            <a:ext cx="1366838" cy="1095375"/>
          </a:xfrm>
          <a:prstGeom prst="rect">
            <a:avLst/>
          </a:prstGeom>
          <a:noFill/>
          <a:extLst>
            <a:ext uri="{909E8E84-426E-40DD-AFC4-6F175D3DCCD1}">
              <a14:hiddenFill xmlns:a14="http://schemas.microsoft.com/office/drawing/2010/main">
                <a:solidFill>
                  <a:srgbClr val="FFFFFF"/>
                </a:solidFill>
              </a14:hiddenFill>
            </a:ext>
          </a:extLst>
        </p:spPr>
      </p:pic>
      <p:pic>
        <p:nvPicPr>
          <p:cNvPr id="56" name="図 819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75109" y="4896808"/>
            <a:ext cx="1668309" cy="1336972"/>
          </a:xfrm>
          <a:prstGeom prst="rect">
            <a:avLst/>
          </a:prstGeom>
          <a:noFill/>
          <a:extLst>
            <a:ext uri="{909E8E84-426E-40DD-AFC4-6F175D3DCCD1}">
              <a14:hiddenFill xmlns:a14="http://schemas.microsoft.com/office/drawing/2010/main">
                <a:solidFill>
                  <a:srgbClr val="FFFFFF"/>
                </a:solidFill>
              </a14:hiddenFill>
            </a:ext>
          </a:extLst>
        </p:spPr>
      </p:pic>
      <p:pic>
        <p:nvPicPr>
          <p:cNvPr id="57" name="図 12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249037" y="3813239"/>
            <a:ext cx="1780444" cy="1373485"/>
          </a:xfrm>
          <a:prstGeom prst="rect">
            <a:avLst/>
          </a:prstGeom>
          <a:noFill/>
          <a:extLst>
            <a:ext uri="{909E8E84-426E-40DD-AFC4-6F175D3DCCD1}">
              <a14:hiddenFill xmlns:a14="http://schemas.microsoft.com/office/drawing/2010/main">
                <a:solidFill>
                  <a:srgbClr val="FFFFFF"/>
                </a:solidFill>
              </a14:hiddenFill>
            </a:ext>
          </a:extLst>
        </p:spPr>
      </p:pic>
      <p:sp>
        <p:nvSpPr>
          <p:cNvPr id="58" name="テキスト ボックス 378008"/>
          <p:cNvSpPr txBox="1">
            <a:spLocks noChangeArrowheads="1"/>
          </p:cNvSpPr>
          <p:nvPr/>
        </p:nvSpPr>
        <p:spPr bwMode="auto">
          <a:xfrm>
            <a:off x="5239512" y="5162476"/>
            <a:ext cx="1314450"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r>
              <a:rPr lang="ja-JP" altLang="ja-JP" sz="1100" dirty="0" smtClean="0">
                <a:solidFill>
                  <a:prstClr val="black"/>
                </a:solidFill>
                <a:latin typeface="Century" pitchFamily="18" charset="0"/>
                <a:ea typeface="ＭＳ 明朝" pitchFamily="17" charset="-128"/>
                <a:cs typeface="ＭＳ Ｐゴシック" pitchFamily="50" charset="-128"/>
              </a:rPr>
              <a:t>ワイパー断面形状</a:t>
            </a:r>
            <a:endParaRPr lang="ja-JP" altLang="ja-JP" sz="2800" dirty="0" smtClean="0">
              <a:solidFill>
                <a:prstClr val="black"/>
              </a:solidFill>
              <a:latin typeface="Arial" pitchFamily="34" charset="0"/>
              <a:cs typeface="ＭＳ Ｐゴシック" pitchFamily="50" charset="-128"/>
            </a:endParaRPr>
          </a:p>
        </p:txBody>
      </p:sp>
      <p:sp>
        <p:nvSpPr>
          <p:cNvPr id="59" name="テキスト ボックス 58"/>
          <p:cNvSpPr txBox="1"/>
          <p:nvPr/>
        </p:nvSpPr>
        <p:spPr>
          <a:xfrm>
            <a:off x="63062" y="4174471"/>
            <a:ext cx="2520280" cy="461665"/>
          </a:xfrm>
          <a:prstGeom prst="rect">
            <a:avLst/>
          </a:prstGeom>
          <a:noFill/>
        </p:spPr>
        <p:txBody>
          <a:bodyPr wrap="square" rtlCol="0">
            <a:spAutoFit/>
          </a:bodyPr>
          <a:lstStyle/>
          <a:p>
            <a:r>
              <a:rPr lang="ja-JP" altLang="en-US" sz="2400" b="1" dirty="0" smtClean="0">
                <a:solidFill>
                  <a:prstClr val="black"/>
                </a:solidFill>
              </a:rPr>
              <a:t>要素タイプの選択</a:t>
            </a:r>
            <a:endParaRPr lang="ja-JP" altLang="en-US" sz="2400" b="1" dirty="0">
              <a:solidFill>
                <a:prstClr val="black"/>
              </a:solidFill>
            </a:endParaRPr>
          </a:p>
        </p:txBody>
      </p:sp>
    </p:spTree>
    <p:extLst>
      <p:ext uri="{BB962C8B-B14F-4D97-AF65-F5344CB8AC3E}">
        <p14:creationId xmlns:p14="http://schemas.microsoft.com/office/powerpoint/2010/main" val="176970514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251520" y="584498"/>
            <a:ext cx="8892480" cy="4708981"/>
          </a:xfrm>
          <a:prstGeom prst="rect">
            <a:avLst/>
          </a:prstGeom>
        </p:spPr>
        <p:txBody>
          <a:bodyPr wrap="square">
            <a:spAutoFit/>
          </a:bodyPr>
          <a:lstStyle/>
          <a:p>
            <a:pPr algn="ctr"/>
            <a:r>
              <a:rPr lang="en-US" altLang="ja-JP" sz="2800" b="1" kern="100" dirty="0">
                <a:solidFill>
                  <a:prstClr val="black"/>
                </a:solidFill>
                <a:latin typeface="ＭＳ Ｐゴシック" panose="020B0600070205080204" pitchFamily="50" charset="-128"/>
                <a:cs typeface="Times New Roman"/>
              </a:rPr>
              <a:t>- </a:t>
            </a:r>
            <a:r>
              <a:rPr lang="ja-JP" altLang="en-US" sz="2800" b="1" kern="100" dirty="0">
                <a:solidFill>
                  <a:prstClr val="black"/>
                </a:solidFill>
                <a:latin typeface="ＭＳ Ｐゴシック" panose="020B0600070205080204" pitchFamily="50" charset="-128"/>
                <a:cs typeface="Times New Roman"/>
              </a:rPr>
              <a:t>本日</a:t>
            </a:r>
            <a:r>
              <a:rPr lang="ja-JP" altLang="en-US" sz="2800" b="1" kern="100" dirty="0" smtClean="0">
                <a:solidFill>
                  <a:prstClr val="black"/>
                </a:solidFill>
                <a:latin typeface="ＭＳ Ｐゴシック" panose="020B0600070205080204" pitchFamily="50" charset="-128"/>
                <a:cs typeface="Times New Roman"/>
              </a:rPr>
              <a:t>の内容 </a:t>
            </a:r>
            <a:r>
              <a:rPr lang="en-US" altLang="ja-JP" sz="2800" b="1" kern="100" dirty="0">
                <a:solidFill>
                  <a:prstClr val="black"/>
                </a:solidFill>
                <a:latin typeface="ＭＳ Ｐゴシック" panose="020B0600070205080204" pitchFamily="50" charset="-128"/>
                <a:cs typeface="Times New Roman"/>
              </a:rPr>
              <a:t>-</a:t>
            </a:r>
          </a:p>
          <a:p>
            <a:pPr algn="ctr"/>
            <a:endParaRPr lang="en-US" altLang="ja-JP" sz="1600" kern="100" dirty="0">
              <a:solidFill>
                <a:prstClr val="black"/>
              </a:solidFill>
              <a:latin typeface="ＭＳ Ｐゴシック" panose="020B0600070205080204" pitchFamily="50" charset="-128"/>
              <a:cs typeface="Times New Roman"/>
            </a:endParaRPr>
          </a:p>
          <a:p>
            <a:pPr algn="just"/>
            <a:r>
              <a:rPr lang="en-US" altLang="ja-JP" sz="2400" b="1" kern="100" dirty="0" smtClean="0">
                <a:solidFill>
                  <a:prstClr val="white">
                    <a:lumMod val="65000"/>
                  </a:prstClr>
                </a:solidFill>
                <a:latin typeface="ＭＳ Ｐゴシック" panose="020B0600070205080204" pitchFamily="50" charset="-128"/>
                <a:cs typeface="Times New Roman"/>
              </a:rPr>
              <a:t>Ⅰ</a:t>
            </a:r>
            <a:r>
              <a:rPr lang="ja-JP" altLang="en-US" sz="2400" b="1" kern="100" dirty="0" smtClean="0">
                <a:solidFill>
                  <a:prstClr val="white">
                    <a:lumMod val="65000"/>
                  </a:prstClr>
                </a:solidFill>
                <a:latin typeface="ＭＳ Ｐゴシック" panose="020B0600070205080204" pitchFamily="50" charset="-128"/>
                <a:cs typeface="Times New Roman"/>
              </a:rPr>
              <a:t>　ゴムの構造解析</a:t>
            </a:r>
            <a:endParaRPr lang="en-US" altLang="ja-JP" sz="2400" b="1" kern="100" dirty="0" smtClean="0">
              <a:solidFill>
                <a:prstClr val="white">
                  <a:lumMod val="65000"/>
                </a:prstClr>
              </a:solidFill>
              <a:latin typeface="ＭＳ Ｐゴシック" panose="020B0600070205080204" pitchFamily="50" charset="-128"/>
              <a:cs typeface="Times New Roman"/>
            </a:endParaRPr>
          </a:p>
          <a:p>
            <a:pPr algn="just"/>
            <a:r>
              <a:rPr lang="ja-JP" altLang="en-US" sz="2400" b="1" kern="100" dirty="0" smtClean="0">
                <a:solidFill>
                  <a:prstClr val="white">
                    <a:lumMod val="65000"/>
                  </a:prstClr>
                </a:solidFill>
                <a:latin typeface="ＭＳ Ｐゴシック" panose="020B0600070205080204" pitchFamily="50" charset="-128"/>
                <a:cs typeface="Times New Roman"/>
              </a:rPr>
              <a:t>　１．解析事例　構造解析領域</a:t>
            </a:r>
            <a:endParaRPr lang="en-US" altLang="ja-JP" sz="2400" b="1" kern="100" dirty="0" smtClean="0">
              <a:solidFill>
                <a:prstClr val="white">
                  <a:lumMod val="65000"/>
                </a:prstClr>
              </a:solidFill>
              <a:latin typeface="ＭＳ Ｐゴシック" panose="020B0600070205080204" pitchFamily="50" charset="-128"/>
              <a:cs typeface="Times New Roman"/>
            </a:endParaRPr>
          </a:p>
          <a:p>
            <a:pPr algn="just"/>
            <a:r>
              <a:rPr lang="ja-JP" altLang="en-US" sz="2400" b="1" kern="100" dirty="0">
                <a:solidFill>
                  <a:prstClr val="white">
                    <a:lumMod val="65000"/>
                  </a:prstClr>
                </a:solidFill>
                <a:latin typeface="ＭＳ Ｐゴシック" panose="020B0600070205080204" pitchFamily="50" charset="-128"/>
                <a:cs typeface="Times New Roman"/>
              </a:rPr>
              <a:t>　</a:t>
            </a:r>
            <a:r>
              <a:rPr lang="ja-JP" altLang="en-US" sz="2400" b="1" kern="100" dirty="0" smtClean="0">
                <a:solidFill>
                  <a:prstClr val="white">
                    <a:lumMod val="65000"/>
                  </a:prstClr>
                </a:solidFill>
                <a:latin typeface="ＭＳ Ｐゴシック" panose="020B0600070205080204" pitchFamily="50" charset="-128"/>
                <a:cs typeface="Times New Roman"/>
              </a:rPr>
              <a:t>２．ゴムの解析に必要なもの</a:t>
            </a:r>
            <a:endParaRPr lang="en-US" altLang="ja-JP" sz="2400" b="1" kern="100" dirty="0" smtClean="0">
              <a:solidFill>
                <a:prstClr val="white">
                  <a:lumMod val="65000"/>
                </a:prstClr>
              </a:solidFill>
              <a:latin typeface="ＭＳ Ｐゴシック" panose="020B0600070205080204" pitchFamily="50" charset="-128"/>
              <a:cs typeface="Times New Roman"/>
            </a:endParaRPr>
          </a:p>
          <a:p>
            <a:pPr algn="just"/>
            <a:r>
              <a:rPr lang="ja-JP" altLang="en-US" sz="2400" b="1" kern="100" dirty="0">
                <a:solidFill>
                  <a:prstClr val="black"/>
                </a:solidFill>
                <a:latin typeface="ＭＳ Ｐゴシック" panose="020B0600070205080204" pitchFamily="50" charset="-128"/>
                <a:cs typeface="Times New Roman"/>
              </a:rPr>
              <a:t>　</a:t>
            </a:r>
            <a:r>
              <a:rPr lang="ja-JP" altLang="en-US" sz="2400" b="1" kern="100" dirty="0" smtClean="0">
                <a:solidFill>
                  <a:prstClr val="black"/>
                </a:solidFill>
                <a:latin typeface="ＭＳ Ｐゴシック" panose="020B0600070205080204" pitchFamily="50" charset="-128"/>
                <a:cs typeface="Times New Roman"/>
              </a:rPr>
              <a:t>　　　　　</a:t>
            </a:r>
            <a:r>
              <a:rPr lang="ja-JP" altLang="en-US" sz="2400" b="1" kern="100" dirty="0" smtClean="0">
                <a:solidFill>
                  <a:prstClr val="white">
                    <a:lumMod val="65000"/>
                  </a:prstClr>
                </a:solidFill>
                <a:latin typeface="ＭＳ Ｐゴシック" panose="020B0600070205080204" pitchFamily="50" charset="-128"/>
                <a:cs typeface="Times New Roman"/>
              </a:rPr>
              <a:t>　・・</a:t>
            </a:r>
            <a:r>
              <a:rPr lang="ja-JP" altLang="en-US" sz="2400" b="1" kern="100" dirty="0">
                <a:solidFill>
                  <a:prstClr val="white">
                    <a:lumMod val="65000"/>
                  </a:prstClr>
                </a:solidFill>
                <a:latin typeface="ＭＳ Ｐゴシック" panose="020B0600070205080204" pitchFamily="50" charset="-128"/>
                <a:cs typeface="Times New Roman"/>
              </a:rPr>
              <a:t>ゴム</a:t>
            </a:r>
            <a:r>
              <a:rPr lang="ja-JP" altLang="en-US" sz="2400" b="1" kern="100" dirty="0" smtClean="0">
                <a:solidFill>
                  <a:prstClr val="white">
                    <a:lumMod val="65000"/>
                  </a:prstClr>
                </a:solidFill>
                <a:latin typeface="ＭＳ Ｐゴシック" panose="020B0600070205080204" pitchFamily="50" charset="-128"/>
                <a:cs typeface="Times New Roman"/>
              </a:rPr>
              <a:t>の</a:t>
            </a:r>
            <a:r>
              <a:rPr lang="ja-JP" altLang="en-US" sz="2400" b="1" kern="100" dirty="0">
                <a:solidFill>
                  <a:prstClr val="white">
                    <a:lumMod val="65000"/>
                  </a:prstClr>
                </a:solidFill>
                <a:latin typeface="ＭＳ Ｐゴシック" panose="020B0600070205080204" pitchFamily="50" charset="-128"/>
                <a:cs typeface="Times New Roman"/>
              </a:rPr>
              <a:t>非線形性</a:t>
            </a:r>
            <a:r>
              <a:rPr lang="ja-JP" altLang="en-US" sz="2400" b="1" kern="100" dirty="0" smtClean="0">
                <a:solidFill>
                  <a:prstClr val="white">
                    <a:lumMod val="65000"/>
                  </a:prstClr>
                </a:solidFill>
                <a:latin typeface="ＭＳ Ｐゴシック" panose="020B0600070205080204" pitchFamily="50" charset="-128"/>
                <a:cs typeface="Times New Roman"/>
              </a:rPr>
              <a:t>から難しいと勘違いしている</a:t>
            </a:r>
            <a:endParaRPr lang="en-US" altLang="ja-JP" sz="2400" b="1" kern="100" dirty="0" smtClean="0">
              <a:solidFill>
                <a:prstClr val="white">
                  <a:lumMod val="65000"/>
                </a:prstClr>
              </a:solidFill>
              <a:latin typeface="ＭＳ Ｐゴシック" panose="020B0600070205080204" pitchFamily="50" charset="-128"/>
              <a:cs typeface="Times New Roman"/>
            </a:endParaRPr>
          </a:p>
          <a:p>
            <a:pPr algn="just"/>
            <a:r>
              <a:rPr lang="ja-JP" altLang="en-US" sz="2400" b="1" kern="100" dirty="0" smtClean="0">
                <a:solidFill>
                  <a:schemeClr val="bg1">
                    <a:lumMod val="65000"/>
                  </a:schemeClr>
                </a:solidFill>
                <a:latin typeface="ＭＳ Ｐゴシック" panose="020B0600070205080204" pitchFamily="50" charset="-128"/>
                <a:cs typeface="Times New Roman"/>
              </a:rPr>
              <a:t>　３．ゴムの変形解析予測を向上させるもの</a:t>
            </a:r>
            <a:endParaRPr lang="en-US" altLang="ja-JP" sz="2400" b="1" kern="100" dirty="0" smtClean="0">
              <a:solidFill>
                <a:schemeClr val="bg1">
                  <a:lumMod val="65000"/>
                </a:schemeClr>
              </a:solidFill>
              <a:latin typeface="ＭＳ Ｐゴシック" panose="020B0600070205080204" pitchFamily="50" charset="-128"/>
              <a:cs typeface="Times New Roman"/>
            </a:endParaRPr>
          </a:p>
          <a:p>
            <a:pPr algn="just"/>
            <a:r>
              <a:rPr lang="ja-JP" altLang="en-US" sz="2400" b="1" kern="100" dirty="0">
                <a:solidFill>
                  <a:prstClr val="white">
                    <a:lumMod val="65000"/>
                  </a:prstClr>
                </a:solidFill>
                <a:latin typeface="ＭＳ Ｐゴシック" panose="020B0600070205080204" pitchFamily="50" charset="-128"/>
                <a:cs typeface="Times New Roman"/>
              </a:rPr>
              <a:t>　</a:t>
            </a:r>
            <a:r>
              <a:rPr lang="ja-JP" altLang="en-US" sz="2400" b="1" kern="100" dirty="0" smtClean="0">
                <a:latin typeface="ＭＳ Ｐゴシック" panose="020B0600070205080204" pitchFamily="50" charset="-128"/>
                <a:cs typeface="Times New Roman"/>
              </a:rPr>
              <a:t>４．効率化、設計・開発者の担当レベルへの解析展開</a:t>
            </a:r>
            <a:endParaRPr lang="en-US" altLang="ja-JP" sz="2400" b="1" kern="100" dirty="0" smtClean="0">
              <a:latin typeface="ＭＳ Ｐゴシック" panose="020B0600070205080204" pitchFamily="50" charset="-128"/>
              <a:cs typeface="Times New Roman"/>
            </a:endParaRPr>
          </a:p>
          <a:p>
            <a:pPr algn="just"/>
            <a:endParaRPr lang="en-US" altLang="ja-JP" sz="1600" b="1" kern="100" dirty="0">
              <a:solidFill>
                <a:prstClr val="white">
                  <a:lumMod val="65000"/>
                </a:prstClr>
              </a:solidFill>
              <a:latin typeface="ＭＳ Ｐゴシック" panose="020B0600070205080204" pitchFamily="50" charset="-128"/>
              <a:cs typeface="Times New Roman"/>
            </a:endParaRPr>
          </a:p>
          <a:p>
            <a:pPr algn="just"/>
            <a:r>
              <a:rPr lang="en-US" altLang="ja-JP" sz="2400" b="1" kern="100" dirty="0" smtClean="0">
                <a:solidFill>
                  <a:prstClr val="white">
                    <a:lumMod val="65000"/>
                  </a:prstClr>
                </a:solidFill>
                <a:latin typeface="ＭＳ Ｐゴシック" panose="020B0600070205080204" pitchFamily="50" charset="-128"/>
                <a:cs typeface="Times New Roman"/>
              </a:rPr>
              <a:t>Ⅱ</a:t>
            </a:r>
            <a:r>
              <a:rPr lang="ja-JP" altLang="en-US" sz="2400" b="1" kern="100" dirty="0" smtClean="0">
                <a:solidFill>
                  <a:prstClr val="white">
                    <a:lumMod val="65000"/>
                  </a:prstClr>
                </a:solidFill>
                <a:latin typeface="ＭＳ Ｐゴシック" panose="020B0600070205080204" pitchFamily="50" charset="-128"/>
                <a:cs typeface="Times New Roman"/>
              </a:rPr>
              <a:t>　金型設計への応用</a:t>
            </a:r>
            <a:endParaRPr lang="en-US" altLang="ja-JP" sz="2400" b="1" kern="100" dirty="0" smtClean="0">
              <a:solidFill>
                <a:prstClr val="white">
                  <a:lumMod val="65000"/>
                </a:prstClr>
              </a:solidFill>
              <a:latin typeface="ＭＳ Ｐゴシック" panose="020B0600070205080204" pitchFamily="50" charset="-128"/>
              <a:cs typeface="Times New Roman"/>
            </a:endParaRPr>
          </a:p>
          <a:p>
            <a:pPr algn="just"/>
            <a:r>
              <a:rPr lang="ja-JP" altLang="en-US" sz="2400" b="1" kern="100" dirty="0">
                <a:solidFill>
                  <a:prstClr val="white">
                    <a:lumMod val="65000"/>
                  </a:prstClr>
                </a:solidFill>
                <a:latin typeface="ＭＳ Ｐゴシック" panose="020B0600070205080204" pitchFamily="50" charset="-128"/>
                <a:cs typeface="Times New Roman"/>
              </a:rPr>
              <a:t>　</a:t>
            </a:r>
            <a:r>
              <a:rPr lang="ja-JP" altLang="en-US" sz="2400" b="1" kern="100" dirty="0" smtClean="0">
                <a:solidFill>
                  <a:prstClr val="white">
                    <a:lumMod val="65000"/>
                  </a:prstClr>
                </a:solidFill>
                <a:latin typeface="ＭＳ Ｐゴシック" panose="020B0600070205080204" pitchFamily="50" charset="-128"/>
                <a:cs typeface="Times New Roman"/>
              </a:rPr>
              <a:t>１．型設計への応用例</a:t>
            </a:r>
            <a:endParaRPr lang="en-US" altLang="ja-JP" sz="2400" b="1" kern="100" dirty="0" smtClean="0">
              <a:solidFill>
                <a:prstClr val="white">
                  <a:lumMod val="65000"/>
                </a:prstClr>
              </a:solidFill>
              <a:latin typeface="ＭＳ Ｐゴシック" panose="020B0600070205080204" pitchFamily="50" charset="-128"/>
              <a:cs typeface="Times New Roman"/>
            </a:endParaRPr>
          </a:p>
          <a:p>
            <a:pPr algn="just"/>
            <a:r>
              <a:rPr lang="ja-JP" altLang="en-US" sz="2400" b="1" kern="100" dirty="0">
                <a:solidFill>
                  <a:prstClr val="white">
                    <a:lumMod val="65000"/>
                  </a:prstClr>
                </a:solidFill>
                <a:latin typeface="ＭＳ Ｐゴシック" panose="020B0600070205080204" pitchFamily="50" charset="-128"/>
                <a:cs typeface="Times New Roman"/>
              </a:rPr>
              <a:t>　</a:t>
            </a:r>
            <a:r>
              <a:rPr lang="ja-JP" altLang="en-US" sz="2400" b="1" kern="100" dirty="0" smtClean="0">
                <a:solidFill>
                  <a:prstClr val="white">
                    <a:lumMod val="65000"/>
                  </a:prstClr>
                </a:solidFill>
                <a:latin typeface="ＭＳ Ｐゴシック" panose="020B0600070205080204" pitchFamily="50" charset="-128"/>
                <a:cs typeface="Times New Roman"/>
              </a:rPr>
              <a:t>２．金型設計に必要な材料定義　　・・・熱伝導、工程改善へ</a:t>
            </a:r>
            <a:endParaRPr lang="en-US" altLang="ja-JP" sz="2400" b="1" kern="100" dirty="0" smtClean="0">
              <a:solidFill>
                <a:prstClr val="white">
                  <a:lumMod val="65000"/>
                </a:prstClr>
              </a:solidFill>
              <a:latin typeface="ＭＳ Ｐゴシック" panose="020B0600070205080204" pitchFamily="50" charset="-128"/>
              <a:cs typeface="Times New Roman"/>
            </a:endParaRPr>
          </a:p>
          <a:p>
            <a:pPr algn="just"/>
            <a:r>
              <a:rPr lang="ja-JP" altLang="en-US" sz="2400" b="1" kern="100" dirty="0">
                <a:solidFill>
                  <a:prstClr val="white">
                    <a:lumMod val="65000"/>
                  </a:prstClr>
                </a:solidFill>
                <a:latin typeface="ＭＳ Ｐゴシック" panose="020B0600070205080204" pitchFamily="50" charset="-128"/>
                <a:cs typeface="Times New Roman"/>
              </a:rPr>
              <a:t>　</a:t>
            </a:r>
            <a:r>
              <a:rPr lang="ja-JP" altLang="en-US" sz="2400" b="1" kern="100" dirty="0" smtClean="0">
                <a:solidFill>
                  <a:prstClr val="white">
                    <a:lumMod val="65000"/>
                  </a:prstClr>
                </a:solidFill>
                <a:latin typeface="ＭＳ Ｐゴシック" panose="020B0600070205080204" pitchFamily="50" charset="-128"/>
                <a:cs typeface="Times New Roman"/>
              </a:rPr>
              <a:t>３．これまで金型設計トライ＆エラーと熱考慮不要と考えていた例</a:t>
            </a:r>
            <a:endParaRPr lang="en-US" altLang="ja-JP" sz="2400" b="1" kern="100" dirty="0" smtClean="0">
              <a:solidFill>
                <a:prstClr val="white">
                  <a:lumMod val="65000"/>
                </a:prstClr>
              </a:solidFill>
              <a:latin typeface="ＭＳ Ｐゴシック" panose="020B0600070205080204" pitchFamily="50" charset="-128"/>
              <a:cs typeface="Times New Roman"/>
            </a:endParaRPr>
          </a:p>
        </p:txBody>
      </p:sp>
    </p:spTree>
    <p:extLst>
      <p:ext uri="{BB962C8B-B14F-4D97-AF65-F5344CB8AC3E}">
        <p14:creationId xmlns:p14="http://schemas.microsoft.com/office/powerpoint/2010/main" val="97903800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04450" name="Picture 2" descr="D:\My Documents\temp\cvj001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1697038"/>
            <a:ext cx="6248400" cy="4822825"/>
          </a:xfrm>
          <a:prstGeom prst="rect">
            <a:avLst/>
          </a:prstGeom>
          <a:noFill/>
          <a:extLst>
            <a:ext uri="{909E8E84-426E-40DD-AFC4-6F175D3DCCD1}">
              <a14:hiddenFill xmlns:a14="http://schemas.microsoft.com/office/drawing/2010/main">
                <a:solidFill>
                  <a:srgbClr val="FFFFFF"/>
                </a:solidFill>
              </a14:hiddenFill>
            </a:ext>
          </a:extLst>
        </p:spPr>
      </p:pic>
      <p:sp>
        <p:nvSpPr>
          <p:cNvPr id="104451" name="Rectangle 3"/>
          <p:cNvSpPr>
            <a:spLocks noGrp="1" noChangeArrowheads="1"/>
          </p:cNvSpPr>
          <p:nvPr>
            <p:ph type="title"/>
          </p:nvPr>
        </p:nvSpPr>
        <p:spPr>
          <a:xfrm>
            <a:off x="457200" y="914400"/>
            <a:ext cx="6248400" cy="609600"/>
          </a:xfrm>
          <a:ln>
            <a:solidFill>
              <a:srgbClr val="FFFFFF"/>
            </a:solidFill>
            <a:miter lim="800000"/>
            <a:headEnd/>
            <a:tailEnd/>
          </a:ln>
        </p:spPr>
        <p:txBody>
          <a:bodyPr/>
          <a:lstStyle/>
          <a:p>
            <a:r>
              <a:rPr lang="ja-JP" altLang="en-US" sz="2800" u="sng" dirty="0" smtClean="0"/>
              <a:t>ブーツ解析の自動化</a:t>
            </a:r>
            <a:endParaRPr lang="en-US" altLang="ja-JP" sz="2800" u="sng" dirty="0"/>
          </a:p>
        </p:txBody>
      </p:sp>
      <p:pic>
        <p:nvPicPr>
          <p:cNvPr id="104452" name="Picture 4" descr="D:\My Documents\temp\cvj0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8800" y="1697038"/>
            <a:ext cx="6248400" cy="4822825"/>
          </a:xfrm>
          <a:prstGeom prst="rect">
            <a:avLst/>
          </a:prstGeom>
          <a:noFill/>
          <a:extLst>
            <a:ext uri="{909E8E84-426E-40DD-AFC4-6F175D3DCCD1}">
              <a14:hiddenFill xmlns:a14="http://schemas.microsoft.com/office/drawing/2010/main">
                <a:solidFill>
                  <a:srgbClr val="FFFFFF"/>
                </a:solidFill>
              </a14:hiddenFill>
            </a:ext>
          </a:extLst>
        </p:spPr>
      </p:pic>
      <p:pic>
        <p:nvPicPr>
          <p:cNvPr id="104453" name="Picture 5" descr="D:\My Documents\temp\cvj00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28800" y="1697038"/>
            <a:ext cx="6248400" cy="4822825"/>
          </a:xfrm>
          <a:prstGeom prst="rect">
            <a:avLst/>
          </a:prstGeom>
          <a:noFill/>
          <a:extLst>
            <a:ext uri="{909E8E84-426E-40DD-AFC4-6F175D3DCCD1}">
              <a14:hiddenFill xmlns:a14="http://schemas.microsoft.com/office/drawing/2010/main">
                <a:solidFill>
                  <a:srgbClr val="FFFFFF"/>
                </a:solidFill>
              </a14:hiddenFill>
            </a:ext>
          </a:extLst>
        </p:spPr>
      </p:pic>
      <p:pic>
        <p:nvPicPr>
          <p:cNvPr id="104454" name="Picture 6" descr="D:\My Documents\temp\cvj00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28800" y="1697038"/>
            <a:ext cx="6248400" cy="4822825"/>
          </a:xfrm>
          <a:prstGeom prst="rect">
            <a:avLst/>
          </a:prstGeom>
          <a:noFill/>
          <a:extLst>
            <a:ext uri="{909E8E84-426E-40DD-AFC4-6F175D3DCCD1}">
              <a14:hiddenFill xmlns:a14="http://schemas.microsoft.com/office/drawing/2010/main">
                <a:solidFill>
                  <a:srgbClr val="FFFFFF"/>
                </a:solidFill>
              </a14:hiddenFill>
            </a:ext>
          </a:extLst>
        </p:spPr>
      </p:pic>
      <p:pic>
        <p:nvPicPr>
          <p:cNvPr id="104455" name="Picture 7" descr="D:\My Documents\temp\cvj002.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28800" y="1697038"/>
            <a:ext cx="6248400" cy="4822825"/>
          </a:xfrm>
          <a:prstGeom prst="rect">
            <a:avLst/>
          </a:prstGeom>
          <a:noFill/>
          <a:extLst>
            <a:ext uri="{909E8E84-426E-40DD-AFC4-6F175D3DCCD1}">
              <a14:hiddenFill xmlns:a14="http://schemas.microsoft.com/office/drawing/2010/main">
                <a:solidFill>
                  <a:srgbClr val="FFFFFF"/>
                </a:solidFill>
              </a14:hiddenFill>
            </a:ext>
          </a:extLst>
        </p:spPr>
      </p:pic>
      <p:pic>
        <p:nvPicPr>
          <p:cNvPr id="104456" name="Picture 8" descr="D:\My Documents\temp\cvj003.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28800" y="1697038"/>
            <a:ext cx="6248400" cy="4822825"/>
          </a:xfrm>
          <a:prstGeom prst="rect">
            <a:avLst/>
          </a:prstGeom>
          <a:noFill/>
          <a:extLst>
            <a:ext uri="{909E8E84-426E-40DD-AFC4-6F175D3DCCD1}">
              <a14:hiddenFill xmlns:a14="http://schemas.microsoft.com/office/drawing/2010/main">
                <a:solidFill>
                  <a:srgbClr val="FFFFFF"/>
                </a:solidFill>
              </a14:hiddenFill>
            </a:ext>
          </a:extLst>
        </p:spPr>
      </p:pic>
      <p:pic>
        <p:nvPicPr>
          <p:cNvPr id="104457" name="Picture 9" descr="D:\My Documents\temp\cvj004.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28800" y="1697038"/>
            <a:ext cx="6248400" cy="4822825"/>
          </a:xfrm>
          <a:prstGeom prst="rect">
            <a:avLst/>
          </a:prstGeom>
          <a:noFill/>
          <a:extLst>
            <a:ext uri="{909E8E84-426E-40DD-AFC4-6F175D3DCCD1}">
              <a14:hiddenFill xmlns:a14="http://schemas.microsoft.com/office/drawing/2010/main">
                <a:solidFill>
                  <a:srgbClr val="FFFFFF"/>
                </a:solidFill>
              </a14:hiddenFill>
            </a:ext>
          </a:extLst>
        </p:spPr>
      </p:pic>
      <p:pic>
        <p:nvPicPr>
          <p:cNvPr id="104458" name="Picture 10" descr="D:\My Documents\temp\cvj005.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28800" y="1697038"/>
            <a:ext cx="6248400" cy="4822825"/>
          </a:xfrm>
          <a:prstGeom prst="rect">
            <a:avLst/>
          </a:prstGeom>
          <a:noFill/>
          <a:extLst>
            <a:ext uri="{909E8E84-426E-40DD-AFC4-6F175D3DCCD1}">
              <a14:hiddenFill xmlns:a14="http://schemas.microsoft.com/office/drawing/2010/main">
                <a:solidFill>
                  <a:srgbClr val="FFFFFF"/>
                </a:solidFill>
              </a14:hiddenFill>
            </a:ext>
          </a:extLst>
        </p:spPr>
      </p:pic>
      <p:pic>
        <p:nvPicPr>
          <p:cNvPr id="104459" name="Picture 11" descr="D:\My Documents\temp\cvj006.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28800" y="1697038"/>
            <a:ext cx="6248400" cy="4822825"/>
          </a:xfrm>
          <a:prstGeom prst="rect">
            <a:avLst/>
          </a:prstGeom>
          <a:noFill/>
          <a:extLst>
            <a:ext uri="{909E8E84-426E-40DD-AFC4-6F175D3DCCD1}">
              <a14:hiddenFill xmlns:a14="http://schemas.microsoft.com/office/drawing/2010/main">
                <a:solidFill>
                  <a:srgbClr val="FFFFFF"/>
                </a:solidFill>
              </a14:hiddenFill>
            </a:ext>
          </a:extLst>
        </p:spPr>
      </p:pic>
      <p:pic>
        <p:nvPicPr>
          <p:cNvPr id="104460" name="Picture 12" descr="D:\My Documents\temp\cvj008.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828800" y="1697038"/>
            <a:ext cx="6248400" cy="4822825"/>
          </a:xfrm>
          <a:prstGeom prst="rect">
            <a:avLst/>
          </a:prstGeom>
          <a:noFill/>
          <a:extLst>
            <a:ext uri="{909E8E84-426E-40DD-AFC4-6F175D3DCCD1}">
              <a14:hiddenFill xmlns:a14="http://schemas.microsoft.com/office/drawing/2010/main">
                <a:solidFill>
                  <a:srgbClr val="FFFFFF"/>
                </a:solidFill>
              </a14:hiddenFill>
            </a:ext>
          </a:extLst>
        </p:spPr>
      </p:pic>
      <p:pic>
        <p:nvPicPr>
          <p:cNvPr id="104461" name="Picture 13" descr="D:\My Documents\temp\cvj009.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828800" y="1697038"/>
            <a:ext cx="6248400" cy="4822825"/>
          </a:xfrm>
          <a:prstGeom prst="rect">
            <a:avLst/>
          </a:prstGeom>
          <a:noFill/>
          <a:extLst>
            <a:ext uri="{909E8E84-426E-40DD-AFC4-6F175D3DCCD1}">
              <a14:hiddenFill xmlns:a14="http://schemas.microsoft.com/office/drawing/2010/main">
                <a:solidFill>
                  <a:srgbClr val="FFFFFF"/>
                </a:solidFill>
              </a14:hiddenFill>
            </a:ext>
          </a:extLst>
        </p:spPr>
      </p:pic>
      <p:pic>
        <p:nvPicPr>
          <p:cNvPr id="104462" name="Picture 14" descr="D:\My Documents\temp\cvj0010.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828800" y="1697038"/>
            <a:ext cx="6248400" cy="4822825"/>
          </a:xfrm>
          <a:prstGeom prst="rect">
            <a:avLst/>
          </a:prstGeom>
          <a:noFill/>
          <a:extLst>
            <a:ext uri="{909E8E84-426E-40DD-AFC4-6F175D3DCCD1}">
              <a14:hiddenFill xmlns:a14="http://schemas.microsoft.com/office/drawing/2010/main">
                <a:solidFill>
                  <a:srgbClr val="FFFFFF"/>
                </a:solidFill>
              </a14:hiddenFill>
            </a:ext>
          </a:extLst>
        </p:spPr>
      </p:pic>
      <p:pic>
        <p:nvPicPr>
          <p:cNvPr id="104463" name="Picture 15" descr="D:\My Documents\temp\cvj0011.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828800" y="1697038"/>
            <a:ext cx="6248400" cy="4822825"/>
          </a:xfrm>
          <a:prstGeom prst="rect">
            <a:avLst/>
          </a:prstGeom>
          <a:noFill/>
          <a:extLst>
            <a:ext uri="{909E8E84-426E-40DD-AFC4-6F175D3DCCD1}">
              <a14:hiddenFill xmlns:a14="http://schemas.microsoft.com/office/drawing/2010/main">
                <a:solidFill>
                  <a:srgbClr val="FFFFFF"/>
                </a:solidFill>
              </a14:hiddenFill>
            </a:ext>
          </a:extLst>
        </p:spPr>
      </p:pic>
      <p:pic>
        <p:nvPicPr>
          <p:cNvPr id="104464" name="Picture 16" descr="D:\My Documents\temp\cvj0012.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828800" y="1697038"/>
            <a:ext cx="6248400" cy="4822825"/>
          </a:xfrm>
          <a:prstGeom prst="rect">
            <a:avLst/>
          </a:prstGeom>
          <a:noFill/>
          <a:extLst>
            <a:ext uri="{909E8E84-426E-40DD-AFC4-6F175D3DCCD1}">
              <a14:hiddenFill xmlns:a14="http://schemas.microsoft.com/office/drawing/2010/main">
                <a:solidFill>
                  <a:srgbClr val="FFFFFF"/>
                </a:solidFill>
              </a14:hiddenFill>
            </a:ext>
          </a:extLst>
        </p:spPr>
      </p:pic>
      <p:pic>
        <p:nvPicPr>
          <p:cNvPr id="104465" name="Picture 17" descr="D:\My Documents\temp\cvj0012.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828800" y="1697038"/>
            <a:ext cx="6248400" cy="4822825"/>
          </a:xfrm>
          <a:prstGeom prst="rect">
            <a:avLst/>
          </a:prstGeom>
          <a:noFill/>
          <a:extLst>
            <a:ext uri="{909E8E84-426E-40DD-AFC4-6F175D3DCCD1}">
              <a14:hiddenFill xmlns:a14="http://schemas.microsoft.com/office/drawing/2010/main">
                <a:solidFill>
                  <a:srgbClr val="FFFFFF"/>
                </a:solidFill>
              </a14:hiddenFill>
            </a:ext>
          </a:extLst>
        </p:spPr>
      </p:pic>
      <p:pic>
        <p:nvPicPr>
          <p:cNvPr id="104466" name="Picture 18" descr="D:\My Documents\temp\cvj0013.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828800" y="1697038"/>
            <a:ext cx="6248400" cy="4822825"/>
          </a:xfrm>
          <a:prstGeom prst="rect">
            <a:avLst/>
          </a:prstGeom>
          <a:noFill/>
          <a:extLst>
            <a:ext uri="{909E8E84-426E-40DD-AFC4-6F175D3DCCD1}">
              <a14:hiddenFill xmlns:a14="http://schemas.microsoft.com/office/drawing/2010/main">
                <a:solidFill>
                  <a:srgbClr val="FFFFFF"/>
                </a:solidFill>
              </a14:hiddenFill>
            </a:ext>
          </a:extLst>
        </p:spPr>
      </p:pic>
      <p:pic>
        <p:nvPicPr>
          <p:cNvPr id="104467" name="Picture 19" descr="D:\My Documents\temp\cvj0014.jp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828800" y="1697038"/>
            <a:ext cx="6248400" cy="4822825"/>
          </a:xfrm>
          <a:prstGeom prst="rect">
            <a:avLst/>
          </a:prstGeom>
          <a:noFill/>
          <a:extLst>
            <a:ext uri="{909E8E84-426E-40DD-AFC4-6F175D3DCCD1}">
              <a14:hiddenFill xmlns:a14="http://schemas.microsoft.com/office/drawing/2010/main">
                <a:solidFill>
                  <a:srgbClr val="FFFFFF"/>
                </a:solidFill>
              </a14:hiddenFill>
            </a:ext>
          </a:extLst>
        </p:spPr>
      </p:pic>
      <p:pic>
        <p:nvPicPr>
          <p:cNvPr id="104468" name="Picture 20" descr="D:\My Documents\temp\cvj0015.jp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828800" y="1697038"/>
            <a:ext cx="6248400" cy="4822825"/>
          </a:xfrm>
          <a:prstGeom prst="rect">
            <a:avLst/>
          </a:prstGeom>
          <a:noFill/>
          <a:extLst>
            <a:ext uri="{909E8E84-426E-40DD-AFC4-6F175D3DCCD1}">
              <a14:hiddenFill xmlns:a14="http://schemas.microsoft.com/office/drawing/2010/main">
                <a:solidFill>
                  <a:srgbClr val="FFFFFF"/>
                </a:solidFill>
              </a14:hiddenFill>
            </a:ext>
          </a:extLst>
        </p:spPr>
      </p:pic>
      <p:pic>
        <p:nvPicPr>
          <p:cNvPr id="104469" name="Picture 21" descr="D:\My Documents\temp\cvj0016.jp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828800" y="1697038"/>
            <a:ext cx="6248400" cy="4822825"/>
          </a:xfrm>
          <a:prstGeom prst="rect">
            <a:avLst/>
          </a:prstGeom>
          <a:noFill/>
          <a:extLst>
            <a:ext uri="{909E8E84-426E-40DD-AFC4-6F175D3DCCD1}">
              <a14:hiddenFill xmlns:a14="http://schemas.microsoft.com/office/drawing/2010/main">
                <a:solidFill>
                  <a:srgbClr val="FFFFFF"/>
                </a:solidFill>
              </a14:hiddenFill>
            </a:ext>
          </a:extLst>
        </p:spPr>
      </p:pic>
      <p:pic>
        <p:nvPicPr>
          <p:cNvPr id="104470" name="Picture 22" descr="D:\My Documents\temp\cvj0017.jp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828800" y="1697038"/>
            <a:ext cx="6248400" cy="4822825"/>
          </a:xfrm>
          <a:prstGeom prst="rect">
            <a:avLst/>
          </a:prstGeom>
          <a:noFill/>
          <a:extLst>
            <a:ext uri="{909E8E84-426E-40DD-AFC4-6F175D3DCCD1}">
              <a14:hiddenFill xmlns:a14="http://schemas.microsoft.com/office/drawing/2010/main">
                <a:solidFill>
                  <a:srgbClr val="FFFFFF"/>
                </a:solidFill>
              </a14:hiddenFill>
            </a:ext>
          </a:extLst>
        </p:spPr>
      </p:pic>
      <p:pic>
        <p:nvPicPr>
          <p:cNvPr id="104471" name="Picture 23" descr="D:\My Documents\temp\cvj001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1697038"/>
            <a:ext cx="6248400" cy="4822825"/>
          </a:xfrm>
          <a:prstGeom prst="rect">
            <a:avLst/>
          </a:prstGeom>
          <a:noFill/>
          <a:extLst>
            <a:ext uri="{909E8E84-426E-40DD-AFC4-6F175D3DCCD1}">
              <a14:hiddenFill xmlns:a14="http://schemas.microsoft.com/office/drawing/2010/main">
                <a:solidFill>
                  <a:srgbClr val="FFFFFF"/>
                </a:solidFill>
              </a14:hiddenFill>
            </a:ext>
          </a:extLst>
        </p:spPr>
      </p:pic>
      <p:sp>
        <p:nvSpPr>
          <p:cNvPr id="2" name="角丸四角形 1"/>
          <p:cNvSpPr/>
          <p:nvPr/>
        </p:nvSpPr>
        <p:spPr>
          <a:xfrm>
            <a:off x="6660232" y="260648"/>
            <a:ext cx="2088232" cy="936104"/>
          </a:xfrm>
          <a:prstGeom prst="round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b="1" dirty="0" smtClean="0">
                <a:solidFill>
                  <a:srgbClr val="0000FF"/>
                </a:solidFill>
              </a:rPr>
              <a:t>解析も自動化可能です。</a:t>
            </a:r>
          </a:p>
        </p:txBody>
      </p:sp>
      <p:sp>
        <p:nvSpPr>
          <p:cNvPr id="25" name="角丸四角形 24"/>
          <p:cNvSpPr/>
          <p:nvPr/>
        </p:nvSpPr>
        <p:spPr>
          <a:xfrm>
            <a:off x="107504" y="80801"/>
            <a:ext cx="4680520" cy="537474"/>
          </a:xfrm>
          <a:prstGeom prst="roundRect">
            <a:avLst/>
          </a:prstGeom>
          <a:solidFill>
            <a:srgbClr val="FF99FF"/>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smtClean="0">
                <a:solidFill>
                  <a:srgbClr val="FF0000"/>
                </a:solidFill>
              </a:rPr>
              <a:t>精度確保が基本</a:t>
            </a:r>
            <a:r>
              <a:rPr lang="en-US" altLang="ja-JP" b="1" dirty="0" smtClean="0">
                <a:solidFill>
                  <a:srgbClr val="FF0000"/>
                </a:solidFill>
              </a:rPr>
              <a:t>/</a:t>
            </a:r>
            <a:r>
              <a:rPr lang="ja-JP" altLang="en-US" b="1" dirty="0" smtClean="0">
                <a:solidFill>
                  <a:srgbClr val="FF0000"/>
                </a:solidFill>
              </a:rPr>
              <a:t>精度無いものは使わない</a:t>
            </a:r>
          </a:p>
        </p:txBody>
      </p:sp>
    </p:spTree>
    <p:extLst>
      <p:ext uri="{BB962C8B-B14F-4D97-AF65-F5344CB8AC3E}">
        <p14:creationId xmlns:p14="http://schemas.microsoft.com/office/powerpoint/2010/main" val="25691668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afterEffect">
                                  <p:stCondLst>
                                    <p:cond delay="0"/>
                                  </p:stCondLst>
                                  <p:childTnLst>
                                    <p:set>
                                      <p:cBhvr>
                                        <p:cTn id="6" dur="1" fill="hold">
                                          <p:stCondLst>
                                            <p:cond delay="0"/>
                                          </p:stCondLst>
                                        </p:cTn>
                                        <p:tgtEl>
                                          <p:spTgt spid="104450"/>
                                        </p:tgtEl>
                                        <p:attrNameLst>
                                          <p:attrName>style.visibility</p:attrName>
                                        </p:attrNameLst>
                                      </p:cBhvr>
                                      <p:to>
                                        <p:strVal val="visible"/>
                                      </p:to>
                                    </p:set>
                                    <p:anim calcmode="lin" valueType="num">
                                      <p:cBhvr additive="base">
                                        <p:cTn id="7" dur="500" fill="hold"/>
                                        <p:tgtEl>
                                          <p:spTgt spid="104450"/>
                                        </p:tgtEl>
                                        <p:attrNameLst>
                                          <p:attrName>ppt_x</p:attrName>
                                        </p:attrNameLst>
                                      </p:cBhvr>
                                      <p:tavLst>
                                        <p:tav tm="0">
                                          <p:val>
                                            <p:strVal val="0-#ppt_w/2"/>
                                          </p:val>
                                        </p:tav>
                                        <p:tav tm="100000">
                                          <p:val>
                                            <p:strVal val="#ppt_x"/>
                                          </p:val>
                                        </p:tav>
                                      </p:tavLst>
                                    </p:anim>
                                    <p:anim calcmode="lin" valueType="num">
                                      <p:cBhvr additive="base">
                                        <p:cTn id="8" dur="500" fill="hold"/>
                                        <p:tgtEl>
                                          <p:spTgt spid="104450"/>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104452"/>
                                        </p:tgtEl>
                                        <p:attrNameLst>
                                          <p:attrName>style.visibility</p:attrName>
                                        </p:attrNameLst>
                                      </p:cBhvr>
                                      <p:to>
                                        <p:strVal val="visible"/>
                                      </p:to>
                                    </p:set>
                                    <p:anim calcmode="lin" valueType="num">
                                      <p:cBhvr additive="base">
                                        <p:cTn id="13" dur="500" fill="hold"/>
                                        <p:tgtEl>
                                          <p:spTgt spid="104452"/>
                                        </p:tgtEl>
                                        <p:attrNameLst>
                                          <p:attrName>ppt_x</p:attrName>
                                        </p:attrNameLst>
                                      </p:cBhvr>
                                      <p:tavLst>
                                        <p:tav tm="0">
                                          <p:val>
                                            <p:strVal val="0-#ppt_w/2"/>
                                          </p:val>
                                        </p:tav>
                                        <p:tav tm="100000">
                                          <p:val>
                                            <p:strVal val="#ppt_x"/>
                                          </p:val>
                                        </p:tav>
                                      </p:tavLst>
                                    </p:anim>
                                    <p:anim calcmode="lin" valueType="num">
                                      <p:cBhvr additive="base">
                                        <p:cTn id="14" dur="500" fill="hold"/>
                                        <p:tgtEl>
                                          <p:spTgt spid="104452"/>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nodeType="clickEffect">
                                  <p:stCondLst>
                                    <p:cond delay="0"/>
                                  </p:stCondLst>
                                  <p:childTnLst>
                                    <p:set>
                                      <p:cBhvr>
                                        <p:cTn id="18" dur="1" fill="hold">
                                          <p:stCondLst>
                                            <p:cond delay="0"/>
                                          </p:stCondLst>
                                        </p:cTn>
                                        <p:tgtEl>
                                          <p:spTgt spid="104453"/>
                                        </p:tgtEl>
                                        <p:attrNameLst>
                                          <p:attrName>style.visibility</p:attrName>
                                        </p:attrNameLst>
                                      </p:cBhvr>
                                      <p:to>
                                        <p:strVal val="visible"/>
                                      </p:to>
                                    </p:set>
                                    <p:anim calcmode="lin" valueType="num">
                                      <p:cBhvr additive="base">
                                        <p:cTn id="19" dur="500" fill="hold"/>
                                        <p:tgtEl>
                                          <p:spTgt spid="104453"/>
                                        </p:tgtEl>
                                        <p:attrNameLst>
                                          <p:attrName>ppt_x</p:attrName>
                                        </p:attrNameLst>
                                      </p:cBhvr>
                                      <p:tavLst>
                                        <p:tav tm="0">
                                          <p:val>
                                            <p:strVal val="0-#ppt_w/2"/>
                                          </p:val>
                                        </p:tav>
                                        <p:tav tm="100000">
                                          <p:val>
                                            <p:strVal val="#ppt_x"/>
                                          </p:val>
                                        </p:tav>
                                      </p:tavLst>
                                    </p:anim>
                                    <p:anim calcmode="lin" valueType="num">
                                      <p:cBhvr additive="base">
                                        <p:cTn id="20" dur="500" fill="hold"/>
                                        <p:tgtEl>
                                          <p:spTgt spid="104453"/>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499"/>
                                          </p:stCondLst>
                                        </p:cTn>
                                        <p:tgtEl>
                                          <p:spTgt spid="104454"/>
                                        </p:tgtEl>
                                        <p:attrNameLst>
                                          <p:attrName>style.visibility</p:attrName>
                                        </p:attrNameLst>
                                      </p:cBhvr>
                                      <p:to>
                                        <p:strVal val="visible"/>
                                      </p:to>
                                    </p:set>
                                  </p:childTnLst>
                                </p:cTn>
                              </p:par>
                            </p:childTnLst>
                          </p:cTn>
                        </p:par>
                        <p:par>
                          <p:cTn id="25" fill="hold" nodeType="afterGroup">
                            <p:stCondLst>
                              <p:cond delay="500"/>
                            </p:stCondLst>
                            <p:childTnLst>
                              <p:par>
                                <p:cTn id="26" presetID="1" presetClass="entr" presetSubtype="0" fill="hold" nodeType="afterEffect">
                                  <p:stCondLst>
                                    <p:cond delay="0"/>
                                  </p:stCondLst>
                                  <p:childTnLst>
                                    <p:set>
                                      <p:cBhvr>
                                        <p:cTn id="27" dur="1" fill="hold">
                                          <p:stCondLst>
                                            <p:cond delay="499"/>
                                          </p:stCondLst>
                                        </p:cTn>
                                        <p:tgtEl>
                                          <p:spTgt spid="104455"/>
                                        </p:tgtEl>
                                        <p:attrNameLst>
                                          <p:attrName>style.visibility</p:attrName>
                                        </p:attrNameLst>
                                      </p:cBhvr>
                                      <p:to>
                                        <p:strVal val="visible"/>
                                      </p:to>
                                    </p:set>
                                  </p:childTnLst>
                                </p:cTn>
                              </p:par>
                            </p:childTnLst>
                          </p:cTn>
                        </p:par>
                        <p:par>
                          <p:cTn id="28" fill="hold" nodeType="afterGroup">
                            <p:stCondLst>
                              <p:cond delay="1000"/>
                            </p:stCondLst>
                            <p:childTnLst>
                              <p:par>
                                <p:cTn id="29" presetID="1" presetClass="entr" presetSubtype="0" fill="hold" nodeType="afterEffect">
                                  <p:stCondLst>
                                    <p:cond delay="0"/>
                                  </p:stCondLst>
                                  <p:childTnLst>
                                    <p:set>
                                      <p:cBhvr>
                                        <p:cTn id="30" dur="1" fill="hold">
                                          <p:stCondLst>
                                            <p:cond delay="499"/>
                                          </p:stCondLst>
                                        </p:cTn>
                                        <p:tgtEl>
                                          <p:spTgt spid="104456"/>
                                        </p:tgtEl>
                                        <p:attrNameLst>
                                          <p:attrName>style.visibility</p:attrName>
                                        </p:attrNameLst>
                                      </p:cBhvr>
                                      <p:to>
                                        <p:strVal val="visible"/>
                                      </p:to>
                                    </p:set>
                                  </p:childTnLst>
                                </p:cTn>
                              </p:par>
                            </p:childTnLst>
                          </p:cTn>
                        </p:par>
                        <p:par>
                          <p:cTn id="31" fill="hold" nodeType="afterGroup">
                            <p:stCondLst>
                              <p:cond delay="1500"/>
                            </p:stCondLst>
                            <p:childTnLst>
                              <p:par>
                                <p:cTn id="32" presetID="1" presetClass="entr" presetSubtype="0" fill="hold" nodeType="afterEffect">
                                  <p:stCondLst>
                                    <p:cond delay="0"/>
                                  </p:stCondLst>
                                  <p:childTnLst>
                                    <p:set>
                                      <p:cBhvr>
                                        <p:cTn id="33" dur="1" fill="hold">
                                          <p:stCondLst>
                                            <p:cond delay="499"/>
                                          </p:stCondLst>
                                        </p:cTn>
                                        <p:tgtEl>
                                          <p:spTgt spid="104457"/>
                                        </p:tgtEl>
                                        <p:attrNameLst>
                                          <p:attrName>style.visibility</p:attrName>
                                        </p:attrNameLst>
                                      </p:cBhvr>
                                      <p:to>
                                        <p:strVal val="visible"/>
                                      </p:to>
                                    </p:set>
                                  </p:childTnLst>
                                </p:cTn>
                              </p:par>
                            </p:childTnLst>
                          </p:cTn>
                        </p:par>
                        <p:par>
                          <p:cTn id="34" fill="hold" nodeType="afterGroup">
                            <p:stCondLst>
                              <p:cond delay="2000"/>
                            </p:stCondLst>
                            <p:childTnLst>
                              <p:par>
                                <p:cTn id="35" presetID="1" presetClass="entr" presetSubtype="0" fill="hold" nodeType="afterEffect">
                                  <p:stCondLst>
                                    <p:cond delay="0"/>
                                  </p:stCondLst>
                                  <p:childTnLst>
                                    <p:set>
                                      <p:cBhvr>
                                        <p:cTn id="36" dur="1" fill="hold">
                                          <p:stCondLst>
                                            <p:cond delay="499"/>
                                          </p:stCondLst>
                                        </p:cTn>
                                        <p:tgtEl>
                                          <p:spTgt spid="104458"/>
                                        </p:tgtEl>
                                        <p:attrNameLst>
                                          <p:attrName>style.visibility</p:attrName>
                                        </p:attrNameLst>
                                      </p:cBhvr>
                                      <p:to>
                                        <p:strVal val="visible"/>
                                      </p:to>
                                    </p:set>
                                  </p:childTnLst>
                                </p:cTn>
                              </p:par>
                            </p:childTnLst>
                          </p:cTn>
                        </p:par>
                        <p:par>
                          <p:cTn id="37" fill="hold" nodeType="afterGroup">
                            <p:stCondLst>
                              <p:cond delay="2500"/>
                            </p:stCondLst>
                            <p:childTnLst>
                              <p:par>
                                <p:cTn id="38" presetID="1" presetClass="entr" presetSubtype="0" fill="hold" nodeType="afterEffect">
                                  <p:stCondLst>
                                    <p:cond delay="0"/>
                                  </p:stCondLst>
                                  <p:childTnLst>
                                    <p:set>
                                      <p:cBhvr>
                                        <p:cTn id="39" dur="1" fill="hold">
                                          <p:stCondLst>
                                            <p:cond delay="499"/>
                                          </p:stCondLst>
                                        </p:cTn>
                                        <p:tgtEl>
                                          <p:spTgt spid="104459"/>
                                        </p:tgtEl>
                                        <p:attrNameLst>
                                          <p:attrName>style.visibility</p:attrName>
                                        </p:attrNameLst>
                                      </p:cBhvr>
                                      <p:to>
                                        <p:strVal val="visible"/>
                                      </p:to>
                                    </p:set>
                                  </p:childTnLst>
                                </p:cTn>
                              </p:par>
                            </p:childTnLst>
                          </p:cTn>
                        </p:par>
                        <p:par>
                          <p:cTn id="40" fill="hold" nodeType="afterGroup">
                            <p:stCondLst>
                              <p:cond delay="3000"/>
                            </p:stCondLst>
                            <p:childTnLst>
                              <p:par>
                                <p:cTn id="41" presetID="1" presetClass="entr" presetSubtype="0" fill="hold" nodeType="afterEffect">
                                  <p:stCondLst>
                                    <p:cond delay="0"/>
                                  </p:stCondLst>
                                  <p:childTnLst>
                                    <p:set>
                                      <p:cBhvr>
                                        <p:cTn id="42" dur="1" fill="hold">
                                          <p:stCondLst>
                                            <p:cond delay="499"/>
                                          </p:stCondLst>
                                        </p:cTn>
                                        <p:tgtEl>
                                          <p:spTgt spid="104460"/>
                                        </p:tgtEl>
                                        <p:attrNameLst>
                                          <p:attrName>style.visibility</p:attrName>
                                        </p:attrNameLst>
                                      </p:cBhvr>
                                      <p:to>
                                        <p:strVal val="visible"/>
                                      </p:to>
                                    </p:set>
                                  </p:childTnLst>
                                </p:cTn>
                              </p:par>
                            </p:childTnLst>
                          </p:cTn>
                        </p:par>
                        <p:par>
                          <p:cTn id="43" fill="hold" nodeType="afterGroup">
                            <p:stCondLst>
                              <p:cond delay="3500"/>
                            </p:stCondLst>
                            <p:childTnLst>
                              <p:par>
                                <p:cTn id="44" presetID="1" presetClass="entr" presetSubtype="0" fill="hold" nodeType="afterEffect">
                                  <p:stCondLst>
                                    <p:cond delay="0"/>
                                  </p:stCondLst>
                                  <p:childTnLst>
                                    <p:set>
                                      <p:cBhvr>
                                        <p:cTn id="45" dur="1" fill="hold">
                                          <p:stCondLst>
                                            <p:cond delay="499"/>
                                          </p:stCondLst>
                                        </p:cTn>
                                        <p:tgtEl>
                                          <p:spTgt spid="104461"/>
                                        </p:tgtEl>
                                        <p:attrNameLst>
                                          <p:attrName>style.visibility</p:attrName>
                                        </p:attrNameLst>
                                      </p:cBhvr>
                                      <p:to>
                                        <p:strVal val="visible"/>
                                      </p:to>
                                    </p:set>
                                  </p:childTnLst>
                                </p:cTn>
                              </p:par>
                            </p:childTnLst>
                          </p:cTn>
                        </p:par>
                        <p:par>
                          <p:cTn id="46" fill="hold" nodeType="afterGroup">
                            <p:stCondLst>
                              <p:cond delay="4000"/>
                            </p:stCondLst>
                            <p:childTnLst>
                              <p:par>
                                <p:cTn id="47" presetID="1" presetClass="entr" presetSubtype="0" fill="hold" nodeType="afterEffect">
                                  <p:stCondLst>
                                    <p:cond delay="0"/>
                                  </p:stCondLst>
                                  <p:childTnLst>
                                    <p:set>
                                      <p:cBhvr>
                                        <p:cTn id="48" dur="1" fill="hold">
                                          <p:stCondLst>
                                            <p:cond delay="499"/>
                                          </p:stCondLst>
                                        </p:cTn>
                                        <p:tgtEl>
                                          <p:spTgt spid="104462"/>
                                        </p:tgtEl>
                                        <p:attrNameLst>
                                          <p:attrName>style.visibility</p:attrName>
                                        </p:attrNameLst>
                                      </p:cBhvr>
                                      <p:to>
                                        <p:strVal val="visible"/>
                                      </p:to>
                                    </p:set>
                                  </p:childTnLst>
                                </p:cTn>
                              </p:par>
                            </p:childTnLst>
                          </p:cTn>
                        </p:par>
                        <p:par>
                          <p:cTn id="49" fill="hold" nodeType="afterGroup">
                            <p:stCondLst>
                              <p:cond delay="4500"/>
                            </p:stCondLst>
                            <p:childTnLst>
                              <p:par>
                                <p:cTn id="50" presetID="1" presetClass="entr" presetSubtype="0" fill="hold" nodeType="afterEffect">
                                  <p:stCondLst>
                                    <p:cond delay="0"/>
                                  </p:stCondLst>
                                  <p:childTnLst>
                                    <p:set>
                                      <p:cBhvr>
                                        <p:cTn id="51" dur="1" fill="hold">
                                          <p:stCondLst>
                                            <p:cond delay="499"/>
                                          </p:stCondLst>
                                        </p:cTn>
                                        <p:tgtEl>
                                          <p:spTgt spid="104463"/>
                                        </p:tgtEl>
                                        <p:attrNameLst>
                                          <p:attrName>style.visibility</p:attrName>
                                        </p:attrNameLst>
                                      </p:cBhvr>
                                      <p:to>
                                        <p:strVal val="visible"/>
                                      </p:to>
                                    </p:set>
                                  </p:childTnLst>
                                </p:cTn>
                              </p:par>
                            </p:childTnLst>
                          </p:cTn>
                        </p:par>
                        <p:par>
                          <p:cTn id="52" fill="hold" nodeType="afterGroup">
                            <p:stCondLst>
                              <p:cond delay="5000"/>
                            </p:stCondLst>
                            <p:childTnLst>
                              <p:par>
                                <p:cTn id="53" presetID="1" presetClass="entr" presetSubtype="0" fill="hold" nodeType="afterEffect">
                                  <p:stCondLst>
                                    <p:cond delay="0"/>
                                  </p:stCondLst>
                                  <p:childTnLst>
                                    <p:set>
                                      <p:cBhvr>
                                        <p:cTn id="54" dur="1" fill="hold">
                                          <p:stCondLst>
                                            <p:cond delay="499"/>
                                          </p:stCondLst>
                                        </p:cTn>
                                        <p:tgtEl>
                                          <p:spTgt spid="104464"/>
                                        </p:tgtEl>
                                        <p:attrNameLst>
                                          <p:attrName>style.visibility</p:attrName>
                                        </p:attrNameLst>
                                      </p:cBhvr>
                                      <p:to>
                                        <p:strVal val="visible"/>
                                      </p:to>
                                    </p:set>
                                  </p:childTnLst>
                                </p:cTn>
                              </p:par>
                            </p:childTnLst>
                          </p:cTn>
                        </p:par>
                        <p:par>
                          <p:cTn id="55" fill="hold" nodeType="afterGroup">
                            <p:stCondLst>
                              <p:cond delay="5500"/>
                            </p:stCondLst>
                            <p:childTnLst>
                              <p:par>
                                <p:cTn id="56" presetID="1" presetClass="entr" presetSubtype="0" fill="hold" nodeType="afterEffect">
                                  <p:stCondLst>
                                    <p:cond delay="0"/>
                                  </p:stCondLst>
                                  <p:childTnLst>
                                    <p:set>
                                      <p:cBhvr>
                                        <p:cTn id="57" dur="1" fill="hold">
                                          <p:stCondLst>
                                            <p:cond delay="499"/>
                                          </p:stCondLst>
                                        </p:cTn>
                                        <p:tgtEl>
                                          <p:spTgt spid="104465"/>
                                        </p:tgtEl>
                                        <p:attrNameLst>
                                          <p:attrName>style.visibility</p:attrName>
                                        </p:attrNameLst>
                                      </p:cBhvr>
                                      <p:to>
                                        <p:strVal val="visible"/>
                                      </p:to>
                                    </p:set>
                                  </p:childTnLst>
                                </p:cTn>
                              </p:par>
                            </p:childTnLst>
                          </p:cTn>
                        </p:par>
                        <p:par>
                          <p:cTn id="58" fill="hold" nodeType="afterGroup">
                            <p:stCondLst>
                              <p:cond delay="6000"/>
                            </p:stCondLst>
                            <p:childTnLst>
                              <p:par>
                                <p:cTn id="59" presetID="1" presetClass="entr" presetSubtype="0" fill="hold" nodeType="afterEffect">
                                  <p:stCondLst>
                                    <p:cond delay="0"/>
                                  </p:stCondLst>
                                  <p:childTnLst>
                                    <p:set>
                                      <p:cBhvr>
                                        <p:cTn id="60" dur="1" fill="hold">
                                          <p:stCondLst>
                                            <p:cond delay="499"/>
                                          </p:stCondLst>
                                        </p:cTn>
                                        <p:tgtEl>
                                          <p:spTgt spid="104466"/>
                                        </p:tgtEl>
                                        <p:attrNameLst>
                                          <p:attrName>style.visibility</p:attrName>
                                        </p:attrNameLst>
                                      </p:cBhvr>
                                      <p:to>
                                        <p:strVal val="visible"/>
                                      </p:to>
                                    </p:set>
                                  </p:childTnLst>
                                </p:cTn>
                              </p:par>
                            </p:childTnLst>
                          </p:cTn>
                        </p:par>
                        <p:par>
                          <p:cTn id="61" fill="hold" nodeType="afterGroup">
                            <p:stCondLst>
                              <p:cond delay="6500"/>
                            </p:stCondLst>
                            <p:childTnLst>
                              <p:par>
                                <p:cTn id="62" presetID="1" presetClass="entr" presetSubtype="0" fill="hold" nodeType="afterEffect">
                                  <p:stCondLst>
                                    <p:cond delay="0"/>
                                  </p:stCondLst>
                                  <p:childTnLst>
                                    <p:set>
                                      <p:cBhvr>
                                        <p:cTn id="63" dur="1" fill="hold">
                                          <p:stCondLst>
                                            <p:cond delay="499"/>
                                          </p:stCondLst>
                                        </p:cTn>
                                        <p:tgtEl>
                                          <p:spTgt spid="104467"/>
                                        </p:tgtEl>
                                        <p:attrNameLst>
                                          <p:attrName>style.visibility</p:attrName>
                                        </p:attrNameLst>
                                      </p:cBhvr>
                                      <p:to>
                                        <p:strVal val="visible"/>
                                      </p:to>
                                    </p:set>
                                  </p:childTnLst>
                                </p:cTn>
                              </p:par>
                            </p:childTnLst>
                          </p:cTn>
                        </p:par>
                        <p:par>
                          <p:cTn id="64" fill="hold" nodeType="afterGroup">
                            <p:stCondLst>
                              <p:cond delay="7000"/>
                            </p:stCondLst>
                            <p:childTnLst>
                              <p:par>
                                <p:cTn id="65" presetID="1" presetClass="entr" presetSubtype="0" fill="hold" nodeType="afterEffect">
                                  <p:stCondLst>
                                    <p:cond delay="0"/>
                                  </p:stCondLst>
                                  <p:childTnLst>
                                    <p:set>
                                      <p:cBhvr>
                                        <p:cTn id="66" dur="1" fill="hold">
                                          <p:stCondLst>
                                            <p:cond delay="499"/>
                                          </p:stCondLst>
                                        </p:cTn>
                                        <p:tgtEl>
                                          <p:spTgt spid="104468"/>
                                        </p:tgtEl>
                                        <p:attrNameLst>
                                          <p:attrName>style.visibility</p:attrName>
                                        </p:attrNameLst>
                                      </p:cBhvr>
                                      <p:to>
                                        <p:strVal val="visible"/>
                                      </p:to>
                                    </p:set>
                                  </p:childTnLst>
                                </p:cTn>
                              </p:par>
                            </p:childTnLst>
                          </p:cTn>
                        </p:par>
                        <p:par>
                          <p:cTn id="67" fill="hold" nodeType="afterGroup">
                            <p:stCondLst>
                              <p:cond delay="7500"/>
                            </p:stCondLst>
                            <p:childTnLst>
                              <p:par>
                                <p:cTn id="68" presetID="1" presetClass="entr" presetSubtype="0" fill="hold" nodeType="afterEffect">
                                  <p:stCondLst>
                                    <p:cond delay="0"/>
                                  </p:stCondLst>
                                  <p:childTnLst>
                                    <p:set>
                                      <p:cBhvr>
                                        <p:cTn id="69" dur="1" fill="hold">
                                          <p:stCondLst>
                                            <p:cond delay="499"/>
                                          </p:stCondLst>
                                        </p:cTn>
                                        <p:tgtEl>
                                          <p:spTgt spid="104469"/>
                                        </p:tgtEl>
                                        <p:attrNameLst>
                                          <p:attrName>style.visibility</p:attrName>
                                        </p:attrNameLst>
                                      </p:cBhvr>
                                      <p:to>
                                        <p:strVal val="visible"/>
                                      </p:to>
                                    </p:set>
                                  </p:childTnLst>
                                </p:cTn>
                              </p:par>
                            </p:childTnLst>
                          </p:cTn>
                        </p:par>
                        <p:par>
                          <p:cTn id="70" fill="hold" nodeType="afterGroup">
                            <p:stCondLst>
                              <p:cond delay="8000"/>
                            </p:stCondLst>
                            <p:childTnLst>
                              <p:par>
                                <p:cTn id="71" presetID="1" presetClass="entr" presetSubtype="0" fill="hold" nodeType="afterEffect">
                                  <p:stCondLst>
                                    <p:cond delay="0"/>
                                  </p:stCondLst>
                                  <p:childTnLst>
                                    <p:set>
                                      <p:cBhvr>
                                        <p:cTn id="72" dur="1" fill="hold">
                                          <p:stCondLst>
                                            <p:cond delay="499"/>
                                          </p:stCondLst>
                                        </p:cTn>
                                        <p:tgtEl>
                                          <p:spTgt spid="104470"/>
                                        </p:tgtEl>
                                        <p:attrNameLst>
                                          <p:attrName>style.visibility</p:attrName>
                                        </p:attrNameLst>
                                      </p:cBhvr>
                                      <p:to>
                                        <p:strVal val="visible"/>
                                      </p:to>
                                    </p:set>
                                  </p:childTnLst>
                                </p:cTn>
                              </p:par>
                            </p:childTnLst>
                          </p:cTn>
                        </p:par>
                        <p:par>
                          <p:cTn id="73" fill="hold" nodeType="afterGroup">
                            <p:stCondLst>
                              <p:cond delay="8500"/>
                            </p:stCondLst>
                            <p:childTnLst>
                              <p:par>
                                <p:cTn id="74" presetID="1" presetClass="entr" presetSubtype="0" fill="hold" nodeType="afterEffect">
                                  <p:stCondLst>
                                    <p:cond delay="0"/>
                                  </p:stCondLst>
                                  <p:childTnLst>
                                    <p:set>
                                      <p:cBhvr>
                                        <p:cTn id="75" dur="1" fill="hold">
                                          <p:stCondLst>
                                            <p:cond delay="499"/>
                                          </p:stCondLst>
                                        </p:cTn>
                                        <p:tgtEl>
                                          <p:spTgt spid="1044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001" y="1628800"/>
            <a:ext cx="9009999" cy="28083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タイトル 2"/>
          <p:cNvSpPr>
            <a:spLocks noGrp="1"/>
          </p:cNvSpPr>
          <p:nvPr>
            <p:ph type="title"/>
          </p:nvPr>
        </p:nvSpPr>
        <p:spPr>
          <a:xfrm>
            <a:off x="457200" y="692696"/>
            <a:ext cx="8229600" cy="724942"/>
          </a:xfrm>
        </p:spPr>
        <p:txBody>
          <a:bodyPr>
            <a:normAutofit/>
          </a:bodyPr>
          <a:lstStyle/>
          <a:p>
            <a:r>
              <a:rPr kumimoji="1" lang="ja-JP" altLang="en-US" dirty="0" smtClean="0"/>
              <a:t>蛇腹ブーツの自動作図（例）</a:t>
            </a:r>
            <a:endParaRPr kumimoji="1" lang="ja-JP" altLang="en-US" dirty="0"/>
          </a:p>
        </p:txBody>
      </p:sp>
      <p:sp>
        <p:nvSpPr>
          <p:cNvPr id="5" name="角丸四角形 4"/>
          <p:cNvSpPr/>
          <p:nvPr/>
        </p:nvSpPr>
        <p:spPr>
          <a:xfrm>
            <a:off x="154824" y="5165086"/>
            <a:ext cx="8633677" cy="1293131"/>
          </a:xfrm>
          <a:prstGeom prst="roundRect">
            <a:avLst/>
          </a:prstGeom>
          <a:solidFill>
            <a:srgbClr val="FFFF99"/>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b="1" dirty="0" smtClean="0">
                <a:solidFill>
                  <a:srgbClr val="0000FF"/>
                </a:solidFill>
              </a:rPr>
              <a:t>このような複雑な図面が</a:t>
            </a:r>
            <a:endParaRPr lang="en-US" altLang="ja-JP" sz="2400" b="1" dirty="0" smtClean="0">
              <a:solidFill>
                <a:srgbClr val="0000FF"/>
              </a:solidFill>
            </a:endParaRPr>
          </a:p>
          <a:p>
            <a:pPr algn="ctr"/>
            <a:r>
              <a:rPr lang="ja-JP" altLang="en-US" sz="2400" b="1" dirty="0">
                <a:solidFill>
                  <a:srgbClr val="0000FF"/>
                </a:solidFill>
              </a:rPr>
              <a:t>寸法</a:t>
            </a:r>
            <a:r>
              <a:rPr lang="ja-JP" altLang="en-US" sz="2400" b="1" dirty="0" smtClean="0">
                <a:solidFill>
                  <a:srgbClr val="0000FF"/>
                </a:solidFill>
              </a:rPr>
              <a:t>含めて１～２分で作成できます。（☜熟練オペレータ４０分）</a:t>
            </a:r>
            <a:endParaRPr lang="en-US" altLang="ja-JP" sz="2400" b="1" dirty="0" smtClean="0">
              <a:solidFill>
                <a:srgbClr val="0000FF"/>
              </a:solidFill>
            </a:endParaRPr>
          </a:p>
          <a:p>
            <a:pPr algn="ctr"/>
            <a:r>
              <a:rPr lang="ja-JP" altLang="en-US" sz="2400" b="1" dirty="0" smtClean="0">
                <a:solidFill>
                  <a:srgbClr val="0000FF"/>
                </a:solidFill>
              </a:rPr>
              <a:t>２００３年作成　－　今も一部上場企業にて稼働しています。</a:t>
            </a:r>
            <a:endParaRPr lang="ja-JP" altLang="en-US" sz="2400" b="1" dirty="0">
              <a:solidFill>
                <a:srgbClr val="0000FF"/>
              </a:solidFill>
            </a:endParaRPr>
          </a:p>
        </p:txBody>
      </p:sp>
      <p:sp>
        <p:nvSpPr>
          <p:cNvPr id="6" name="角丸四角形 5"/>
          <p:cNvSpPr/>
          <p:nvPr/>
        </p:nvSpPr>
        <p:spPr>
          <a:xfrm>
            <a:off x="57150" y="76200"/>
            <a:ext cx="1841748" cy="537474"/>
          </a:xfrm>
          <a:prstGeom prst="roundRect">
            <a:avLst/>
          </a:prstGeom>
          <a:solidFill>
            <a:srgbClr val="FF99FF"/>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smtClean="0">
                <a:solidFill>
                  <a:prstClr val="black"/>
                </a:solidFill>
              </a:rPr>
              <a:t>効率化、自動化</a:t>
            </a:r>
            <a:endParaRPr lang="en-US" altLang="ja-JP" dirty="0" smtClean="0">
              <a:solidFill>
                <a:prstClr val="black"/>
              </a:solidFill>
            </a:endParaRPr>
          </a:p>
          <a:p>
            <a:pPr algn="ctr"/>
            <a:r>
              <a:rPr lang="ja-JP" altLang="en-US" dirty="0" smtClean="0">
                <a:solidFill>
                  <a:prstClr val="black"/>
                </a:solidFill>
              </a:rPr>
              <a:t>支援</a:t>
            </a:r>
          </a:p>
        </p:txBody>
      </p:sp>
      <p:sp>
        <p:nvSpPr>
          <p:cNvPr id="7" name="テキスト ボックス 6"/>
          <p:cNvSpPr txBox="1"/>
          <p:nvPr/>
        </p:nvSpPr>
        <p:spPr>
          <a:xfrm>
            <a:off x="2051720" y="323364"/>
            <a:ext cx="7092280" cy="369332"/>
          </a:xfrm>
          <a:prstGeom prst="rect">
            <a:avLst/>
          </a:prstGeom>
          <a:noFill/>
        </p:spPr>
        <p:txBody>
          <a:bodyPr wrap="square" rtlCol="0">
            <a:spAutoFit/>
          </a:bodyPr>
          <a:lstStyle/>
          <a:p>
            <a:r>
              <a:rPr lang="ja-JP" altLang="en-US" dirty="0" smtClean="0">
                <a:solidFill>
                  <a:prstClr val="black"/>
                </a:solidFill>
              </a:rPr>
              <a:t>ベンダー様以上に、実戦での自動化・効率化のノウハウがあります。</a:t>
            </a:r>
            <a:endParaRPr lang="ja-JP" altLang="en-US" dirty="0">
              <a:solidFill>
                <a:prstClr val="black"/>
              </a:solidFill>
            </a:endParaRPr>
          </a:p>
        </p:txBody>
      </p:sp>
    </p:spTree>
    <p:extLst>
      <p:ext uri="{BB962C8B-B14F-4D97-AF65-F5344CB8AC3E}">
        <p14:creationId xmlns:p14="http://schemas.microsoft.com/office/powerpoint/2010/main" val="64935204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251520" y="584498"/>
            <a:ext cx="8892480" cy="5078313"/>
          </a:xfrm>
          <a:prstGeom prst="rect">
            <a:avLst/>
          </a:prstGeom>
        </p:spPr>
        <p:txBody>
          <a:bodyPr wrap="square">
            <a:spAutoFit/>
          </a:bodyPr>
          <a:lstStyle/>
          <a:p>
            <a:pPr algn="ctr"/>
            <a:r>
              <a:rPr lang="en-US" altLang="ja-JP" sz="2800" b="1" kern="100" dirty="0">
                <a:solidFill>
                  <a:prstClr val="black"/>
                </a:solidFill>
                <a:latin typeface="ＭＳ Ｐゴシック" panose="020B0600070205080204" pitchFamily="50" charset="-128"/>
                <a:cs typeface="Times New Roman"/>
              </a:rPr>
              <a:t>- </a:t>
            </a:r>
            <a:r>
              <a:rPr lang="ja-JP" altLang="en-US" sz="2800" b="1" kern="100" dirty="0">
                <a:solidFill>
                  <a:prstClr val="black"/>
                </a:solidFill>
                <a:latin typeface="ＭＳ Ｐゴシック" panose="020B0600070205080204" pitchFamily="50" charset="-128"/>
                <a:cs typeface="Times New Roman"/>
              </a:rPr>
              <a:t>本日</a:t>
            </a:r>
            <a:r>
              <a:rPr lang="ja-JP" altLang="en-US" sz="2800" b="1" kern="100" dirty="0" smtClean="0">
                <a:solidFill>
                  <a:prstClr val="black"/>
                </a:solidFill>
                <a:latin typeface="ＭＳ Ｐゴシック" panose="020B0600070205080204" pitchFamily="50" charset="-128"/>
                <a:cs typeface="Times New Roman"/>
              </a:rPr>
              <a:t>の内容 </a:t>
            </a:r>
            <a:r>
              <a:rPr lang="en-US" altLang="ja-JP" sz="2800" b="1" kern="100" dirty="0">
                <a:solidFill>
                  <a:prstClr val="black"/>
                </a:solidFill>
                <a:latin typeface="ＭＳ Ｐゴシック" panose="020B0600070205080204" pitchFamily="50" charset="-128"/>
                <a:cs typeface="Times New Roman"/>
              </a:rPr>
              <a:t>-</a:t>
            </a:r>
          </a:p>
          <a:p>
            <a:pPr algn="ctr"/>
            <a:endParaRPr lang="en-US" altLang="ja-JP" sz="1600" kern="100" dirty="0">
              <a:solidFill>
                <a:prstClr val="black"/>
              </a:solidFill>
              <a:latin typeface="ＭＳ Ｐゴシック" panose="020B0600070205080204" pitchFamily="50" charset="-128"/>
              <a:cs typeface="Times New Roman"/>
            </a:endParaRPr>
          </a:p>
          <a:p>
            <a:pPr algn="just"/>
            <a:r>
              <a:rPr lang="en-US" altLang="ja-JP" sz="2400" b="1" kern="100" dirty="0" smtClean="0">
                <a:solidFill>
                  <a:prstClr val="black"/>
                </a:solidFill>
                <a:latin typeface="ＭＳ Ｐゴシック" panose="020B0600070205080204" pitchFamily="50" charset="-128"/>
                <a:cs typeface="Times New Roman"/>
              </a:rPr>
              <a:t>Ⅰ</a:t>
            </a:r>
            <a:r>
              <a:rPr lang="ja-JP" altLang="en-US" sz="2400" b="1" kern="100" dirty="0" smtClean="0">
                <a:solidFill>
                  <a:prstClr val="black"/>
                </a:solidFill>
                <a:latin typeface="ＭＳ Ｐゴシック" panose="020B0600070205080204" pitchFamily="50" charset="-128"/>
                <a:cs typeface="Times New Roman"/>
              </a:rPr>
              <a:t>　ゴムの構造解析</a:t>
            </a:r>
            <a:endParaRPr lang="en-US" altLang="ja-JP" sz="2400" b="1" kern="100" dirty="0" smtClean="0">
              <a:solidFill>
                <a:prstClr val="black"/>
              </a:solidFill>
              <a:latin typeface="ＭＳ Ｐゴシック" panose="020B0600070205080204" pitchFamily="50" charset="-128"/>
              <a:cs typeface="Times New Roman"/>
            </a:endParaRPr>
          </a:p>
          <a:p>
            <a:pPr algn="just"/>
            <a:r>
              <a:rPr lang="ja-JP" altLang="en-US" sz="2400" b="1" kern="100" dirty="0" smtClean="0">
                <a:solidFill>
                  <a:prstClr val="black"/>
                </a:solidFill>
                <a:latin typeface="ＭＳ Ｐゴシック" panose="020B0600070205080204" pitchFamily="50" charset="-128"/>
                <a:cs typeface="Times New Roman"/>
              </a:rPr>
              <a:t>　１．解析事例　構造解析領域</a:t>
            </a:r>
            <a:endParaRPr lang="en-US" altLang="ja-JP" sz="2400" b="1" kern="100" dirty="0" smtClean="0">
              <a:solidFill>
                <a:prstClr val="black"/>
              </a:solidFill>
              <a:latin typeface="ＭＳ Ｐゴシック" panose="020B0600070205080204" pitchFamily="50" charset="-128"/>
              <a:cs typeface="Times New Roman"/>
            </a:endParaRPr>
          </a:p>
          <a:p>
            <a:pPr algn="just"/>
            <a:r>
              <a:rPr lang="ja-JP" altLang="en-US" sz="2400" b="1" kern="100" dirty="0">
                <a:solidFill>
                  <a:prstClr val="black"/>
                </a:solidFill>
                <a:latin typeface="ＭＳ Ｐゴシック" panose="020B0600070205080204" pitchFamily="50" charset="-128"/>
                <a:cs typeface="Times New Roman"/>
              </a:rPr>
              <a:t>　</a:t>
            </a:r>
            <a:r>
              <a:rPr lang="ja-JP" altLang="en-US" sz="2400" b="1" kern="100" dirty="0" smtClean="0">
                <a:solidFill>
                  <a:prstClr val="black"/>
                </a:solidFill>
                <a:latin typeface="ＭＳ Ｐゴシック" panose="020B0600070205080204" pitchFamily="50" charset="-128"/>
                <a:cs typeface="Times New Roman"/>
              </a:rPr>
              <a:t>２．ゴムの解析に必要なもの</a:t>
            </a:r>
            <a:endParaRPr lang="en-US" altLang="ja-JP" sz="2400" b="1" kern="100" dirty="0" smtClean="0">
              <a:solidFill>
                <a:prstClr val="black"/>
              </a:solidFill>
              <a:latin typeface="ＭＳ Ｐゴシック" panose="020B0600070205080204" pitchFamily="50" charset="-128"/>
              <a:cs typeface="Times New Roman"/>
            </a:endParaRPr>
          </a:p>
          <a:p>
            <a:pPr algn="just"/>
            <a:r>
              <a:rPr lang="ja-JP" altLang="en-US" sz="2400" b="1" kern="100" dirty="0">
                <a:solidFill>
                  <a:prstClr val="black"/>
                </a:solidFill>
                <a:latin typeface="ＭＳ Ｐゴシック" panose="020B0600070205080204" pitchFamily="50" charset="-128"/>
                <a:cs typeface="Times New Roman"/>
              </a:rPr>
              <a:t>　</a:t>
            </a:r>
            <a:r>
              <a:rPr lang="ja-JP" altLang="en-US" sz="2400" b="1" kern="100" dirty="0" smtClean="0">
                <a:solidFill>
                  <a:prstClr val="black"/>
                </a:solidFill>
                <a:latin typeface="ＭＳ Ｐゴシック" panose="020B0600070205080204" pitchFamily="50" charset="-128"/>
                <a:cs typeface="Times New Roman"/>
              </a:rPr>
              <a:t>　　　　　　・・</a:t>
            </a:r>
            <a:r>
              <a:rPr lang="ja-JP" altLang="en-US" sz="2400" b="1" kern="100" dirty="0">
                <a:solidFill>
                  <a:prstClr val="black"/>
                </a:solidFill>
                <a:latin typeface="ＭＳ Ｐゴシック" panose="020B0600070205080204" pitchFamily="50" charset="-128"/>
                <a:cs typeface="Times New Roman"/>
              </a:rPr>
              <a:t>ゴム</a:t>
            </a:r>
            <a:r>
              <a:rPr lang="ja-JP" altLang="en-US" sz="2400" b="1" kern="100" dirty="0" smtClean="0">
                <a:solidFill>
                  <a:prstClr val="black"/>
                </a:solidFill>
                <a:latin typeface="ＭＳ Ｐゴシック" panose="020B0600070205080204" pitchFamily="50" charset="-128"/>
                <a:cs typeface="Times New Roman"/>
              </a:rPr>
              <a:t>の</a:t>
            </a:r>
            <a:r>
              <a:rPr lang="ja-JP" altLang="en-US" sz="2400" b="1" kern="100" dirty="0">
                <a:solidFill>
                  <a:prstClr val="black"/>
                </a:solidFill>
                <a:latin typeface="ＭＳ Ｐゴシック" panose="020B0600070205080204" pitchFamily="50" charset="-128"/>
                <a:cs typeface="Times New Roman"/>
              </a:rPr>
              <a:t>非線形性</a:t>
            </a:r>
            <a:r>
              <a:rPr lang="ja-JP" altLang="en-US" sz="2400" b="1" kern="100" dirty="0" smtClean="0">
                <a:solidFill>
                  <a:prstClr val="black"/>
                </a:solidFill>
                <a:latin typeface="ＭＳ Ｐゴシック" panose="020B0600070205080204" pitchFamily="50" charset="-128"/>
                <a:cs typeface="Times New Roman"/>
              </a:rPr>
              <a:t>から難しいと勘違いしている</a:t>
            </a:r>
            <a:endParaRPr lang="en-US" altLang="ja-JP" sz="2400" b="1" kern="100" dirty="0" smtClean="0">
              <a:solidFill>
                <a:prstClr val="black"/>
              </a:solidFill>
              <a:latin typeface="ＭＳ Ｐゴシック" panose="020B0600070205080204" pitchFamily="50" charset="-128"/>
              <a:cs typeface="Times New Roman"/>
            </a:endParaRPr>
          </a:p>
          <a:p>
            <a:pPr algn="just"/>
            <a:r>
              <a:rPr lang="ja-JP" altLang="en-US" sz="2400" b="1" kern="100" dirty="0" smtClean="0">
                <a:solidFill>
                  <a:prstClr val="black"/>
                </a:solidFill>
                <a:latin typeface="ＭＳ Ｐゴシック" panose="020B0600070205080204" pitchFamily="50" charset="-128"/>
                <a:cs typeface="Times New Roman"/>
              </a:rPr>
              <a:t>　３．ゴムの変形解析予測を向上させるもの</a:t>
            </a:r>
            <a:endParaRPr lang="en-US" altLang="ja-JP" sz="2400" b="1" kern="100" dirty="0" smtClean="0">
              <a:solidFill>
                <a:prstClr val="black"/>
              </a:solidFill>
              <a:latin typeface="ＭＳ Ｐゴシック" panose="020B0600070205080204" pitchFamily="50" charset="-128"/>
              <a:cs typeface="Times New Roman"/>
            </a:endParaRPr>
          </a:p>
          <a:p>
            <a:pPr algn="just"/>
            <a:r>
              <a:rPr lang="ja-JP" altLang="en-US" sz="2400" b="1" kern="100" dirty="0">
                <a:solidFill>
                  <a:prstClr val="black"/>
                </a:solidFill>
                <a:latin typeface="ＭＳ Ｐゴシック" panose="020B0600070205080204" pitchFamily="50" charset="-128"/>
                <a:cs typeface="Times New Roman"/>
              </a:rPr>
              <a:t>　</a:t>
            </a:r>
            <a:r>
              <a:rPr lang="ja-JP" altLang="en-US" sz="2400" b="1" kern="100" dirty="0" smtClean="0">
                <a:solidFill>
                  <a:prstClr val="black"/>
                </a:solidFill>
                <a:latin typeface="ＭＳ Ｐゴシック" panose="020B0600070205080204" pitchFamily="50" charset="-128"/>
                <a:cs typeface="Times New Roman"/>
              </a:rPr>
              <a:t>４．効率化、設計・開発者の担当レベルへの解析展開</a:t>
            </a:r>
            <a:endParaRPr lang="en-US" altLang="ja-JP" sz="2400" b="1" kern="100" dirty="0" smtClean="0">
              <a:solidFill>
                <a:prstClr val="black"/>
              </a:solidFill>
              <a:latin typeface="ＭＳ Ｐゴシック" panose="020B0600070205080204" pitchFamily="50" charset="-128"/>
              <a:cs typeface="Times New Roman"/>
            </a:endParaRPr>
          </a:p>
          <a:p>
            <a:pPr algn="just"/>
            <a:endParaRPr lang="en-US" altLang="ja-JP" sz="1600" b="1" kern="100" dirty="0">
              <a:solidFill>
                <a:prstClr val="black"/>
              </a:solidFill>
              <a:latin typeface="ＭＳ Ｐゴシック" panose="020B0600070205080204" pitchFamily="50" charset="-128"/>
              <a:cs typeface="Times New Roman"/>
            </a:endParaRPr>
          </a:p>
          <a:p>
            <a:pPr algn="just"/>
            <a:r>
              <a:rPr lang="en-US" altLang="ja-JP" sz="2400" b="1" kern="100" dirty="0" smtClean="0">
                <a:solidFill>
                  <a:prstClr val="black"/>
                </a:solidFill>
                <a:latin typeface="ＭＳ Ｐゴシック" panose="020B0600070205080204" pitchFamily="50" charset="-128"/>
                <a:cs typeface="Times New Roman"/>
              </a:rPr>
              <a:t>Ⅱ</a:t>
            </a:r>
            <a:r>
              <a:rPr lang="ja-JP" altLang="en-US" sz="2400" b="1" kern="100" dirty="0" smtClean="0">
                <a:solidFill>
                  <a:prstClr val="black"/>
                </a:solidFill>
                <a:latin typeface="ＭＳ Ｐゴシック" panose="020B0600070205080204" pitchFamily="50" charset="-128"/>
                <a:cs typeface="Times New Roman"/>
              </a:rPr>
              <a:t>　金型設計への応用</a:t>
            </a:r>
            <a:endParaRPr lang="en-US" altLang="ja-JP" sz="2400" b="1" kern="100" dirty="0" smtClean="0">
              <a:solidFill>
                <a:prstClr val="black"/>
              </a:solidFill>
              <a:latin typeface="ＭＳ Ｐゴシック" panose="020B0600070205080204" pitchFamily="50" charset="-128"/>
              <a:cs typeface="Times New Roman"/>
            </a:endParaRPr>
          </a:p>
          <a:p>
            <a:pPr algn="just"/>
            <a:r>
              <a:rPr lang="ja-JP" altLang="en-US" sz="2400" b="1" kern="100" dirty="0">
                <a:solidFill>
                  <a:prstClr val="black"/>
                </a:solidFill>
                <a:latin typeface="ＭＳ Ｐゴシック" panose="020B0600070205080204" pitchFamily="50" charset="-128"/>
                <a:cs typeface="Times New Roman"/>
              </a:rPr>
              <a:t>　</a:t>
            </a:r>
            <a:r>
              <a:rPr lang="ja-JP" altLang="en-US" sz="2400" b="1" kern="100" dirty="0" smtClean="0">
                <a:solidFill>
                  <a:prstClr val="black"/>
                </a:solidFill>
                <a:latin typeface="ＭＳ Ｐゴシック" panose="020B0600070205080204" pitchFamily="50" charset="-128"/>
                <a:cs typeface="Times New Roman"/>
              </a:rPr>
              <a:t>１．型設計への応用例</a:t>
            </a:r>
            <a:endParaRPr lang="en-US" altLang="ja-JP" sz="2400" b="1" kern="100" dirty="0" smtClean="0">
              <a:solidFill>
                <a:prstClr val="black"/>
              </a:solidFill>
              <a:latin typeface="ＭＳ Ｐゴシック" panose="020B0600070205080204" pitchFamily="50" charset="-128"/>
              <a:cs typeface="Times New Roman"/>
            </a:endParaRPr>
          </a:p>
          <a:p>
            <a:pPr algn="just"/>
            <a:r>
              <a:rPr lang="ja-JP" altLang="en-US" sz="2400" b="1" kern="100" dirty="0">
                <a:solidFill>
                  <a:prstClr val="black"/>
                </a:solidFill>
                <a:latin typeface="ＭＳ Ｐゴシック" panose="020B0600070205080204" pitchFamily="50" charset="-128"/>
                <a:cs typeface="Times New Roman"/>
              </a:rPr>
              <a:t>　</a:t>
            </a:r>
            <a:r>
              <a:rPr lang="ja-JP" altLang="en-US" sz="2400" b="1" kern="100" dirty="0" smtClean="0">
                <a:solidFill>
                  <a:prstClr val="black"/>
                </a:solidFill>
                <a:latin typeface="ＭＳ Ｐゴシック" panose="020B0600070205080204" pitchFamily="50" charset="-128"/>
                <a:cs typeface="Times New Roman"/>
              </a:rPr>
              <a:t>２．金型設計に必要な材料定義　　・・・熱伝導、工程改善へ</a:t>
            </a:r>
            <a:endParaRPr lang="en-US" altLang="ja-JP" sz="2400" b="1" kern="100" dirty="0" smtClean="0">
              <a:solidFill>
                <a:prstClr val="black"/>
              </a:solidFill>
              <a:latin typeface="ＭＳ Ｐゴシック" panose="020B0600070205080204" pitchFamily="50" charset="-128"/>
              <a:cs typeface="Times New Roman"/>
            </a:endParaRPr>
          </a:p>
          <a:p>
            <a:pPr algn="just"/>
            <a:r>
              <a:rPr lang="ja-JP" altLang="en-US" sz="2400" b="1" kern="100" dirty="0">
                <a:solidFill>
                  <a:prstClr val="black"/>
                </a:solidFill>
                <a:latin typeface="ＭＳ Ｐゴシック" panose="020B0600070205080204" pitchFamily="50" charset="-128"/>
                <a:cs typeface="Times New Roman"/>
              </a:rPr>
              <a:t>　</a:t>
            </a:r>
            <a:r>
              <a:rPr lang="ja-JP" altLang="en-US" sz="2400" b="1" kern="100" dirty="0" smtClean="0">
                <a:solidFill>
                  <a:prstClr val="black"/>
                </a:solidFill>
                <a:latin typeface="ＭＳ Ｐゴシック" panose="020B0600070205080204" pitchFamily="50" charset="-128"/>
                <a:cs typeface="Times New Roman"/>
              </a:rPr>
              <a:t>　　　　ちょっとおまけ、勘違いしやすいミニチュア</a:t>
            </a:r>
            <a:endParaRPr lang="en-US" altLang="ja-JP" sz="2400" b="1" kern="100" dirty="0" smtClean="0">
              <a:solidFill>
                <a:prstClr val="black"/>
              </a:solidFill>
              <a:latin typeface="ＭＳ Ｐゴシック" panose="020B0600070205080204" pitchFamily="50" charset="-128"/>
              <a:cs typeface="Times New Roman"/>
            </a:endParaRPr>
          </a:p>
          <a:p>
            <a:pPr algn="just"/>
            <a:r>
              <a:rPr lang="ja-JP" altLang="en-US" sz="2400" b="1" kern="100" dirty="0">
                <a:solidFill>
                  <a:prstClr val="black"/>
                </a:solidFill>
                <a:latin typeface="ＭＳ Ｐゴシック" panose="020B0600070205080204" pitchFamily="50" charset="-128"/>
                <a:cs typeface="Times New Roman"/>
              </a:rPr>
              <a:t>　</a:t>
            </a:r>
            <a:r>
              <a:rPr lang="ja-JP" altLang="en-US" sz="2400" b="1" kern="100" dirty="0" smtClean="0">
                <a:solidFill>
                  <a:prstClr val="black"/>
                </a:solidFill>
                <a:latin typeface="ＭＳ Ｐゴシック" panose="020B0600070205080204" pitchFamily="50" charset="-128"/>
                <a:cs typeface="Times New Roman"/>
              </a:rPr>
              <a:t>３．これまで金型設計トライ＆エラーと熱考慮不要と考えていた例</a:t>
            </a:r>
            <a:endParaRPr lang="en-US" altLang="ja-JP" sz="2400" b="1" kern="100" dirty="0" smtClean="0">
              <a:solidFill>
                <a:prstClr val="black"/>
              </a:solidFill>
              <a:latin typeface="ＭＳ Ｐゴシック" panose="020B0600070205080204" pitchFamily="50" charset="-128"/>
              <a:cs typeface="Times New Roman"/>
            </a:endParaRPr>
          </a:p>
        </p:txBody>
      </p:sp>
    </p:spTree>
    <p:extLst>
      <p:ext uri="{BB962C8B-B14F-4D97-AF65-F5344CB8AC3E}">
        <p14:creationId xmlns:p14="http://schemas.microsoft.com/office/powerpoint/2010/main" val="340500433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2"/>
          <p:cNvSpPr>
            <a:spLocks noGrp="1" noChangeArrowheads="1"/>
          </p:cNvSpPr>
          <p:nvPr>
            <p:ph type="title"/>
          </p:nvPr>
        </p:nvSpPr>
        <p:spPr>
          <a:xfrm>
            <a:off x="897313" y="85122"/>
            <a:ext cx="7772400" cy="1143000"/>
          </a:xfrm>
        </p:spPr>
        <p:txBody>
          <a:bodyPr>
            <a:normAutofit/>
          </a:bodyPr>
          <a:lstStyle/>
          <a:p>
            <a:r>
              <a:rPr lang="en-US" altLang="ja-JP" sz="3200" dirty="0" smtClean="0">
                <a:latin typeface="Century" pitchFamily="18" charset="0"/>
                <a:ea typeface="ＭＳ 明朝" pitchFamily="17" charset="-128"/>
              </a:rPr>
              <a:t>CAD</a:t>
            </a:r>
            <a:r>
              <a:rPr lang="ja-JP" altLang="en-US" sz="3200" dirty="0" smtClean="0">
                <a:latin typeface="Century" pitchFamily="18" charset="0"/>
                <a:ea typeface="ＭＳ 明朝" pitchFamily="17" charset="-128"/>
              </a:rPr>
              <a:t>の自動化</a:t>
            </a:r>
            <a:r>
              <a:rPr lang="en-US" altLang="ja-JP" sz="3200" dirty="0" smtClean="0">
                <a:latin typeface="Century" pitchFamily="18" charset="0"/>
                <a:ea typeface="ＭＳ 明朝" pitchFamily="17" charset="-128"/>
              </a:rPr>
              <a:t/>
            </a:r>
            <a:br>
              <a:rPr lang="en-US" altLang="ja-JP" sz="3200" dirty="0" smtClean="0">
                <a:latin typeface="Century" pitchFamily="18" charset="0"/>
                <a:ea typeface="ＭＳ 明朝" pitchFamily="17" charset="-128"/>
              </a:rPr>
            </a:br>
            <a:r>
              <a:rPr lang="en-US" altLang="ja-JP" sz="3200" dirty="0" smtClean="0">
                <a:latin typeface="Century" pitchFamily="18" charset="0"/>
                <a:ea typeface="ＭＳ 明朝" pitchFamily="17" charset="-128"/>
              </a:rPr>
              <a:t>-</a:t>
            </a:r>
            <a:r>
              <a:rPr lang="ja-JP" altLang="en-US" sz="3200" dirty="0" smtClean="0">
                <a:latin typeface="Century" pitchFamily="18" charset="0"/>
                <a:ea typeface="ＭＳ 明朝" pitchFamily="17" charset="-128"/>
              </a:rPr>
              <a:t>次のコマンド入力で自動で描画できます</a:t>
            </a:r>
            <a:r>
              <a:rPr lang="en-US" altLang="ja-JP" sz="3200" dirty="0" smtClean="0">
                <a:latin typeface="Century" pitchFamily="18" charset="0"/>
                <a:ea typeface="ＭＳ 明朝" pitchFamily="17" charset="-128"/>
              </a:rPr>
              <a:t>-</a:t>
            </a:r>
            <a:endParaRPr lang="ja-JP" altLang="en-US" sz="3200" dirty="0"/>
          </a:p>
        </p:txBody>
      </p:sp>
      <p:sp>
        <p:nvSpPr>
          <p:cNvPr id="223235" name="Rectangle 3"/>
          <p:cNvSpPr>
            <a:spLocks noGrp="1" noChangeArrowheads="1"/>
          </p:cNvSpPr>
          <p:nvPr>
            <p:ph type="body" idx="1"/>
          </p:nvPr>
        </p:nvSpPr>
        <p:spPr>
          <a:xfrm>
            <a:off x="179512" y="1384300"/>
            <a:ext cx="8278688" cy="4864100"/>
          </a:xfrm>
        </p:spPr>
        <p:txBody>
          <a:bodyPr/>
          <a:lstStyle/>
          <a:p>
            <a:pPr>
              <a:buFontTx/>
              <a:buNone/>
            </a:pPr>
            <a:r>
              <a:rPr lang="ja-JP" altLang="en-US" sz="1800" dirty="0"/>
              <a:t>ＭＡＣＲＯ</a:t>
            </a:r>
          </a:p>
          <a:p>
            <a:pPr>
              <a:buFontTx/>
              <a:buNone/>
            </a:pPr>
            <a:r>
              <a:rPr lang="ja-JP" altLang="en-US" sz="1800" dirty="0"/>
              <a:t>実行例）</a:t>
            </a:r>
          </a:p>
          <a:p>
            <a:pPr>
              <a:buFontTx/>
              <a:buNone/>
            </a:pPr>
            <a:r>
              <a:rPr lang="ja-JP" altLang="en-US" sz="1800" dirty="0" smtClean="0"/>
              <a:t>コマンド</a:t>
            </a:r>
            <a:r>
              <a:rPr lang="ja-JP" altLang="en-US" sz="1800" dirty="0"/>
              <a:t>　　</a:t>
            </a:r>
            <a:endParaRPr lang="en-US" altLang="ja-JP" sz="1800" dirty="0" smtClean="0"/>
          </a:p>
          <a:p>
            <a:pPr>
              <a:buFontTx/>
              <a:buNone/>
            </a:pPr>
            <a:r>
              <a:rPr lang="ja-JP" altLang="en-US" sz="1800" dirty="0"/>
              <a:t>　</a:t>
            </a:r>
            <a:r>
              <a:rPr lang="ja-JP" altLang="en-US" sz="1800" dirty="0" smtClean="0"/>
              <a:t>　　</a:t>
            </a:r>
            <a:r>
              <a:rPr lang="en-US" altLang="ja-JP" sz="1800" dirty="0" smtClean="0"/>
              <a:t>input</a:t>
            </a:r>
            <a:r>
              <a:rPr lang="ja-JP" altLang="en-US" sz="1800" dirty="0"/>
              <a:t>　</a:t>
            </a:r>
            <a:r>
              <a:rPr lang="en-US" altLang="ja-JP" sz="1800" dirty="0"/>
              <a:t>cvj1.txt</a:t>
            </a:r>
          </a:p>
          <a:p>
            <a:pPr>
              <a:buFontTx/>
              <a:buNone/>
            </a:pPr>
            <a:r>
              <a:rPr lang="ja-JP" altLang="en-US" sz="1800" dirty="0"/>
              <a:t>　　　</a:t>
            </a:r>
            <a:r>
              <a:rPr lang="en-US" altLang="ja-JP" sz="1800" dirty="0" smtClean="0"/>
              <a:t>input</a:t>
            </a:r>
            <a:r>
              <a:rPr lang="ja-JP" altLang="en-US" sz="1800" dirty="0"/>
              <a:t>　</a:t>
            </a:r>
            <a:r>
              <a:rPr lang="en-US" altLang="ja-JP" sz="1800" dirty="0"/>
              <a:t>cvj2.txt</a:t>
            </a:r>
          </a:p>
          <a:p>
            <a:pPr>
              <a:buFontTx/>
              <a:buNone/>
            </a:pPr>
            <a:r>
              <a:rPr lang="ja-JP" altLang="en-US" sz="1800" dirty="0"/>
              <a:t>　　　</a:t>
            </a:r>
            <a:r>
              <a:rPr lang="en-US" altLang="ja-JP" sz="1800" dirty="0" smtClean="0"/>
              <a:t>input</a:t>
            </a:r>
            <a:r>
              <a:rPr lang="ja-JP" altLang="en-US" sz="1800" dirty="0"/>
              <a:t>　</a:t>
            </a:r>
            <a:r>
              <a:rPr lang="en-US" altLang="ja-JP" sz="1800" dirty="0"/>
              <a:t>cvj3.txt</a:t>
            </a:r>
          </a:p>
          <a:p>
            <a:pPr>
              <a:buFontTx/>
              <a:buNone/>
            </a:pPr>
            <a:r>
              <a:rPr lang="ja-JP" altLang="en-US" sz="1800" dirty="0"/>
              <a:t>　　　　　　　　　　　　　　　　</a:t>
            </a:r>
            <a:r>
              <a:rPr lang="en-US" altLang="ja-JP" sz="1800" dirty="0"/>
              <a:t>CVJ3</a:t>
            </a:r>
            <a:r>
              <a:rPr lang="ja-JP" altLang="en-US" sz="1800" dirty="0"/>
              <a:t>　</a:t>
            </a:r>
            <a:r>
              <a:rPr lang="en-US" altLang="ja-JP" sz="1800" dirty="0"/>
              <a:t>[enter]</a:t>
            </a:r>
          </a:p>
          <a:p>
            <a:pPr>
              <a:buFontTx/>
              <a:buNone/>
            </a:pPr>
            <a:endParaRPr lang="en-US" altLang="ja-JP" sz="1800" dirty="0"/>
          </a:p>
          <a:p>
            <a:pPr>
              <a:buFontTx/>
              <a:buNone/>
            </a:pPr>
            <a:endParaRPr lang="en-US" altLang="ja-JP" sz="1800" dirty="0"/>
          </a:p>
        </p:txBody>
      </p:sp>
      <p:pic>
        <p:nvPicPr>
          <p:cNvPr id="223236" name="Picture 4" descr="C:\My Documents\ＣＶＪプロジェクト\CAE\ＣＶＪブーツのＭＥ１０図面自動化検討\７山タイプ自動描画プログラム\画像\cvj11b.b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1752600"/>
            <a:ext cx="6019800" cy="4814888"/>
          </a:xfrm>
          <a:prstGeom prst="rect">
            <a:avLst/>
          </a:prstGeom>
          <a:noFill/>
          <a:extLst>
            <a:ext uri="{909E8E84-426E-40DD-AFC4-6F175D3DCCD1}">
              <a14:hiddenFill xmlns:a14="http://schemas.microsoft.com/office/drawing/2010/main">
                <a:solidFill>
                  <a:srgbClr val="FFFFFF"/>
                </a:solidFill>
              </a14:hiddenFill>
            </a:ext>
          </a:extLst>
        </p:spPr>
      </p:pic>
      <p:pic>
        <p:nvPicPr>
          <p:cNvPr id="223237" name="Picture 5" descr="C:\My Documents\ＣＶＪプロジェクト\CAE\ＣＶＪブーツのＭＥ１０図面自動化検討\７山タイプ自動描画プログラム\画像\cvj12b.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1752600"/>
            <a:ext cx="6019800" cy="4814888"/>
          </a:xfrm>
          <a:prstGeom prst="rect">
            <a:avLst/>
          </a:prstGeom>
          <a:noFill/>
          <a:extLst>
            <a:ext uri="{909E8E84-426E-40DD-AFC4-6F175D3DCCD1}">
              <a14:hiddenFill xmlns:a14="http://schemas.microsoft.com/office/drawing/2010/main">
                <a:solidFill>
                  <a:srgbClr val="FFFFFF"/>
                </a:solidFill>
              </a14:hiddenFill>
            </a:ext>
          </a:extLst>
        </p:spPr>
      </p:pic>
      <p:pic>
        <p:nvPicPr>
          <p:cNvPr id="223238" name="Picture 6" descr="C:\My Documents\ＣＶＪプロジェクト\CAE\ＣＶＪブーツのＭＥ１０図面自動化検討\７山タイプ自動描画プログラム\画像\cvj13b.bm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7000" y="1752600"/>
            <a:ext cx="6019800" cy="4814888"/>
          </a:xfrm>
          <a:prstGeom prst="rect">
            <a:avLst/>
          </a:prstGeom>
          <a:noFill/>
          <a:extLst>
            <a:ext uri="{909E8E84-426E-40DD-AFC4-6F175D3DCCD1}">
              <a14:hiddenFill xmlns:a14="http://schemas.microsoft.com/office/drawing/2010/main">
                <a:solidFill>
                  <a:srgbClr val="FFFFFF"/>
                </a:solidFill>
              </a14:hiddenFill>
            </a:ext>
          </a:extLst>
        </p:spPr>
      </p:pic>
      <p:pic>
        <p:nvPicPr>
          <p:cNvPr id="223239" name="Picture 7" descr="C:\My Documents\ＣＶＪプロジェクト\CAE\ＣＶＪブーツのＭＥ１０図面自動化検討\７山タイプ自動描画プログラム\画像\cvj14b.bm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67000" y="1752600"/>
            <a:ext cx="6019800" cy="4814888"/>
          </a:xfrm>
          <a:prstGeom prst="rect">
            <a:avLst/>
          </a:prstGeom>
          <a:noFill/>
          <a:extLst>
            <a:ext uri="{909E8E84-426E-40DD-AFC4-6F175D3DCCD1}">
              <a14:hiddenFill xmlns:a14="http://schemas.microsoft.com/office/drawing/2010/main">
                <a:solidFill>
                  <a:srgbClr val="FFFFFF"/>
                </a:solidFill>
              </a14:hiddenFill>
            </a:ext>
          </a:extLst>
        </p:spPr>
      </p:pic>
      <p:pic>
        <p:nvPicPr>
          <p:cNvPr id="223240" name="Picture 8" descr="C:\My Documents\ＣＶＪプロジェクト\CAE\ＣＶＪブーツのＭＥ１０図面自動化検討\７山タイプ自動描画プログラム\画像\cvj15b.bmp"/>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67000" y="1752600"/>
            <a:ext cx="6019800" cy="4814888"/>
          </a:xfrm>
          <a:prstGeom prst="rect">
            <a:avLst/>
          </a:prstGeom>
          <a:noFill/>
          <a:extLst>
            <a:ext uri="{909E8E84-426E-40DD-AFC4-6F175D3DCCD1}">
              <a14:hiddenFill xmlns:a14="http://schemas.microsoft.com/office/drawing/2010/main">
                <a:solidFill>
                  <a:srgbClr val="FFFFFF"/>
                </a:solidFill>
              </a14:hiddenFill>
            </a:ext>
          </a:extLst>
        </p:spPr>
      </p:pic>
      <p:sp>
        <p:nvSpPr>
          <p:cNvPr id="223242" name="Rectangle 10"/>
          <p:cNvSpPr>
            <a:spLocks noChangeArrowheads="1"/>
          </p:cNvSpPr>
          <p:nvPr/>
        </p:nvSpPr>
        <p:spPr bwMode="auto">
          <a:xfrm>
            <a:off x="685800" y="4495800"/>
            <a:ext cx="2514600" cy="838200"/>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ja-JP" altLang="en-US" sz="2400" smtClean="0">
                <a:solidFill>
                  <a:srgbClr val="000000"/>
                </a:solidFill>
              </a:rPr>
              <a:t>設計検討段階で</a:t>
            </a:r>
          </a:p>
          <a:p>
            <a:pPr algn="ctr" fontAlgn="base">
              <a:spcBef>
                <a:spcPct val="0"/>
              </a:spcBef>
              <a:spcAft>
                <a:spcPct val="0"/>
              </a:spcAft>
            </a:pPr>
            <a:r>
              <a:rPr lang="ja-JP" altLang="en-US" sz="2400" smtClean="0">
                <a:solidFill>
                  <a:srgbClr val="000000"/>
                </a:solidFill>
              </a:rPr>
              <a:t>寸法入力</a:t>
            </a:r>
          </a:p>
        </p:txBody>
      </p:sp>
      <p:sp>
        <p:nvSpPr>
          <p:cNvPr id="223243" name="Rectangle 11"/>
          <p:cNvSpPr>
            <a:spLocks noChangeArrowheads="1"/>
          </p:cNvSpPr>
          <p:nvPr/>
        </p:nvSpPr>
        <p:spPr bwMode="auto">
          <a:xfrm>
            <a:off x="2667000" y="5029200"/>
            <a:ext cx="3200400" cy="914400"/>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ja-JP" altLang="en-US" sz="2400" smtClean="0">
                <a:solidFill>
                  <a:srgbClr val="000000"/>
                </a:solidFill>
              </a:rPr>
              <a:t>マクロ入力の</a:t>
            </a:r>
            <a:r>
              <a:rPr lang="en-US" altLang="ja-JP" sz="2400" smtClean="0">
                <a:solidFill>
                  <a:srgbClr val="000000"/>
                </a:solidFill>
              </a:rPr>
              <a:t>2</a:t>
            </a:r>
            <a:r>
              <a:rPr lang="ja-JP" altLang="en-US" sz="2400" smtClean="0">
                <a:solidFill>
                  <a:srgbClr val="000000"/>
                </a:solidFill>
              </a:rPr>
              <a:t>分程度が</a:t>
            </a:r>
          </a:p>
          <a:p>
            <a:pPr algn="ctr" fontAlgn="base">
              <a:spcBef>
                <a:spcPct val="0"/>
              </a:spcBef>
              <a:spcAft>
                <a:spcPct val="0"/>
              </a:spcAft>
            </a:pPr>
            <a:r>
              <a:rPr lang="ja-JP" altLang="en-US" sz="2400" smtClean="0">
                <a:solidFill>
                  <a:srgbClr val="000000"/>
                </a:solidFill>
              </a:rPr>
              <a:t>この作図の工数。</a:t>
            </a:r>
          </a:p>
        </p:txBody>
      </p:sp>
      <p:sp>
        <p:nvSpPr>
          <p:cNvPr id="223244" name="Rectangle 12"/>
          <p:cNvSpPr>
            <a:spLocks noChangeArrowheads="1"/>
          </p:cNvSpPr>
          <p:nvPr/>
        </p:nvSpPr>
        <p:spPr bwMode="auto">
          <a:xfrm>
            <a:off x="5448300" y="6057900"/>
            <a:ext cx="3581400" cy="762000"/>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ja-JP" altLang="en-US" sz="2400" smtClean="0">
                <a:solidFill>
                  <a:srgbClr val="000000"/>
                </a:solidFill>
              </a:rPr>
              <a:t>１形状</a:t>
            </a:r>
            <a:r>
              <a:rPr lang="en-US" altLang="ja-JP" sz="2400" smtClean="0">
                <a:solidFill>
                  <a:srgbClr val="000000"/>
                </a:solidFill>
              </a:rPr>
              <a:t>45</a:t>
            </a:r>
            <a:r>
              <a:rPr lang="ja-JP" altLang="en-US" sz="2400" smtClean="0">
                <a:solidFill>
                  <a:srgbClr val="000000"/>
                </a:solidFill>
              </a:rPr>
              <a:t>分（作図）→２分</a:t>
            </a:r>
          </a:p>
        </p:txBody>
      </p:sp>
      <p:sp>
        <p:nvSpPr>
          <p:cNvPr id="12" name="角丸四角形 11"/>
          <p:cNvSpPr/>
          <p:nvPr/>
        </p:nvSpPr>
        <p:spPr>
          <a:xfrm>
            <a:off x="7197608" y="155222"/>
            <a:ext cx="1841748" cy="537474"/>
          </a:xfrm>
          <a:prstGeom prst="roundRect">
            <a:avLst/>
          </a:prstGeom>
          <a:solidFill>
            <a:srgbClr val="FF99FF"/>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smtClean="0">
                <a:solidFill>
                  <a:prstClr val="black"/>
                </a:solidFill>
              </a:rPr>
              <a:t>効率化、自動化</a:t>
            </a:r>
            <a:endParaRPr lang="en-US" altLang="ja-JP" dirty="0" smtClean="0">
              <a:solidFill>
                <a:prstClr val="black"/>
              </a:solidFill>
            </a:endParaRPr>
          </a:p>
          <a:p>
            <a:pPr algn="ctr"/>
            <a:r>
              <a:rPr lang="ja-JP" altLang="en-US" dirty="0" smtClean="0">
                <a:solidFill>
                  <a:prstClr val="black"/>
                </a:solidFill>
              </a:rPr>
              <a:t>支援</a:t>
            </a:r>
          </a:p>
        </p:txBody>
      </p:sp>
    </p:spTree>
    <p:extLst>
      <p:ext uri="{BB962C8B-B14F-4D97-AF65-F5344CB8AC3E}">
        <p14:creationId xmlns:p14="http://schemas.microsoft.com/office/powerpoint/2010/main" val="35646991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23236"/>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nodeType="afterEffect">
                                  <p:stCondLst>
                                    <p:cond delay="0"/>
                                  </p:stCondLst>
                                  <p:childTnLst>
                                    <p:set>
                                      <p:cBhvr>
                                        <p:cTn id="9" dur="1" fill="hold">
                                          <p:stCondLst>
                                            <p:cond delay="499"/>
                                          </p:stCondLst>
                                        </p:cTn>
                                        <p:tgtEl>
                                          <p:spTgt spid="223237"/>
                                        </p:tgtEl>
                                        <p:attrNameLst>
                                          <p:attrName>style.visibility</p:attrName>
                                        </p:attrNameLst>
                                      </p:cBhvr>
                                      <p:to>
                                        <p:strVal val="visible"/>
                                      </p:to>
                                    </p:set>
                                  </p:childTnLst>
                                </p:cTn>
                              </p:par>
                            </p:childTnLst>
                          </p:cTn>
                        </p:par>
                        <p:par>
                          <p:cTn id="10" fill="hold" nodeType="afterGroup">
                            <p:stCondLst>
                              <p:cond delay="1000"/>
                            </p:stCondLst>
                            <p:childTnLst>
                              <p:par>
                                <p:cTn id="11" presetID="1" presetClass="entr" presetSubtype="0" fill="hold" nodeType="afterEffect">
                                  <p:stCondLst>
                                    <p:cond delay="0"/>
                                  </p:stCondLst>
                                  <p:childTnLst>
                                    <p:set>
                                      <p:cBhvr>
                                        <p:cTn id="12" dur="1" fill="hold">
                                          <p:stCondLst>
                                            <p:cond delay="499"/>
                                          </p:stCondLst>
                                        </p:cTn>
                                        <p:tgtEl>
                                          <p:spTgt spid="223238"/>
                                        </p:tgtEl>
                                        <p:attrNameLst>
                                          <p:attrName>style.visibility</p:attrName>
                                        </p:attrNameLst>
                                      </p:cBhvr>
                                      <p:to>
                                        <p:strVal val="visible"/>
                                      </p:to>
                                    </p:set>
                                  </p:childTnLst>
                                </p:cTn>
                              </p:par>
                            </p:childTnLst>
                          </p:cTn>
                        </p:par>
                        <p:par>
                          <p:cTn id="13" fill="hold" nodeType="afterGroup">
                            <p:stCondLst>
                              <p:cond delay="1500"/>
                            </p:stCondLst>
                            <p:childTnLst>
                              <p:par>
                                <p:cTn id="14" presetID="1" presetClass="entr" presetSubtype="0" fill="hold" nodeType="afterEffect">
                                  <p:stCondLst>
                                    <p:cond delay="0"/>
                                  </p:stCondLst>
                                  <p:childTnLst>
                                    <p:set>
                                      <p:cBhvr>
                                        <p:cTn id="15" dur="1" fill="hold">
                                          <p:stCondLst>
                                            <p:cond delay="499"/>
                                          </p:stCondLst>
                                        </p:cTn>
                                        <p:tgtEl>
                                          <p:spTgt spid="223239"/>
                                        </p:tgtEl>
                                        <p:attrNameLst>
                                          <p:attrName>style.visibility</p:attrName>
                                        </p:attrNameLst>
                                      </p:cBhvr>
                                      <p:to>
                                        <p:strVal val="visible"/>
                                      </p:to>
                                    </p:set>
                                  </p:childTnLst>
                                </p:cTn>
                              </p:par>
                            </p:childTnLst>
                          </p:cTn>
                        </p:par>
                        <p:par>
                          <p:cTn id="16" fill="hold" nodeType="afterGroup">
                            <p:stCondLst>
                              <p:cond delay="2000"/>
                            </p:stCondLst>
                            <p:childTnLst>
                              <p:par>
                                <p:cTn id="17" presetID="1" presetClass="entr" presetSubtype="0" fill="hold" nodeType="afterEffect">
                                  <p:stCondLst>
                                    <p:cond delay="0"/>
                                  </p:stCondLst>
                                  <p:childTnLst>
                                    <p:set>
                                      <p:cBhvr>
                                        <p:cTn id="18" dur="1" fill="hold">
                                          <p:stCondLst>
                                            <p:cond delay="499"/>
                                          </p:stCondLst>
                                        </p:cTn>
                                        <p:tgtEl>
                                          <p:spTgt spid="22324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22324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223243"/>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2232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3242" grpId="0" animBg="1" autoUpdateAnimBg="0"/>
      <p:bldP spid="223243" grpId="0" animBg="1" autoUpdateAnimBg="0"/>
      <p:bldP spid="223244" grpId="0" animBg="1" autoUpdateAnimBg="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062028"/>
            <a:ext cx="5478570" cy="16561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473" y="3275781"/>
            <a:ext cx="3370088" cy="22414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51720" y="5398062"/>
            <a:ext cx="3456384" cy="14599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52922" y="2216667"/>
            <a:ext cx="3186434" cy="24771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83470" y="4869160"/>
            <a:ext cx="3413910" cy="21642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テキスト ボックス 3"/>
          <p:cNvSpPr txBox="1"/>
          <p:nvPr/>
        </p:nvSpPr>
        <p:spPr>
          <a:xfrm>
            <a:off x="107504" y="188640"/>
            <a:ext cx="1944216" cy="369332"/>
          </a:xfrm>
          <a:prstGeom prst="rect">
            <a:avLst/>
          </a:prstGeom>
          <a:noFill/>
        </p:spPr>
        <p:txBody>
          <a:bodyPr wrap="square" rtlCol="0">
            <a:spAutoFit/>
          </a:bodyPr>
          <a:lstStyle/>
          <a:p>
            <a:r>
              <a:rPr lang="ja-JP" altLang="en-US" b="1" u="sng" dirty="0" smtClean="0">
                <a:solidFill>
                  <a:srgbClr val="000000"/>
                </a:solidFill>
              </a:rPr>
              <a:t>自働化手順概要</a:t>
            </a:r>
            <a:endParaRPr lang="ja-JP" altLang="en-US" b="1" u="sng" dirty="0">
              <a:solidFill>
                <a:srgbClr val="000000"/>
              </a:solidFill>
            </a:endParaRPr>
          </a:p>
        </p:txBody>
      </p:sp>
      <p:sp>
        <p:nvSpPr>
          <p:cNvPr id="5" name="テキスト ボックス 4"/>
          <p:cNvSpPr txBox="1"/>
          <p:nvPr/>
        </p:nvSpPr>
        <p:spPr>
          <a:xfrm>
            <a:off x="683568" y="692696"/>
            <a:ext cx="3096344" cy="369332"/>
          </a:xfrm>
          <a:prstGeom prst="rect">
            <a:avLst/>
          </a:prstGeom>
          <a:noFill/>
        </p:spPr>
        <p:txBody>
          <a:bodyPr wrap="square" rtlCol="0">
            <a:spAutoFit/>
          </a:bodyPr>
          <a:lstStyle/>
          <a:p>
            <a:r>
              <a:rPr lang="ja-JP" altLang="en-US" b="1" dirty="0" smtClean="0">
                <a:solidFill>
                  <a:srgbClr val="000000"/>
                </a:solidFill>
              </a:rPr>
              <a:t>［設計が検討する寸法関係］</a:t>
            </a:r>
            <a:endParaRPr lang="ja-JP" altLang="en-US" b="1" dirty="0">
              <a:solidFill>
                <a:srgbClr val="000000"/>
              </a:solidFill>
            </a:endParaRPr>
          </a:p>
        </p:txBody>
      </p:sp>
      <p:sp>
        <p:nvSpPr>
          <p:cNvPr id="11" name="テキスト ボックス 10"/>
          <p:cNvSpPr txBox="1"/>
          <p:nvPr/>
        </p:nvSpPr>
        <p:spPr>
          <a:xfrm>
            <a:off x="503548" y="2921741"/>
            <a:ext cx="4716524" cy="369332"/>
          </a:xfrm>
          <a:prstGeom prst="rect">
            <a:avLst/>
          </a:prstGeom>
          <a:noFill/>
        </p:spPr>
        <p:txBody>
          <a:bodyPr wrap="square" rtlCol="0">
            <a:spAutoFit/>
          </a:bodyPr>
          <a:lstStyle/>
          <a:p>
            <a:r>
              <a:rPr lang="ja-JP" altLang="en-US" b="1" dirty="0" smtClean="0">
                <a:solidFill>
                  <a:srgbClr val="000000"/>
                </a:solidFill>
              </a:rPr>
              <a:t>［</a:t>
            </a:r>
            <a:r>
              <a:rPr lang="en-US" altLang="ja-JP" b="1" dirty="0" smtClean="0">
                <a:solidFill>
                  <a:srgbClr val="000000"/>
                </a:solidFill>
              </a:rPr>
              <a:t>EXCEL</a:t>
            </a:r>
            <a:r>
              <a:rPr lang="ja-JP" altLang="en-US" b="1" dirty="0" smtClean="0">
                <a:solidFill>
                  <a:srgbClr val="000000"/>
                </a:solidFill>
              </a:rPr>
              <a:t>シートを追加して寸法抽出＆算出］</a:t>
            </a:r>
            <a:endParaRPr lang="ja-JP" altLang="en-US" b="1" dirty="0">
              <a:solidFill>
                <a:srgbClr val="000000"/>
              </a:solidFill>
            </a:endParaRPr>
          </a:p>
        </p:txBody>
      </p:sp>
      <p:sp>
        <p:nvSpPr>
          <p:cNvPr id="6" name="右矢印 5"/>
          <p:cNvSpPr/>
          <p:nvPr/>
        </p:nvSpPr>
        <p:spPr>
          <a:xfrm rot="20064811">
            <a:off x="4694674" y="4378350"/>
            <a:ext cx="1188359" cy="271863"/>
          </a:xfrm>
          <a:prstGeom prst="rightArrow">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sp>
        <p:nvSpPr>
          <p:cNvPr id="8" name="テキスト ボックス 7"/>
          <p:cNvSpPr txBox="1"/>
          <p:nvPr/>
        </p:nvSpPr>
        <p:spPr>
          <a:xfrm>
            <a:off x="4091472" y="4312494"/>
            <a:ext cx="2160240" cy="461665"/>
          </a:xfrm>
          <a:prstGeom prst="rect">
            <a:avLst/>
          </a:prstGeom>
          <a:noFill/>
        </p:spPr>
        <p:txBody>
          <a:bodyPr wrap="square" rtlCol="0">
            <a:spAutoFit/>
          </a:bodyPr>
          <a:lstStyle/>
          <a:p>
            <a:r>
              <a:rPr lang="ja-JP" altLang="en-US" sz="1200" dirty="0" smtClean="0">
                <a:solidFill>
                  <a:srgbClr val="000000"/>
                </a:solidFill>
              </a:rPr>
              <a:t>次のシートで</a:t>
            </a:r>
            <a:endParaRPr lang="en-US" altLang="ja-JP" sz="1200" dirty="0" smtClean="0">
              <a:solidFill>
                <a:srgbClr val="000000"/>
              </a:solidFill>
            </a:endParaRPr>
          </a:p>
          <a:p>
            <a:r>
              <a:rPr lang="en-US" altLang="ja-JP" sz="1200" dirty="0" smtClean="0">
                <a:solidFill>
                  <a:srgbClr val="000000"/>
                </a:solidFill>
              </a:rPr>
              <a:t>CAD</a:t>
            </a:r>
            <a:r>
              <a:rPr lang="ja-JP" altLang="en-US" sz="1200" dirty="0" smtClean="0">
                <a:solidFill>
                  <a:srgbClr val="000000"/>
                </a:solidFill>
              </a:rPr>
              <a:t>言語と座標情報合体</a:t>
            </a:r>
            <a:endParaRPr lang="ja-JP" altLang="en-US" sz="1200" dirty="0">
              <a:solidFill>
                <a:srgbClr val="000000"/>
              </a:solidFill>
            </a:endParaRPr>
          </a:p>
        </p:txBody>
      </p:sp>
      <p:sp>
        <p:nvSpPr>
          <p:cNvPr id="15" name="テキスト ボックス 14"/>
          <p:cNvSpPr txBox="1"/>
          <p:nvPr/>
        </p:nvSpPr>
        <p:spPr>
          <a:xfrm>
            <a:off x="6203377" y="1847335"/>
            <a:ext cx="3193159" cy="369332"/>
          </a:xfrm>
          <a:prstGeom prst="rect">
            <a:avLst/>
          </a:prstGeom>
          <a:noFill/>
        </p:spPr>
        <p:txBody>
          <a:bodyPr wrap="square" rtlCol="0">
            <a:spAutoFit/>
          </a:bodyPr>
          <a:lstStyle/>
          <a:p>
            <a:r>
              <a:rPr lang="ja-JP" altLang="en-US" b="1" dirty="0" smtClean="0">
                <a:solidFill>
                  <a:srgbClr val="000000"/>
                </a:solidFill>
              </a:rPr>
              <a:t>［</a:t>
            </a:r>
            <a:r>
              <a:rPr lang="en-US" altLang="ja-JP" b="1" dirty="0" smtClean="0">
                <a:solidFill>
                  <a:srgbClr val="000000"/>
                </a:solidFill>
              </a:rPr>
              <a:t>CAD</a:t>
            </a:r>
            <a:r>
              <a:rPr lang="ja-JP" altLang="en-US" b="1" dirty="0" smtClean="0">
                <a:solidFill>
                  <a:srgbClr val="000000"/>
                </a:solidFill>
              </a:rPr>
              <a:t>言語との合体　マクロ］</a:t>
            </a:r>
            <a:endParaRPr lang="ja-JP" altLang="en-US" b="1" dirty="0">
              <a:solidFill>
                <a:srgbClr val="000000"/>
              </a:solidFill>
            </a:endParaRPr>
          </a:p>
        </p:txBody>
      </p:sp>
      <p:pic>
        <p:nvPicPr>
          <p:cNvPr id="13" name="Picture 14" descr="D:\My Documents\temp\cvj0010.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896312" y="317794"/>
            <a:ext cx="1951112" cy="1505965"/>
          </a:xfrm>
          <a:prstGeom prst="rect">
            <a:avLst/>
          </a:prstGeom>
          <a:noFill/>
          <a:extLst>
            <a:ext uri="{909E8E84-426E-40DD-AFC4-6F175D3DCCD1}">
              <a14:hiddenFill xmlns:a14="http://schemas.microsoft.com/office/drawing/2010/main">
                <a:solidFill>
                  <a:srgbClr val="FFFFFF"/>
                </a:solidFill>
              </a14:hiddenFill>
            </a:ext>
          </a:extLst>
        </p:spPr>
      </p:pic>
      <p:sp>
        <p:nvSpPr>
          <p:cNvPr id="14" name="角丸四角形 13"/>
          <p:cNvSpPr/>
          <p:nvPr/>
        </p:nvSpPr>
        <p:spPr>
          <a:xfrm>
            <a:off x="301893" y="1990961"/>
            <a:ext cx="3121032" cy="839250"/>
          </a:xfrm>
          <a:prstGeom prst="roundRect">
            <a:avLst/>
          </a:prstGeom>
          <a:solidFill>
            <a:srgbClr val="FFFF99"/>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smtClean="0">
                <a:solidFill>
                  <a:srgbClr val="0000FF"/>
                </a:solidFill>
              </a:rPr>
              <a:t>設計者が</a:t>
            </a:r>
            <a:r>
              <a:rPr lang="ja-JP" altLang="en-US" b="1" dirty="0" smtClean="0">
                <a:solidFill>
                  <a:srgbClr val="FF0000"/>
                </a:solidFill>
              </a:rPr>
              <a:t>必ず行う</a:t>
            </a:r>
            <a:endParaRPr lang="en-US" altLang="ja-JP" b="1" dirty="0" smtClean="0">
              <a:solidFill>
                <a:srgbClr val="FF0000"/>
              </a:solidFill>
            </a:endParaRPr>
          </a:p>
          <a:p>
            <a:pPr algn="ctr"/>
            <a:r>
              <a:rPr lang="ja-JP" altLang="en-US" b="1" dirty="0">
                <a:solidFill>
                  <a:srgbClr val="FF0000"/>
                </a:solidFill>
              </a:rPr>
              <a:t>検討シート</a:t>
            </a:r>
            <a:r>
              <a:rPr lang="ja-JP" altLang="en-US" b="1" dirty="0" smtClean="0">
                <a:solidFill>
                  <a:srgbClr val="FF0000"/>
                </a:solidFill>
              </a:rPr>
              <a:t>を</a:t>
            </a:r>
            <a:r>
              <a:rPr lang="ja-JP" altLang="en-US" b="1" dirty="0">
                <a:solidFill>
                  <a:srgbClr val="FF0000"/>
                </a:solidFill>
              </a:rPr>
              <a:t>利用します</a:t>
            </a:r>
            <a:r>
              <a:rPr lang="ja-JP" altLang="en-US" b="1" dirty="0">
                <a:solidFill>
                  <a:srgbClr val="0000FF"/>
                </a:solidFill>
              </a:rPr>
              <a:t>。</a:t>
            </a:r>
          </a:p>
        </p:txBody>
      </p:sp>
      <p:sp>
        <p:nvSpPr>
          <p:cNvPr id="16" name="角丸四角形 15"/>
          <p:cNvSpPr/>
          <p:nvPr/>
        </p:nvSpPr>
        <p:spPr>
          <a:xfrm>
            <a:off x="286499" y="4978436"/>
            <a:ext cx="3121032" cy="1330883"/>
          </a:xfrm>
          <a:prstGeom prst="roundRect">
            <a:avLst/>
          </a:prstGeom>
          <a:solidFill>
            <a:srgbClr val="FFFF99"/>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smtClean="0">
                <a:solidFill>
                  <a:srgbClr val="0000FF"/>
                </a:solidFill>
              </a:rPr>
              <a:t>描画自動プロット</a:t>
            </a:r>
            <a:endParaRPr lang="en-US" altLang="ja-JP" b="1" dirty="0" smtClean="0">
              <a:solidFill>
                <a:srgbClr val="0000FF"/>
              </a:solidFill>
            </a:endParaRPr>
          </a:p>
          <a:p>
            <a:pPr algn="ctr"/>
            <a:r>
              <a:rPr lang="ja-JP" altLang="en-US" b="1" dirty="0">
                <a:solidFill>
                  <a:srgbClr val="0000FF"/>
                </a:solidFill>
              </a:rPr>
              <a:t>直行性</a:t>
            </a:r>
            <a:r>
              <a:rPr lang="ja-JP" altLang="en-US" b="1" dirty="0" smtClean="0">
                <a:solidFill>
                  <a:srgbClr val="0000FF"/>
                </a:solidFill>
              </a:rPr>
              <a:t>の</a:t>
            </a:r>
            <a:r>
              <a:rPr lang="ja-JP" altLang="en-US" b="1" dirty="0">
                <a:solidFill>
                  <a:srgbClr val="0000FF"/>
                </a:solidFill>
              </a:rPr>
              <a:t>計算</a:t>
            </a:r>
            <a:r>
              <a:rPr lang="ja-JP" altLang="en-US" b="1" dirty="0" smtClean="0">
                <a:solidFill>
                  <a:srgbClr val="0000FF"/>
                </a:solidFill>
              </a:rPr>
              <a:t>など</a:t>
            </a:r>
            <a:endParaRPr lang="en-US" altLang="ja-JP" b="1" dirty="0" smtClean="0">
              <a:solidFill>
                <a:srgbClr val="0000FF"/>
              </a:solidFill>
            </a:endParaRPr>
          </a:p>
          <a:p>
            <a:pPr algn="ctr"/>
            <a:endParaRPr lang="en-US" altLang="ja-JP" b="1" dirty="0">
              <a:solidFill>
                <a:srgbClr val="0000FF"/>
              </a:solidFill>
            </a:endParaRPr>
          </a:p>
          <a:p>
            <a:pPr algn="ctr"/>
            <a:r>
              <a:rPr lang="ja-JP" altLang="en-US" b="1" dirty="0" smtClean="0">
                <a:solidFill>
                  <a:srgbClr val="0000FF"/>
                </a:solidFill>
              </a:rPr>
              <a:t>プログラム作成します。</a:t>
            </a:r>
            <a:endParaRPr lang="ja-JP" altLang="en-US" b="1" dirty="0">
              <a:solidFill>
                <a:srgbClr val="0000FF"/>
              </a:solidFill>
            </a:endParaRPr>
          </a:p>
        </p:txBody>
      </p:sp>
      <p:sp>
        <p:nvSpPr>
          <p:cNvPr id="17" name="角丸四角形 16"/>
          <p:cNvSpPr/>
          <p:nvPr/>
        </p:nvSpPr>
        <p:spPr>
          <a:xfrm>
            <a:off x="5918324" y="4135070"/>
            <a:ext cx="3121032" cy="1330883"/>
          </a:xfrm>
          <a:prstGeom prst="roundRect">
            <a:avLst/>
          </a:prstGeom>
          <a:solidFill>
            <a:srgbClr val="FFFF99"/>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b="1" dirty="0" smtClean="0">
                <a:solidFill>
                  <a:srgbClr val="0000FF"/>
                </a:solidFill>
              </a:rPr>
              <a:t>CAD</a:t>
            </a:r>
            <a:r>
              <a:rPr lang="ja-JP" altLang="en-US" b="1" dirty="0" smtClean="0">
                <a:solidFill>
                  <a:srgbClr val="0000FF"/>
                </a:solidFill>
              </a:rPr>
              <a:t>の描画コマンド</a:t>
            </a:r>
            <a:endParaRPr lang="en-US" altLang="ja-JP" b="1" dirty="0" smtClean="0">
              <a:solidFill>
                <a:srgbClr val="0000FF"/>
              </a:solidFill>
            </a:endParaRPr>
          </a:p>
          <a:p>
            <a:pPr algn="ctr"/>
            <a:r>
              <a:rPr lang="en-US" altLang="ja-JP" b="1" dirty="0" smtClean="0">
                <a:solidFill>
                  <a:srgbClr val="0000FF"/>
                </a:solidFill>
              </a:rPr>
              <a:t>LINE</a:t>
            </a:r>
            <a:r>
              <a:rPr lang="ja-JP" altLang="en-US" b="1" dirty="0" smtClean="0">
                <a:solidFill>
                  <a:srgbClr val="0000FF"/>
                </a:solidFill>
              </a:rPr>
              <a:t>　</a:t>
            </a:r>
            <a:r>
              <a:rPr lang="en-US" altLang="ja-JP" b="1" dirty="0" smtClean="0">
                <a:solidFill>
                  <a:srgbClr val="0000FF"/>
                </a:solidFill>
              </a:rPr>
              <a:t>ARC</a:t>
            </a:r>
            <a:r>
              <a:rPr lang="ja-JP" altLang="en-US" b="1" dirty="0" smtClean="0">
                <a:solidFill>
                  <a:srgbClr val="0000FF"/>
                </a:solidFill>
              </a:rPr>
              <a:t>　</a:t>
            </a:r>
            <a:r>
              <a:rPr lang="en-US" altLang="ja-JP" b="1" dirty="0" smtClean="0">
                <a:solidFill>
                  <a:srgbClr val="0000FF"/>
                </a:solidFill>
              </a:rPr>
              <a:t>CIRCLE</a:t>
            </a:r>
            <a:r>
              <a:rPr lang="ja-JP" altLang="en-US" b="1" dirty="0" smtClean="0">
                <a:solidFill>
                  <a:srgbClr val="0000FF"/>
                </a:solidFill>
              </a:rPr>
              <a:t>など</a:t>
            </a:r>
            <a:endParaRPr lang="en-US" altLang="ja-JP" b="1" dirty="0" smtClean="0">
              <a:solidFill>
                <a:srgbClr val="0000FF"/>
              </a:solidFill>
            </a:endParaRPr>
          </a:p>
          <a:p>
            <a:pPr algn="ctr"/>
            <a:r>
              <a:rPr lang="ja-JP" altLang="en-US" b="1" dirty="0">
                <a:solidFill>
                  <a:srgbClr val="0000FF"/>
                </a:solidFill>
              </a:rPr>
              <a:t>座標</a:t>
            </a:r>
            <a:r>
              <a:rPr lang="ja-JP" altLang="en-US" b="1" dirty="0" smtClean="0">
                <a:solidFill>
                  <a:srgbClr val="0000FF"/>
                </a:solidFill>
              </a:rPr>
              <a:t>を引き取ります。</a:t>
            </a:r>
            <a:endParaRPr lang="ja-JP" altLang="en-US" b="1" dirty="0">
              <a:solidFill>
                <a:srgbClr val="0000FF"/>
              </a:solidFill>
            </a:endParaRPr>
          </a:p>
        </p:txBody>
      </p:sp>
      <p:sp>
        <p:nvSpPr>
          <p:cNvPr id="18" name="角丸四角形 17"/>
          <p:cNvSpPr/>
          <p:nvPr/>
        </p:nvSpPr>
        <p:spPr>
          <a:xfrm>
            <a:off x="5508104" y="5951273"/>
            <a:ext cx="3635896" cy="665441"/>
          </a:xfrm>
          <a:prstGeom prst="roundRect">
            <a:avLst/>
          </a:prstGeom>
          <a:solidFill>
            <a:srgbClr val="FFFF99"/>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smtClean="0">
                <a:solidFill>
                  <a:srgbClr val="0000FF"/>
                </a:solidFill>
              </a:rPr>
              <a:t>これらをマクロコマンドとして実施。</a:t>
            </a:r>
            <a:endParaRPr lang="ja-JP" altLang="en-US" b="1" dirty="0">
              <a:solidFill>
                <a:srgbClr val="0000FF"/>
              </a:solidFill>
            </a:endParaRPr>
          </a:p>
        </p:txBody>
      </p:sp>
      <p:sp>
        <p:nvSpPr>
          <p:cNvPr id="19" name="角丸四角形 18"/>
          <p:cNvSpPr/>
          <p:nvPr/>
        </p:nvSpPr>
        <p:spPr>
          <a:xfrm>
            <a:off x="7197608" y="104569"/>
            <a:ext cx="1841748" cy="537474"/>
          </a:xfrm>
          <a:prstGeom prst="roundRect">
            <a:avLst/>
          </a:prstGeom>
          <a:solidFill>
            <a:srgbClr val="FF99FF"/>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smtClean="0">
                <a:solidFill>
                  <a:prstClr val="black"/>
                </a:solidFill>
              </a:rPr>
              <a:t>効率化、自動化</a:t>
            </a:r>
            <a:endParaRPr lang="en-US" altLang="ja-JP" dirty="0" smtClean="0">
              <a:solidFill>
                <a:prstClr val="black"/>
              </a:solidFill>
            </a:endParaRPr>
          </a:p>
          <a:p>
            <a:pPr algn="ctr"/>
            <a:r>
              <a:rPr lang="ja-JP" altLang="en-US" dirty="0" smtClean="0">
                <a:solidFill>
                  <a:prstClr val="black"/>
                </a:solidFill>
              </a:rPr>
              <a:t>支援</a:t>
            </a:r>
          </a:p>
        </p:txBody>
      </p:sp>
    </p:spTree>
    <p:extLst>
      <p:ext uri="{BB962C8B-B14F-4D97-AF65-F5344CB8AC3E}">
        <p14:creationId xmlns:p14="http://schemas.microsoft.com/office/powerpoint/2010/main" val="3576435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499"/>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251520" y="584498"/>
            <a:ext cx="8892480" cy="4708981"/>
          </a:xfrm>
          <a:prstGeom prst="rect">
            <a:avLst/>
          </a:prstGeom>
        </p:spPr>
        <p:txBody>
          <a:bodyPr wrap="square">
            <a:spAutoFit/>
          </a:bodyPr>
          <a:lstStyle/>
          <a:p>
            <a:pPr algn="ctr"/>
            <a:r>
              <a:rPr lang="en-US" altLang="ja-JP" sz="2800" b="1" kern="100" dirty="0">
                <a:solidFill>
                  <a:prstClr val="black"/>
                </a:solidFill>
                <a:latin typeface="ＭＳ Ｐゴシック" panose="020B0600070205080204" pitchFamily="50" charset="-128"/>
                <a:cs typeface="Times New Roman"/>
              </a:rPr>
              <a:t>- </a:t>
            </a:r>
            <a:r>
              <a:rPr lang="ja-JP" altLang="en-US" sz="2800" b="1" kern="100" dirty="0">
                <a:solidFill>
                  <a:prstClr val="black"/>
                </a:solidFill>
                <a:latin typeface="ＭＳ Ｐゴシック" panose="020B0600070205080204" pitchFamily="50" charset="-128"/>
                <a:cs typeface="Times New Roman"/>
              </a:rPr>
              <a:t>本日</a:t>
            </a:r>
            <a:r>
              <a:rPr lang="ja-JP" altLang="en-US" sz="2800" b="1" kern="100" dirty="0" smtClean="0">
                <a:solidFill>
                  <a:prstClr val="black"/>
                </a:solidFill>
                <a:latin typeface="ＭＳ Ｐゴシック" panose="020B0600070205080204" pitchFamily="50" charset="-128"/>
                <a:cs typeface="Times New Roman"/>
              </a:rPr>
              <a:t>の内容 </a:t>
            </a:r>
            <a:r>
              <a:rPr lang="en-US" altLang="ja-JP" sz="2800" b="1" kern="100" dirty="0">
                <a:solidFill>
                  <a:prstClr val="black"/>
                </a:solidFill>
                <a:latin typeface="ＭＳ Ｐゴシック" panose="020B0600070205080204" pitchFamily="50" charset="-128"/>
                <a:cs typeface="Times New Roman"/>
              </a:rPr>
              <a:t>-</a:t>
            </a:r>
          </a:p>
          <a:p>
            <a:pPr algn="ctr"/>
            <a:endParaRPr lang="en-US" altLang="ja-JP" sz="1600" kern="100" dirty="0">
              <a:solidFill>
                <a:prstClr val="black"/>
              </a:solidFill>
              <a:latin typeface="ＭＳ Ｐゴシック" panose="020B0600070205080204" pitchFamily="50" charset="-128"/>
              <a:cs typeface="Times New Roman"/>
            </a:endParaRPr>
          </a:p>
          <a:p>
            <a:pPr algn="just"/>
            <a:r>
              <a:rPr lang="en-US" altLang="ja-JP" sz="2400" b="1" kern="100" dirty="0" smtClean="0">
                <a:solidFill>
                  <a:prstClr val="white">
                    <a:lumMod val="65000"/>
                  </a:prstClr>
                </a:solidFill>
                <a:latin typeface="ＭＳ Ｐゴシック" panose="020B0600070205080204" pitchFamily="50" charset="-128"/>
                <a:cs typeface="Times New Roman"/>
              </a:rPr>
              <a:t>Ⅰ</a:t>
            </a:r>
            <a:r>
              <a:rPr lang="ja-JP" altLang="en-US" sz="2400" b="1" kern="100" dirty="0" smtClean="0">
                <a:solidFill>
                  <a:prstClr val="white">
                    <a:lumMod val="65000"/>
                  </a:prstClr>
                </a:solidFill>
                <a:latin typeface="ＭＳ Ｐゴシック" panose="020B0600070205080204" pitchFamily="50" charset="-128"/>
                <a:cs typeface="Times New Roman"/>
              </a:rPr>
              <a:t>　ゴムの構造解析</a:t>
            </a:r>
            <a:endParaRPr lang="en-US" altLang="ja-JP" sz="2400" b="1" kern="100" dirty="0" smtClean="0">
              <a:solidFill>
                <a:prstClr val="white">
                  <a:lumMod val="65000"/>
                </a:prstClr>
              </a:solidFill>
              <a:latin typeface="ＭＳ Ｐゴシック" panose="020B0600070205080204" pitchFamily="50" charset="-128"/>
              <a:cs typeface="Times New Roman"/>
            </a:endParaRPr>
          </a:p>
          <a:p>
            <a:pPr algn="just"/>
            <a:r>
              <a:rPr lang="ja-JP" altLang="en-US" sz="2400" b="1" kern="100" dirty="0" smtClean="0">
                <a:solidFill>
                  <a:prstClr val="white">
                    <a:lumMod val="65000"/>
                  </a:prstClr>
                </a:solidFill>
                <a:latin typeface="ＭＳ Ｐゴシック" panose="020B0600070205080204" pitchFamily="50" charset="-128"/>
                <a:cs typeface="Times New Roman"/>
              </a:rPr>
              <a:t>　１．解析事例　構造解析領域</a:t>
            </a:r>
            <a:endParaRPr lang="en-US" altLang="ja-JP" sz="2400" b="1" kern="100" dirty="0" smtClean="0">
              <a:solidFill>
                <a:prstClr val="white">
                  <a:lumMod val="65000"/>
                </a:prstClr>
              </a:solidFill>
              <a:latin typeface="ＭＳ Ｐゴシック" panose="020B0600070205080204" pitchFamily="50" charset="-128"/>
              <a:cs typeface="Times New Roman"/>
            </a:endParaRPr>
          </a:p>
          <a:p>
            <a:pPr algn="just"/>
            <a:r>
              <a:rPr lang="ja-JP" altLang="en-US" sz="2400" b="1" kern="100" dirty="0">
                <a:solidFill>
                  <a:prstClr val="white">
                    <a:lumMod val="65000"/>
                  </a:prstClr>
                </a:solidFill>
                <a:latin typeface="ＭＳ Ｐゴシック" panose="020B0600070205080204" pitchFamily="50" charset="-128"/>
                <a:cs typeface="Times New Roman"/>
              </a:rPr>
              <a:t>　</a:t>
            </a:r>
            <a:r>
              <a:rPr lang="ja-JP" altLang="en-US" sz="2400" b="1" kern="100" dirty="0" smtClean="0">
                <a:solidFill>
                  <a:prstClr val="white">
                    <a:lumMod val="65000"/>
                  </a:prstClr>
                </a:solidFill>
                <a:latin typeface="ＭＳ Ｐゴシック" panose="020B0600070205080204" pitchFamily="50" charset="-128"/>
                <a:cs typeface="Times New Roman"/>
              </a:rPr>
              <a:t>２．ゴムの解析に必要なもの</a:t>
            </a:r>
            <a:endParaRPr lang="en-US" altLang="ja-JP" sz="2400" b="1" kern="100" dirty="0" smtClean="0">
              <a:solidFill>
                <a:prstClr val="white">
                  <a:lumMod val="65000"/>
                </a:prstClr>
              </a:solidFill>
              <a:latin typeface="ＭＳ Ｐゴシック" panose="020B0600070205080204" pitchFamily="50" charset="-128"/>
              <a:cs typeface="Times New Roman"/>
            </a:endParaRPr>
          </a:p>
          <a:p>
            <a:pPr algn="just"/>
            <a:r>
              <a:rPr lang="ja-JP" altLang="en-US" sz="2400" b="1" kern="100" dirty="0">
                <a:solidFill>
                  <a:prstClr val="black"/>
                </a:solidFill>
                <a:latin typeface="ＭＳ Ｐゴシック" panose="020B0600070205080204" pitchFamily="50" charset="-128"/>
                <a:cs typeface="Times New Roman"/>
              </a:rPr>
              <a:t>　</a:t>
            </a:r>
            <a:r>
              <a:rPr lang="ja-JP" altLang="en-US" sz="2400" b="1" kern="100" dirty="0" smtClean="0">
                <a:solidFill>
                  <a:prstClr val="black"/>
                </a:solidFill>
                <a:latin typeface="ＭＳ Ｐゴシック" panose="020B0600070205080204" pitchFamily="50" charset="-128"/>
                <a:cs typeface="Times New Roman"/>
              </a:rPr>
              <a:t>　　　　　</a:t>
            </a:r>
            <a:r>
              <a:rPr lang="ja-JP" altLang="en-US" sz="2400" b="1" kern="100" dirty="0" smtClean="0">
                <a:solidFill>
                  <a:prstClr val="white">
                    <a:lumMod val="65000"/>
                  </a:prstClr>
                </a:solidFill>
                <a:latin typeface="ＭＳ Ｐゴシック" panose="020B0600070205080204" pitchFamily="50" charset="-128"/>
                <a:cs typeface="Times New Roman"/>
              </a:rPr>
              <a:t>　・・</a:t>
            </a:r>
            <a:r>
              <a:rPr lang="ja-JP" altLang="en-US" sz="2400" b="1" kern="100" dirty="0">
                <a:solidFill>
                  <a:prstClr val="white">
                    <a:lumMod val="65000"/>
                  </a:prstClr>
                </a:solidFill>
                <a:latin typeface="ＭＳ Ｐゴシック" panose="020B0600070205080204" pitchFamily="50" charset="-128"/>
                <a:cs typeface="Times New Roman"/>
              </a:rPr>
              <a:t>ゴム</a:t>
            </a:r>
            <a:r>
              <a:rPr lang="ja-JP" altLang="en-US" sz="2400" b="1" kern="100" dirty="0" smtClean="0">
                <a:solidFill>
                  <a:prstClr val="white">
                    <a:lumMod val="65000"/>
                  </a:prstClr>
                </a:solidFill>
                <a:latin typeface="ＭＳ Ｐゴシック" panose="020B0600070205080204" pitchFamily="50" charset="-128"/>
                <a:cs typeface="Times New Roman"/>
              </a:rPr>
              <a:t>の</a:t>
            </a:r>
            <a:r>
              <a:rPr lang="ja-JP" altLang="en-US" sz="2400" b="1" kern="100" dirty="0">
                <a:solidFill>
                  <a:prstClr val="white">
                    <a:lumMod val="65000"/>
                  </a:prstClr>
                </a:solidFill>
                <a:latin typeface="ＭＳ Ｐゴシック" panose="020B0600070205080204" pitchFamily="50" charset="-128"/>
                <a:cs typeface="Times New Roman"/>
              </a:rPr>
              <a:t>非線形性</a:t>
            </a:r>
            <a:r>
              <a:rPr lang="ja-JP" altLang="en-US" sz="2400" b="1" kern="100" dirty="0" smtClean="0">
                <a:solidFill>
                  <a:prstClr val="white">
                    <a:lumMod val="65000"/>
                  </a:prstClr>
                </a:solidFill>
                <a:latin typeface="ＭＳ Ｐゴシック" panose="020B0600070205080204" pitchFamily="50" charset="-128"/>
                <a:cs typeface="Times New Roman"/>
              </a:rPr>
              <a:t>から難しいと勘違いしている</a:t>
            </a:r>
            <a:endParaRPr lang="en-US" altLang="ja-JP" sz="2400" b="1" kern="100" dirty="0" smtClean="0">
              <a:solidFill>
                <a:prstClr val="white">
                  <a:lumMod val="65000"/>
                </a:prstClr>
              </a:solidFill>
              <a:latin typeface="ＭＳ Ｐゴシック" panose="020B0600070205080204" pitchFamily="50" charset="-128"/>
              <a:cs typeface="Times New Roman"/>
            </a:endParaRPr>
          </a:p>
          <a:p>
            <a:pPr algn="just"/>
            <a:r>
              <a:rPr lang="ja-JP" altLang="en-US" sz="2400" b="1" kern="100" dirty="0" smtClean="0">
                <a:solidFill>
                  <a:prstClr val="white">
                    <a:lumMod val="65000"/>
                  </a:prstClr>
                </a:solidFill>
                <a:latin typeface="ＭＳ Ｐゴシック" panose="020B0600070205080204" pitchFamily="50" charset="-128"/>
                <a:cs typeface="Times New Roman"/>
              </a:rPr>
              <a:t>　３．ゴムの変形解析予測を向上させるもの</a:t>
            </a:r>
            <a:endParaRPr lang="en-US" altLang="ja-JP" sz="2400" b="1" kern="100" dirty="0" smtClean="0">
              <a:solidFill>
                <a:prstClr val="white">
                  <a:lumMod val="65000"/>
                </a:prstClr>
              </a:solidFill>
              <a:latin typeface="ＭＳ Ｐゴシック" panose="020B0600070205080204" pitchFamily="50" charset="-128"/>
              <a:cs typeface="Times New Roman"/>
            </a:endParaRPr>
          </a:p>
          <a:p>
            <a:pPr algn="just"/>
            <a:r>
              <a:rPr lang="ja-JP" altLang="en-US" sz="2400" b="1" kern="100" dirty="0">
                <a:solidFill>
                  <a:schemeClr val="bg1">
                    <a:lumMod val="65000"/>
                  </a:schemeClr>
                </a:solidFill>
                <a:latin typeface="ＭＳ Ｐゴシック" panose="020B0600070205080204" pitchFamily="50" charset="-128"/>
                <a:cs typeface="Times New Roman"/>
              </a:rPr>
              <a:t>　</a:t>
            </a:r>
            <a:r>
              <a:rPr lang="ja-JP" altLang="en-US" sz="2400" b="1" kern="100" dirty="0" smtClean="0">
                <a:solidFill>
                  <a:schemeClr val="bg1">
                    <a:lumMod val="65000"/>
                  </a:schemeClr>
                </a:solidFill>
                <a:latin typeface="ＭＳ Ｐゴシック" panose="020B0600070205080204" pitchFamily="50" charset="-128"/>
                <a:cs typeface="Times New Roman"/>
              </a:rPr>
              <a:t>４．効率化、設計・開発者の担当レベルへの解析展開</a:t>
            </a:r>
            <a:endParaRPr lang="en-US" altLang="ja-JP" sz="2400" b="1" kern="100" dirty="0" smtClean="0">
              <a:solidFill>
                <a:schemeClr val="bg1">
                  <a:lumMod val="65000"/>
                </a:schemeClr>
              </a:solidFill>
              <a:latin typeface="ＭＳ Ｐゴシック" panose="020B0600070205080204" pitchFamily="50" charset="-128"/>
              <a:cs typeface="Times New Roman"/>
            </a:endParaRPr>
          </a:p>
          <a:p>
            <a:pPr algn="just"/>
            <a:endParaRPr lang="en-US" altLang="ja-JP" sz="1600" b="1" kern="100" dirty="0">
              <a:solidFill>
                <a:prstClr val="white">
                  <a:lumMod val="65000"/>
                </a:prstClr>
              </a:solidFill>
              <a:latin typeface="ＭＳ Ｐゴシック" panose="020B0600070205080204" pitchFamily="50" charset="-128"/>
              <a:cs typeface="Times New Roman"/>
            </a:endParaRPr>
          </a:p>
          <a:p>
            <a:pPr algn="just"/>
            <a:r>
              <a:rPr lang="en-US" altLang="ja-JP" sz="2400" b="1" kern="100" dirty="0" smtClean="0">
                <a:latin typeface="ＭＳ Ｐゴシック" panose="020B0600070205080204" pitchFamily="50" charset="-128"/>
                <a:cs typeface="Times New Roman"/>
              </a:rPr>
              <a:t>Ⅱ</a:t>
            </a:r>
            <a:r>
              <a:rPr lang="ja-JP" altLang="en-US" sz="2400" b="1" kern="100" dirty="0" smtClean="0">
                <a:latin typeface="ＭＳ Ｐゴシック" panose="020B0600070205080204" pitchFamily="50" charset="-128"/>
                <a:cs typeface="Times New Roman"/>
              </a:rPr>
              <a:t>　金型設計への応用</a:t>
            </a:r>
            <a:endParaRPr lang="en-US" altLang="ja-JP" sz="2400" b="1" kern="100" dirty="0" smtClean="0">
              <a:latin typeface="ＭＳ Ｐゴシック" panose="020B0600070205080204" pitchFamily="50" charset="-128"/>
              <a:cs typeface="Times New Roman"/>
            </a:endParaRPr>
          </a:p>
          <a:p>
            <a:pPr algn="just"/>
            <a:r>
              <a:rPr lang="ja-JP" altLang="en-US" sz="2400" b="1" kern="100" dirty="0">
                <a:latin typeface="ＭＳ Ｐゴシック" panose="020B0600070205080204" pitchFamily="50" charset="-128"/>
                <a:cs typeface="Times New Roman"/>
              </a:rPr>
              <a:t>　</a:t>
            </a:r>
            <a:r>
              <a:rPr lang="ja-JP" altLang="en-US" sz="2400" b="1" kern="100" dirty="0" smtClean="0">
                <a:latin typeface="ＭＳ Ｐゴシック" panose="020B0600070205080204" pitchFamily="50" charset="-128"/>
                <a:cs typeface="Times New Roman"/>
              </a:rPr>
              <a:t>１．型設計への応用例</a:t>
            </a:r>
            <a:endParaRPr lang="en-US" altLang="ja-JP" sz="2400" b="1" kern="100" dirty="0" smtClean="0">
              <a:latin typeface="ＭＳ Ｐゴシック" panose="020B0600070205080204" pitchFamily="50" charset="-128"/>
              <a:cs typeface="Times New Roman"/>
            </a:endParaRPr>
          </a:p>
          <a:p>
            <a:pPr algn="just"/>
            <a:r>
              <a:rPr lang="ja-JP" altLang="en-US" sz="2400" b="1" kern="100" dirty="0">
                <a:solidFill>
                  <a:prstClr val="white">
                    <a:lumMod val="65000"/>
                  </a:prstClr>
                </a:solidFill>
                <a:latin typeface="ＭＳ Ｐゴシック" panose="020B0600070205080204" pitchFamily="50" charset="-128"/>
                <a:cs typeface="Times New Roman"/>
              </a:rPr>
              <a:t>　</a:t>
            </a:r>
            <a:r>
              <a:rPr lang="ja-JP" altLang="en-US" sz="2400" b="1" kern="100" dirty="0" smtClean="0">
                <a:solidFill>
                  <a:prstClr val="white">
                    <a:lumMod val="65000"/>
                  </a:prstClr>
                </a:solidFill>
                <a:latin typeface="ＭＳ Ｐゴシック" panose="020B0600070205080204" pitchFamily="50" charset="-128"/>
                <a:cs typeface="Times New Roman"/>
              </a:rPr>
              <a:t>２．金型設計に必要な材料定義　　・・・熱伝導、工程改善へ</a:t>
            </a:r>
            <a:endParaRPr lang="en-US" altLang="ja-JP" sz="2400" b="1" kern="100" dirty="0" smtClean="0">
              <a:solidFill>
                <a:prstClr val="white">
                  <a:lumMod val="65000"/>
                </a:prstClr>
              </a:solidFill>
              <a:latin typeface="ＭＳ Ｐゴシック" panose="020B0600070205080204" pitchFamily="50" charset="-128"/>
              <a:cs typeface="Times New Roman"/>
            </a:endParaRPr>
          </a:p>
          <a:p>
            <a:pPr algn="just"/>
            <a:r>
              <a:rPr lang="ja-JP" altLang="en-US" sz="2400" b="1" kern="100" dirty="0">
                <a:solidFill>
                  <a:prstClr val="white">
                    <a:lumMod val="65000"/>
                  </a:prstClr>
                </a:solidFill>
                <a:latin typeface="ＭＳ Ｐゴシック" panose="020B0600070205080204" pitchFamily="50" charset="-128"/>
                <a:cs typeface="Times New Roman"/>
              </a:rPr>
              <a:t>　</a:t>
            </a:r>
            <a:r>
              <a:rPr lang="ja-JP" altLang="en-US" sz="2400" b="1" kern="100" dirty="0" smtClean="0">
                <a:solidFill>
                  <a:prstClr val="white">
                    <a:lumMod val="65000"/>
                  </a:prstClr>
                </a:solidFill>
                <a:latin typeface="ＭＳ Ｐゴシック" panose="020B0600070205080204" pitchFamily="50" charset="-128"/>
                <a:cs typeface="Times New Roman"/>
              </a:rPr>
              <a:t>３．これまで金型設計トライ＆エラーと熱考慮不要と考えていた例</a:t>
            </a:r>
            <a:endParaRPr lang="en-US" altLang="ja-JP" sz="2400" b="1" kern="100" dirty="0" smtClean="0">
              <a:solidFill>
                <a:prstClr val="white">
                  <a:lumMod val="65000"/>
                </a:prstClr>
              </a:solidFill>
              <a:latin typeface="ＭＳ Ｐゴシック" panose="020B0600070205080204" pitchFamily="50" charset="-128"/>
              <a:cs typeface="Times New Roman"/>
            </a:endParaRPr>
          </a:p>
        </p:txBody>
      </p:sp>
    </p:spTree>
    <p:extLst>
      <p:ext uri="{BB962C8B-B14F-4D97-AF65-F5344CB8AC3E}">
        <p14:creationId xmlns:p14="http://schemas.microsoft.com/office/powerpoint/2010/main" val="256672353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lstStyle/>
          <a:p>
            <a:r>
              <a:rPr lang="ja-JP" altLang="en-US" sz="4000"/>
              <a:t>金具接着タイプリヤシールの</a:t>
            </a:r>
            <a:br>
              <a:rPr lang="ja-JP" altLang="en-US" sz="4000"/>
            </a:br>
            <a:r>
              <a:rPr lang="ja-JP" altLang="en-US" sz="4000"/>
              <a:t>　　　　　　　　　　　　　　熱収縮解析</a:t>
            </a:r>
            <a:endParaRPr lang="ja-JP" altLang="en-US" sz="4000" b="1"/>
          </a:p>
        </p:txBody>
      </p:sp>
      <p:sp>
        <p:nvSpPr>
          <p:cNvPr id="55299" name="Rectangle 3"/>
          <p:cNvSpPr>
            <a:spLocks noGrp="1" noChangeArrowheads="1"/>
          </p:cNvSpPr>
          <p:nvPr>
            <p:ph type="body" idx="1"/>
          </p:nvPr>
        </p:nvSpPr>
        <p:spPr>
          <a:xfrm>
            <a:off x="3922713" y="3163888"/>
            <a:ext cx="1600200" cy="685800"/>
          </a:xfrm>
        </p:spPr>
        <p:txBody>
          <a:bodyPr/>
          <a:lstStyle/>
          <a:p>
            <a:pPr>
              <a:lnSpc>
                <a:spcPct val="90000"/>
              </a:lnSpc>
              <a:buFontTx/>
              <a:buNone/>
            </a:pPr>
            <a:r>
              <a:rPr lang="ja-JP" altLang="en-US" sz="2000"/>
              <a:t>熱収縮</a:t>
            </a:r>
          </a:p>
          <a:p>
            <a:pPr>
              <a:lnSpc>
                <a:spcPct val="90000"/>
              </a:lnSpc>
              <a:buFontTx/>
              <a:buNone/>
            </a:pPr>
            <a:r>
              <a:rPr lang="ja-JP" altLang="en-US" sz="1800"/>
              <a:t>                                       </a:t>
            </a:r>
          </a:p>
          <a:p>
            <a:pPr>
              <a:lnSpc>
                <a:spcPct val="90000"/>
              </a:lnSpc>
              <a:buFontTx/>
              <a:buNone/>
            </a:pPr>
            <a:r>
              <a:rPr lang="ja-JP" altLang="en-US" sz="2800"/>
              <a:t>　　　　　　　　　　　　</a:t>
            </a:r>
          </a:p>
        </p:txBody>
      </p:sp>
      <p:sp>
        <p:nvSpPr>
          <p:cNvPr id="55300" name="Line 4"/>
          <p:cNvSpPr>
            <a:spLocks noChangeShapeType="1"/>
          </p:cNvSpPr>
          <p:nvPr/>
        </p:nvSpPr>
        <p:spPr bwMode="auto">
          <a:xfrm>
            <a:off x="4038600" y="3429000"/>
            <a:ext cx="1143000" cy="609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ja-JP" altLang="en-US" sz="2400" smtClean="0">
              <a:solidFill>
                <a:srgbClr val="000000"/>
              </a:solidFill>
            </a:endParaRPr>
          </a:p>
        </p:txBody>
      </p:sp>
      <p:pic>
        <p:nvPicPr>
          <p:cNvPr id="55301" name="Picture 5" descr="C:\My Documents\r_seal1100a.bm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3581400"/>
            <a:ext cx="3352800" cy="2989263"/>
          </a:xfrm>
          <a:prstGeom prst="rect">
            <a:avLst/>
          </a:prstGeom>
          <a:noFill/>
          <a:extLst>
            <a:ext uri="{909E8E84-426E-40DD-AFC4-6F175D3DCCD1}">
              <a14:hiddenFill xmlns:a14="http://schemas.microsoft.com/office/drawing/2010/main">
                <a:solidFill>
                  <a:srgbClr val="FFFFFF"/>
                </a:solidFill>
              </a14:hiddenFill>
            </a:ext>
          </a:extLst>
        </p:spPr>
      </p:pic>
      <p:pic>
        <p:nvPicPr>
          <p:cNvPr id="55302" name="Picture 6" descr="C:\My Documents\mail_box、資料送付先\r_seal100b.bm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1828800"/>
            <a:ext cx="3375025" cy="1681163"/>
          </a:xfrm>
          <a:prstGeom prst="rect">
            <a:avLst/>
          </a:prstGeom>
          <a:noFill/>
          <a:extLst>
            <a:ext uri="{909E8E84-426E-40DD-AFC4-6F175D3DCCD1}">
              <a14:hiddenFill xmlns:a14="http://schemas.microsoft.com/office/drawing/2010/main">
                <a:solidFill>
                  <a:srgbClr val="FFFFFF"/>
                </a:solidFill>
              </a14:hiddenFill>
            </a:ext>
          </a:extLst>
        </p:spPr>
      </p:pic>
      <p:pic>
        <p:nvPicPr>
          <p:cNvPr id="55303" name="Picture 7" descr="C:\My Documents\mail_box、資料送付先\r_seal100.bmp"/>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34000" y="3276600"/>
            <a:ext cx="3581400" cy="3192463"/>
          </a:xfrm>
          <a:prstGeom prst="rect">
            <a:avLst/>
          </a:prstGeom>
          <a:noFill/>
          <a:extLst>
            <a:ext uri="{909E8E84-426E-40DD-AFC4-6F175D3DCCD1}">
              <a14:hiddenFill xmlns:a14="http://schemas.microsoft.com/office/drawing/2010/main">
                <a:solidFill>
                  <a:srgbClr val="FFFFFF"/>
                </a:solidFill>
              </a14:hiddenFill>
            </a:ext>
          </a:extLst>
        </p:spPr>
      </p:pic>
      <p:pic>
        <p:nvPicPr>
          <p:cNvPr id="55304" name="Picture 8" descr="C:\My Documents\mail_box、資料送付先\r_seal101.bmp"/>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34000" y="3276600"/>
            <a:ext cx="3581400" cy="3192463"/>
          </a:xfrm>
          <a:prstGeom prst="rect">
            <a:avLst/>
          </a:prstGeom>
          <a:noFill/>
          <a:extLst>
            <a:ext uri="{909E8E84-426E-40DD-AFC4-6F175D3DCCD1}">
              <a14:hiddenFill xmlns:a14="http://schemas.microsoft.com/office/drawing/2010/main">
                <a:solidFill>
                  <a:srgbClr val="FFFFFF"/>
                </a:solidFill>
              </a14:hiddenFill>
            </a:ext>
          </a:extLst>
        </p:spPr>
      </p:pic>
      <p:pic>
        <p:nvPicPr>
          <p:cNvPr id="55305" name="Picture 9" descr="C:\My Documents\mail_box、資料送付先\r_seal102.bmp"/>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334000" y="3276600"/>
            <a:ext cx="3581400" cy="3192463"/>
          </a:xfrm>
          <a:prstGeom prst="rect">
            <a:avLst/>
          </a:prstGeom>
          <a:noFill/>
          <a:extLst>
            <a:ext uri="{909E8E84-426E-40DD-AFC4-6F175D3DCCD1}">
              <a14:hiddenFill xmlns:a14="http://schemas.microsoft.com/office/drawing/2010/main">
                <a:solidFill>
                  <a:srgbClr val="FFFFFF"/>
                </a:solidFill>
              </a14:hiddenFill>
            </a:ext>
          </a:extLst>
        </p:spPr>
      </p:pic>
      <p:pic>
        <p:nvPicPr>
          <p:cNvPr id="55306" name="Picture 10" descr="C:\My Documents\mail_box、資料送付先\r_seal103.bmp"/>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334000" y="3276600"/>
            <a:ext cx="3581400" cy="3192463"/>
          </a:xfrm>
          <a:prstGeom prst="rect">
            <a:avLst/>
          </a:prstGeom>
          <a:noFill/>
          <a:extLst>
            <a:ext uri="{909E8E84-426E-40DD-AFC4-6F175D3DCCD1}">
              <a14:hiddenFill xmlns:a14="http://schemas.microsoft.com/office/drawing/2010/main">
                <a:solidFill>
                  <a:srgbClr val="FFFFFF"/>
                </a:solidFill>
              </a14:hiddenFill>
            </a:ext>
          </a:extLst>
        </p:spPr>
      </p:pic>
      <p:pic>
        <p:nvPicPr>
          <p:cNvPr id="55307" name="Picture 11" descr="C:\My Documents\mail_box、資料送付先\r_seal104.bmp"/>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334000" y="3276600"/>
            <a:ext cx="3581400" cy="3192463"/>
          </a:xfrm>
          <a:prstGeom prst="rect">
            <a:avLst/>
          </a:prstGeom>
          <a:noFill/>
          <a:extLst>
            <a:ext uri="{909E8E84-426E-40DD-AFC4-6F175D3DCCD1}">
              <a14:hiddenFill xmlns:a14="http://schemas.microsoft.com/office/drawing/2010/main">
                <a:solidFill>
                  <a:srgbClr val="FFFFFF"/>
                </a:solidFill>
              </a14:hiddenFill>
            </a:ext>
          </a:extLst>
        </p:spPr>
      </p:pic>
      <p:pic>
        <p:nvPicPr>
          <p:cNvPr id="55308" name="Picture 12" descr="C:\My Documents\mail_box、資料送付先\r_seal105.bmp"/>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34000" y="3276600"/>
            <a:ext cx="3581400" cy="3192463"/>
          </a:xfrm>
          <a:prstGeom prst="rect">
            <a:avLst/>
          </a:prstGeom>
          <a:noFill/>
          <a:extLst>
            <a:ext uri="{909E8E84-426E-40DD-AFC4-6F175D3DCCD1}">
              <a14:hiddenFill xmlns:a14="http://schemas.microsoft.com/office/drawing/2010/main">
                <a:solidFill>
                  <a:srgbClr val="FFFFFF"/>
                </a:solidFill>
              </a14:hiddenFill>
            </a:ext>
          </a:extLst>
        </p:spPr>
      </p:pic>
      <p:pic>
        <p:nvPicPr>
          <p:cNvPr id="55309" name="Picture 13" descr="C:\My Documents\mail_box、資料送付先\r_seal106.bmp"/>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334000" y="3276600"/>
            <a:ext cx="3581400" cy="3192463"/>
          </a:xfrm>
          <a:prstGeom prst="rect">
            <a:avLst/>
          </a:prstGeom>
          <a:noFill/>
          <a:extLst>
            <a:ext uri="{909E8E84-426E-40DD-AFC4-6F175D3DCCD1}">
              <a14:hiddenFill xmlns:a14="http://schemas.microsoft.com/office/drawing/2010/main">
                <a:solidFill>
                  <a:srgbClr val="FFFFFF"/>
                </a:solidFill>
              </a14:hiddenFill>
            </a:ext>
          </a:extLst>
        </p:spPr>
      </p:pic>
      <p:pic>
        <p:nvPicPr>
          <p:cNvPr id="55310" name="Picture 14" descr="C:\My Documents\mail_box、資料送付先\r_seal107.bmp"/>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334000" y="3276600"/>
            <a:ext cx="3581400" cy="3192463"/>
          </a:xfrm>
          <a:prstGeom prst="rect">
            <a:avLst/>
          </a:prstGeom>
          <a:noFill/>
          <a:extLst>
            <a:ext uri="{909E8E84-426E-40DD-AFC4-6F175D3DCCD1}">
              <a14:hiddenFill xmlns:a14="http://schemas.microsoft.com/office/drawing/2010/main">
                <a:solidFill>
                  <a:srgbClr val="FFFFFF"/>
                </a:solidFill>
              </a14:hiddenFill>
            </a:ext>
          </a:extLst>
        </p:spPr>
      </p:pic>
      <p:sp>
        <p:nvSpPr>
          <p:cNvPr id="55311" name="Line 15"/>
          <p:cNvSpPr>
            <a:spLocks noChangeShapeType="1"/>
          </p:cNvSpPr>
          <p:nvPr/>
        </p:nvSpPr>
        <p:spPr bwMode="auto">
          <a:xfrm flipV="1">
            <a:off x="5943600" y="5410200"/>
            <a:ext cx="609600" cy="152400"/>
          </a:xfrm>
          <a:prstGeom prst="line">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fontAlgn="base">
              <a:spcBef>
                <a:spcPct val="0"/>
              </a:spcBef>
              <a:spcAft>
                <a:spcPct val="0"/>
              </a:spcAft>
            </a:pPr>
            <a:endParaRPr lang="ja-JP" altLang="en-US" sz="2400" smtClean="0">
              <a:solidFill>
                <a:srgbClr val="000000"/>
              </a:solidFill>
            </a:endParaRPr>
          </a:p>
        </p:txBody>
      </p:sp>
      <p:sp>
        <p:nvSpPr>
          <p:cNvPr id="55312" name="Line 16"/>
          <p:cNvSpPr>
            <a:spLocks noChangeShapeType="1"/>
          </p:cNvSpPr>
          <p:nvPr/>
        </p:nvSpPr>
        <p:spPr bwMode="auto">
          <a:xfrm flipV="1">
            <a:off x="6553200" y="5638800"/>
            <a:ext cx="152400" cy="457200"/>
          </a:xfrm>
          <a:prstGeom prst="line">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fontAlgn="base">
              <a:spcBef>
                <a:spcPct val="0"/>
              </a:spcBef>
              <a:spcAft>
                <a:spcPct val="0"/>
              </a:spcAft>
            </a:pPr>
            <a:endParaRPr lang="ja-JP" altLang="en-US" sz="2400" smtClean="0">
              <a:solidFill>
                <a:srgbClr val="000000"/>
              </a:solidFill>
            </a:endParaRPr>
          </a:p>
        </p:txBody>
      </p:sp>
      <p:sp>
        <p:nvSpPr>
          <p:cNvPr id="55313" name="Oval 17"/>
          <p:cNvSpPr>
            <a:spLocks noChangeArrowheads="1"/>
          </p:cNvSpPr>
          <p:nvPr/>
        </p:nvSpPr>
        <p:spPr bwMode="auto">
          <a:xfrm>
            <a:off x="4800600" y="5334000"/>
            <a:ext cx="1295400" cy="457200"/>
          </a:xfrm>
          <a:prstGeom prst="ellipse">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ja-JP" altLang="en-US" smtClean="0">
                <a:solidFill>
                  <a:srgbClr val="000000"/>
                </a:solidFill>
                <a:latin typeface="Tahoma" pitchFamily="34" charset="0"/>
              </a:rPr>
              <a:t>金型形状</a:t>
            </a:r>
          </a:p>
        </p:txBody>
      </p:sp>
      <p:sp>
        <p:nvSpPr>
          <p:cNvPr id="55314" name="Oval 18"/>
          <p:cNvSpPr>
            <a:spLocks noChangeArrowheads="1"/>
          </p:cNvSpPr>
          <p:nvPr/>
        </p:nvSpPr>
        <p:spPr bwMode="auto">
          <a:xfrm>
            <a:off x="6096000" y="6019800"/>
            <a:ext cx="1143000" cy="457200"/>
          </a:xfrm>
          <a:prstGeom prst="ellipse">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ja-JP" altLang="en-US" smtClean="0">
                <a:solidFill>
                  <a:srgbClr val="000000"/>
                </a:solidFill>
                <a:latin typeface="Tahoma" pitchFamily="34" charset="0"/>
              </a:rPr>
              <a:t>製品形状</a:t>
            </a:r>
          </a:p>
        </p:txBody>
      </p:sp>
    </p:spTree>
    <p:extLst>
      <p:ext uri="{BB962C8B-B14F-4D97-AF65-F5344CB8AC3E}">
        <p14:creationId xmlns:p14="http://schemas.microsoft.com/office/powerpoint/2010/main" val="1908470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5300"/>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55299">
                                            <p:txEl>
                                              <p:pRg st="0" end="0"/>
                                            </p:txEl>
                                          </p:spTgt>
                                        </p:tgtEl>
                                        <p:attrNameLst>
                                          <p:attrName>style.visibility</p:attrName>
                                        </p:attrNameLst>
                                      </p:cBhvr>
                                      <p:to>
                                        <p:strVal val="visible"/>
                                      </p:to>
                                    </p:set>
                                  </p:childTnLst>
                                </p:cTn>
                              </p:par>
                            </p:childTnLst>
                          </p:cTn>
                        </p:par>
                        <p:par>
                          <p:cTn id="10" fill="hold" nodeType="afterGroup">
                            <p:stCondLst>
                              <p:cond delay="1000"/>
                            </p:stCondLst>
                            <p:childTnLst>
                              <p:par>
                                <p:cTn id="11" presetID="1" presetClass="entr" presetSubtype="0" fill="hold" grpId="0" nodeType="afterEffect">
                                  <p:stCondLst>
                                    <p:cond delay="0"/>
                                  </p:stCondLst>
                                  <p:childTnLst>
                                    <p:set>
                                      <p:cBhvr>
                                        <p:cTn id="12" dur="1" fill="hold">
                                          <p:stCondLst>
                                            <p:cond delay="499"/>
                                          </p:stCondLst>
                                        </p:cTn>
                                        <p:tgtEl>
                                          <p:spTgt spid="55299">
                                            <p:txEl>
                                              <p:pRg st="1" end="1"/>
                                            </p:txEl>
                                          </p:spTgt>
                                        </p:tgtEl>
                                        <p:attrNameLst>
                                          <p:attrName>style.visibility</p:attrName>
                                        </p:attrNameLst>
                                      </p:cBhvr>
                                      <p:to>
                                        <p:strVal val="visible"/>
                                      </p:to>
                                    </p:set>
                                  </p:childTnLst>
                                </p:cTn>
                              </p:par>
                            </p:childTnLst>
                          </p:cTn>
                        </p:par>
                        <p:par>
                          <p:cTn id="13" fill="hold" nodeType="afterGroup">
                            <p:stCondLst>
                              <p:cond delay="1500"/>
                            </p:stCondLst>
                            <p:childTnLst>
                              <p:par>
                                <p:cTn id="14" presetID="1" presetClass="entr" presetSubtype="0" fill="hold" grpId="0" nodeType="afterEffect">
                                  <p:stCondLst>
                                    <p:cond delay="0"/>
                                  </p:stCondLst>
                                  <p:childTnLst>
                                    <p:set>
                                      <p:cBhvr>
                                        <p:cTn id="15" dur="1" fill="hold">
                                          <p:stCondLst>
                                            <p:cond delay="499"/>
                                          </p:stCondLst>
                                        </p:cTn>
                                        <p:tgtEl>
                                          <p:spTgt spid="55299">
                                            <p:txEl>
                                              <p:pRg st="2" end="2"/>
                                            </p:txEl>
                                          </p:spTgt>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2" presetClass="entr" presetSubtype="4" fill="hold" nodeType="clickEffect">
                                  <p:stCondLst>
                                    <p:cond delay="0"/>
                                  </p:stCondLst>
                                  <p:childTnLst>
                                    <p:set>
                                      <p:cBhvr>
                                        <p:cTn id="19" dur="1" fill="hold">
                                          <p:stCondLst>
                                            <p:cond delay="0"/>
                                          </p:stCondLst>
                                        </p:cTn>
                                        <p:tgtEl>
                                          <p:spTgt spid="55303"/>
                                        </p:tgtEl>
                                        <p:attrNameLst>
                                          <p:attrName>style.visibility</p:attrName>
                                        </p:attrNameLst>
                                      </p:cBhvr>
                                      <p:to>
                                        <p:strVal val="visible"/>
                                      </p:to>
                                    </p:set>
                                    <p:anim calcmode="lin" valueType="num">
                                      <p:cBhvr additive="base">
                                        <p:cTn id="20" dur="500" fill="hold"/>
                                        <p:tgtEl>
                                          <p:spTgt spid="55303"/>
                                        </p:tgtEl>
                                        <p:attrNameLst>
                                          <p:attrName>ppt_x</p:attrName>
                                        </p:attrNameLst>
                                      </p:cBhvr>
                                      <p:tavLst>
                                        <p:tav tm="0">
                                          <p:val>
                                            <p:strVal val="#ppt_x"/>
                                          </p:val>
                                        </p:tav>
                                        <p:tav tm="100000">
                                          <p:val>
                                            <p:strVal val="#ppt_x"/>
                                          </p:val>
                                        </p:tav>
                                      </p:tavLst>
                                    </p:anim>
                                    <p:anim calcmode="lin" valueType="num">
                                      <p:cBhvr additive="base">
                                        <p:cTn id="21" dur="500" fill="hold"/>
                                        <p:tgtEl>
                                          <p:spTgt spid="55303"/>
                                        </p:tgtEl>
                                        <p:attrNameLst>
                                          <p:attrName>ppt_y</p:attrName>
                                        </p:attrNameLst>
                                      </p:cBhvr>
                                      <p:tavLst>
                                        <p:tav tm="0">
                                          <p:val>
                                            <p:strVal val="1+#ppt_h/2"/>
                                          </p:val>
                                        </p:tav>
                                        <p:tav tm="100000">
                                          <p:val>
                                            <p:strVal val="#ppt_y"/>
                                          </p:val>
                                        </p:tav>
                                      </p:tavLst>
                                    </p:anim>
                                  </p:childTnLst>
                                </p:cTn>
                              </p:par>
                            </p:childTnLst>
                          </p:cTn>
                        </p:par>
                        <p:par>
                          <p:cTn id="22" fill="hold" nodeType="afterGroup">
                            <p:stCondLst>
                              <p:cond delay="500"/>
                            </p:stCondLst>
                            <p:childTnLst>
                              <p:par>
                                <p:cTn id="23" presetID="1" presetClass="entr" presetSubtype="0" fill="hold" nodeType="afterEffect">
                                  <p:stCondLst>
                                    <p:cond delay="0"/>
                                  </p:stCondLst>
                                  <p:childTnLst>
                                    <p:set>
                                      <p:cBhvr>
                                        <p:cTn id="24" dur="1" fill="hold">
                                          <p:stCondLst>
                                            <p:cond delay="499"/>
                                          </p:stCondLst>
                                        </p:cTn>
                                        <p:tgtEl>
                                          <p:spTgt spid="55304"/>
                                        </p:tgtEl>
                                        <p:attrNameLst>
                                          <p:attrName>style.visibility</p:attrName>
                                        </p:attrNameLst>
                                      </p:cBhvr>
                                      <p:to>
                                        <p:strVal val="visible"/>
                                      </p:to>
                                    </p:set>
                                  </p:childTnLst>
                                </p:cTn>
                              </p:par>
                            </p:childTnLst>
                          </p:cTn>
                        </p:par>
                        <p:par>
                          <p:cTn id="25" fill="hold" nodeType="afterGroup">
                            <p:stCondLst>
                              <p:cond delay="1000"/>
                            </p:stCondLst>
                            <p:childTnLst>
                              <p:par>
                                <p:cTn id="26" presetID="1" presetClass="entr" presetSubtype="0" fill="hold" nodeType="afterEffect">
                                  <p:stCondLst>
                                    <p:cond delay="0"/>
                                  </p:stCondLst>
                                  <p:childTnLst>
                                    <p:set>
                                      <p:cBhvr>
                                        <p:cTn id="27" dur="1" fill="hold">
                                          <p:stCondLst>
                                            <p:cond delay="499"/>
                                          </p:stCondLst>
                                        </p:cTn>
                                        <p:tgtEl>
                                          <p:spTgt spid="55305"/>
                                        </p:tgtEl>
                                        <p:attrNameLst>
                                          <p:attrName>style.visibility</p:attrName>
                                        </p:attrNameLst>
                                      </p:cBhvr>
                                      <p:to>
                                        <p:strVal val="visible"/>
                                      </p:to>
                                    </p:set>
                                  </p:childTnLst>
                                </p:cTn>
                              </p:par>
                            </p:childTnLst>
                          </p:cTn>
                        </p:par>
                        <p:par>
                          <p:cTn id="28" fill="hold" nodeType="afterGroup">
                            <p:stCondLst>
                              <p:cond delay="1500"/>
                            </p:stCondLst>
                            <p:childTnLst>
                              <p:par>
                                <p:cTn id="29" presetID="1" presetClass="entr" presetSubtype="0" fill="hold" nodeType="afterEffect">
                                  <p:stCondLst>
                                    <p:cond delay="0"/>
                                  </p:stCondLst>
                                  <p:childTnLst>
                                    <p:set>
                                      <p:cBhvr>
                                        <p:cTn id="30" dur="1" fill="hold">
                                          <p:stCondLst>
                                            <p:cond delay="499"/>
                                          </p:stCondLst>
                                        </p:cTn>
                                        <p:tgtEl>
                                          <p:spTgt spid="55306"/>
                                        </p:tgtEl>
                                        <p:attrNameLst>
                                          <p:attrName>style.visibility</p:attrName>
                                        </p:attrNameLst>
                                      </p:cBhvr>
                                      <p:to>
                                        <p:strVal val="visible"/>
                                      </p:to>
                                    </p:set>
                                  </p:childTnLst>
                                </p:cTn>
                              </p:par>
                            </p:childTnLst>
                          </p:cTn>
                        </p:par>
                        <p:par>
                          <p:cTn id="31" fill="hold" nodeType="afterGroup">
                            <p:stCondLst>
                              <p:cond delay="2000"/>
                            </p:stCondLst>
                            <p:childTnLst>
                              <p:par>
                                <p:cTn id="32" presetID="1" presetClass="entr" presetSubtype="0" fill="hold" nodeType="afterEffect">
                                  <p:stCondLst>
                                    <p:cond delay="0"/>
                                  </p:stCondLst>
                                  <p:childTnLst>
                                    <p:set>
                                      <p:cBhvr>
                                        <p:cTn id="33" dur="1" fill="hold">
                                          <p:stCondLst>
                                            <p:cond delay="499"/>
                                          </p:stCondLst>
                                        </p:cTn>
                                        <p:tgtEl>
                                          <p:spTgt spid="55307"/>
                                        </p:tgtEl>
                                        <p:attrNameLst>
                                          <p:attrName>style.visibility</p:attrName>
                                        </p:attrNameLst>
                                      </p:cBhvr>
                                      <p:to>
                                        <p:strVal val="visible"/>
                                      </p:to>
                                    </p:set>
                                  </p:childTnLst>
                                </p:cTn>
                              </p:par>
                            </p:childTnLst>
                          </p:cTn>
                        </p:par>
                        <p:par>
                          <p:cTn id="34" fill="hold" nodeType="afterGroup">
                            <p:stCondLst>
                              <p:cond delay="2500"/>
                            </p:stCondLst>
                            <p:childTnLst>
                              <p:par>
                                <p:cTn id="35" presetID="1" presetClass="entr" presetSubtype="0" fill="hold" nodeType="afterEffect">
                                  <p:stCondLst>
                                    <p:cond delay="0"/>
                                  </p:stCondLst>
                                  <p:childTnLst>
                                    <p:set>
                                      <p:cBhvr>
                                        <p:cTn id="36" dur="1" fill="hold">
                                          <p:stCondLst>
                                            <p:cond delay="499"/>
                                          </p:stCondLst>
                                        </p:cTn>
                                        <p:tgtEl>
                                          <p:spTgt spid="55308"/>
                                        </p:tgtEl>
                                        <p:attrNameLst>
                                          <p:attrName>style.visibility</p:attrName>
                                        </p:attrNameLst>
                                      </p:cBhvr>
                                      <p:to>
                                        <p:strVal val="visible"/>
                                      </p:to>
                                    </p:set>
                                  </p:childTnLst>
                                </p:cTn>
                              </p:par>
                            </p:childTnLst>
                          </p:cTn>
                        </p:par>
                        <p:par>
                          <p:cTn id="37" fill="hold" nodeType="afterGroup">
                            <p:stCondLst>
                              <p:cond delay="3000"/>
                            </p:stCondLst>
                            <p:childTnLst>
                              <p:par>
                                <p:cTn id="38" presetID="1" presetClass="entr" presetSubtype="0" fill="hold" nodeType="afterEffect">
                                  <p:stCondLst>
                                    <p:cond delay="0"/>
                                  </p:stCondLst>
                                  <p:childTnLst>
                                    <p:set>
                                      <p:cBhvr>
                                        <p:cTn id="39" dur="1" fill="hold">
                                          <p:stCondLst>
                                            <p:cond delay="499"/>
                                          </p:stCondLst>
                                        </p:cTn>
                                        <p:tgtEl>
                                          <p:spTgt spid="55309"/>
                                        </p:tgtEl>
                                        <p:attrNameLst>
                                          <p:attrName>style.visibility</p:attrName>
                                        </p:attrNameLst>
                                      </p:cBhvr>
                                      <p:to>
                                        <p:strVal val="visible"/>
                                      </p:to>
                                    </p:set>
                                  </p:childTnLst>
                                </p:cTn>
                              </p:par>
                            </p:childTnLst>
                          </p:cTn>
                        </p:par>
                        <p:par>
                          <p:cTn id="40" fill="hold" nodeType="afterGroup">
                            <p:stCondLst>
                              <p:cond delay="3500"/>
                            </p:stCondLst>
                            <p:childTnLst>
                              <p:par>
                                <p:cTn id="41" presetID="1" presetClass="entr" presetSubtype="0" fill="hold" nodeType="afterEffect">
                                  <p:stCondLst>
                                    <p:cond delay="0"/>
                                  </p:stCondLst>
                                  <p:childTnLst>
                                    <p:set>
                                      <p:cBhvr>
                                        <p:cTn id="42" dur="1" fill="hold">
                                          <p:stCondLst>
                                            <p:cond delay="499"/>
                                          </p:stCondLst>
                                        </p:cTn>
                                        <p:tgtEl>
                                          <p:spTgt spid="55310"/>
                                        </p:tgtEl>
                                        <p:attrNameLst>
                                          <p:attrName>style.visibility</p:attrName>
                                        </p:attrNameLst>
                                      </p:cBhvr>
                                      <p:to>
                                        <p:strVal val="visible"/>
                                      </p:to>
                                    </p:set>
                                  </p:childTnLst>
                                </p:cTn>
                              </p:par>
                            </p:childTnLst>
                          </p:cTn>
                        </p:par>
                        <p:par>
                          <p:cTn id="43" fill="hold" nodeType="afterGroup">
                            <p:stCondLst>
                              <p:cond delay="4000"/>
                            </p:stCondLst>
                            <p:childTnLst>
                              <p:par>
                                <p:cTn id="44" presetID="1" presetClass="entr" presetSubtype="0" fill="hold" grpId="0" nodeType="afterEffect">
                                  <p:stCondLst>
                                    <p:cond delay="0"/>
                                  </p:stCondLst>
                                  <p:childTnLst>
                                    <p:set>
                                      <p:cBhvr>
                                        <p:cTn id="45" dur="1" fill="hold">
                                          <p:stCondLst>
                                            <p:cond delay="499"/>
                                          </p:stCondLst>
                                        </p:cTn>
                                        <p:tgtEl>
                                          <p:spTgt spid="55311"/>
                                        </p:tgtEl>
                                        <p:attrNameLst>
                                          <p:attrName>style.visibility</p:attrName>
                                        </p:attrNameLst>
                                      </p:cBhvr>
                                      <p:to>
                                        <p:strVal val="visible"/>
                                      </p:to>
                                    </p:set>
                                  </p:childTnLst>
                                </p:cTn>
                              </p:par>
                            </p:childTnLst>
                          </p:cTn>
                        </p:par>
                        <p:par>
                          <p:cTn id="46" fill="hold" nodeType="afterGroup">
                            <p:stCondLst>
                              <p:cond delay="4500"/>
                            </p:stCondLst>
                            <p:childTnLst>
                              <p:par>
                                <p:cTn id="47" presetID="1" presetClass="entr" presetSubtype="0" fill="hold" grpId="0" nodeType="afterEffect">
                                  <p:stCondLst>
                                    <p:cond delay="0"/>
                                  </p:stCondLst>
                                  <p:childTnLst>
                                    <p:set>
                                      <p:cBhvr>
                                        <p:cTn id="48" dur="1" fill="hold">
                                          <p:stCondLst>
                                            <p:cond delay="499"/>
                                          </p:stCondLst>
                                        </p:cTn>
                                        <p:tgtEl>
                                          <p:spTgt spid="55313"/>
                                        </p:tgtEl>
                                        <p:attrNameLst>
                                          <p:attrName>style.visibility</p:attrName>
                                        </p:attrNameLst>
                                      </p:cBhvr>
                                      <p:to>
                                        <p:strVal val="visible"/>
                                      </p:to>
                                    </p:set>
                                  </p:childTnLst>
                                </p:cTn>
                              </p:par>
                            </p:childTnLst>
                          </p:cTn>
                        </p:par>
                        <p:par>
                          <p:cTn id="49" fill="hold" nodeType="afterGroup">
                            <p:stCondLst>
                              <p:cond delay="5000"/>
                            </p:stCondLst>
                            <p:childTnLst>
                              <p:par>
                                <p:cTn id="50" presetID="1" presetClass="entr" presetSubtype="0" fill="hold" grpId="0" nodeType="afterEffect">
                                  <p:stCondLst>
                                    <p:cond delay="0"/>
                                  </p:stCondLst>
                                  <p:childTnLst>
                                    <p:set>
                                      <p:cBhvr>
                                        <p:cTn id="51" dur="1" fill="hold">
                                          <p:stCondLst>
                                            <p:cond delay="499"/>
                                          </p:stCondLst>
                                        </p:cTn>
                                        <p:tgtEl>
                                          <p:spTgt spid="55312"/>
                                        </p:tgtEl>
                                        <p:attrNameLst>
                                          <p:attrName>style.visibility</p:attrName>
                                        </p:attrNameLst>
                                      </p:cBhvr>
                                      <p:to>
                                        <p:strVal val="visible"/>
                                      </p:to>
                                    </p:set>
                                  </p:childTnLst>
                                </p:cTn>
                              </p:par>
                            </p:childTnLst>
                          </p:cTn>
                        </p:par>
                        <p:par>
                          <p:cTn id="52" fill="hold" nodeType="afterGroup">
                            <p:stCondLst>
                              <p:cond delay="5500"/>
                            </p:stCondLst>
                            <p:childTnLst>
                              <p:par>
                                <p:cTn id="53" presetID="1" presetClass="entr" presetSubtype="0" fill="hold" grpId="0" nodeType="afterEffect">
                                  <p:stCondLst>
                                    <p:cond delay="0"/>
                                  </p:stCondLst>
                                  <p:childTnLst>
                                    <p:set>
                                      <p:cBhvr>
                                        <p:cTn id="54" dur="1" fill="hold">
                                          <p:stCondLst>
                                            <p:cond delay="499"/>
                                          </p:stCondLst>
                                        </p:cTn>
                                        <p:tgtEl>
                                          <p:spTgt spid="553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299" grpId="0" build="p" autoUpdateAnimBg="0" advAuto="0"/>
      <p:bldP spid="55300" grpId="0" animBg="1"/>
      <p:bldP spid="55311" grpId="0" animBg="1"/>
      <p:bldP spid="55312" grpId="0" animBg="1"/>
      <p:bldP spid="55313" grpId="0" animBg="1" autoUpdateAnimBg="0"/>
      <p:bldP spid="55314" grpId="0" animBg="1" autoUpdateAnimBg="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1350963" y="838200"/>
            <a:ext cx="7793037" cy="754063"/>
          </a:xfrm>
        </p:spPr>
        <p:txBody>
          <a:bodyPr/>
          <a:lstStyle/>
          <a:p>
            <a:r>
              <a:rPr lang="ja-JP" altLang="en-US" sz="3600"/>
              <a:t>リップ長と収縮の関係</a:t>
            </a:r>
          </a:p>
        </p:txBody>
      </p:sp>
      <p:sp>
        <p:nvSpPr>
          <p:cNvPr id="57347" name="Rectangle 3"/>
          <p:cNvSpPr>
            <a:spLocks noGrp="1" noChangeArrowheads="1"/>
          </p:cNvSpPr>
          <p:nvPr>
            <p:ph type="body" idx="1"/>
          </p:nvPr>
        </p:nvSpPr>
        <p:spPr/>
        <p:txBody>
          <a:bodyPr/>
          <a:lstStyle/>
          <a:p>
            <a:pPr>
              <a:buFontTx/>
              <a:buNone/>
            </a:pPr>
            <a:r>
              <a:rPr lang="ja-JP" altLang="en-US"/>
              <a:t>　　　　　　　　　　　　</a:t>
            </a:r>
          </a:p>
          <a:p>
            <a:pPr>
              <a:buFontTx/>
              <a:buNone/>
            </a:pPr>
            <a:r>
              <a:rPr lang="ja-JP" altLang="en-US"/>
              <a:t>　　　　　　　　　　　　</a:t>
            </a:r>
            <a:endParaRPr lang="ja-JP" altLang="en-US" sz="2400"/>
          </a:p>
        </p:txBody>
      </p:sp>
      <p:pic>
        <p:nvPicPr>
          <p:cNvPr id="57348" name="Picture 4" descr="C:\My Documents\mail_box、資料送付先\rseal102.bmp"/>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1981200"/>
            <a:ext cx="2895600" cy="2579688"/>
          </a:xfrm>
          <a:prstGeom prst="rect">
            <a:avLst/>
          </a:prstGeom>
          <a:noFill/>
          <a:extLst>
            <a:ext uri="{909E8E84-426E-40DD-AFC4-6F175D3DCCD1}">
              <a14:hiddenFill xmlns:a14="http://schemas.microsoft.com/office/drawing/2010/main">
                <a:solidFill>
                  <a:srgbClr val="FFFFFF"/>
                </a:solidFill>
              </a14:hiddenFill>
            </a:ext>
          </a:extLst>
        </p:spPr>
      </p:pic>
      <p:pic>
        <p:nvPicPr>
          <p:cNvPr id="57349" name="Picture 5" descr="C:\My Documents\mail_box、資料送付先\rseal103.bm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 y="1981200"/>
            <a:ext cx="2895600" cy="2579688"/>
          </a:xfrm>
          <a:prstGeom prst="rect">
            <a:avLst/>
          </a:prstGeom>
          <a:noFill/>
          <a:extLst>
            <a:ext uri="{909E8E84-426E-40DD-AFC4-6F175D3DCCD1}">
              <a14:hiddenFill xmlns:a14="http://schemas.microsoft.com/office/drawing/2010/main">
                <a:solidFill>
                  <a:srgbClr val="FFFFFF"/>
                </a:solidFill>
              </a14:hiddenFill>
            </a:ext>
          </a:extLst>
        </p:spPr>
      </p:pic>
      <p:sp>
        <p:nvSpPr>
          <p:cNvPr id="57350" name="Rectangle 6"/>
          <p:cNvSpPr>
            <a:spLocks noChangeArrowheads="1"/>
          </p:cNvSpPr>
          <p:nvPr/>
        </p:nvSpPr>
        <p:spPr bwMode="auto">
          <a:xfrm>
            <a:off x="914400" y="4572000"/>
            <a:ext cx="19050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fontAlgn="base">
              <a:spcBef>
                <a:spcPct val="0"/>
              </a:spcBef>
              <a:spcAft>
                <a:spcPct val="0"/>
              </a:spcAft>
              <a:defRPr kumimoji="1" sz="2400">
                <a:solidFill>
                  <a:schemeClr val="tx1"/>
                </a:solidFill>
                <a:latin typeface="Times New Roman" pitchFamily="18" charset="0"/>
                <a:ea typeface="ＭＳ Ｐゴシック" charset="-128"/>
              </a:defRPr>
            </a:lvl6pPr>
            <a:lvl7pPr marL="2971800" indent="-228600" fontAlgn="base">
              <a:spcBef>
                <a:spcPct val="0"/>
              </a:spcBef>
              <a:spcAft>
                <a:spcPct val="0"/>
              </a:spcAft>
              <a:defRPr kumimoji="1" sz="2400">
                <a:solidFill>
                  <a:schemeClr val="tx1"/>
                </a:solidFill>
                <a:latin typeface="Times New Roman" pitchFamily="18" charset="0"/>
                <a:ea typeface="ＭＳ Ｐゴシック" charset="-128"/>
              </a:defRPr>
            </a:lvl7pPr>
            <a:lvl8pPr marL="3429000" indent="-228600" fontAlgn="base">
              <a:spcBef>
                <a:spcPct val="0"/>
              </a:spcBef>
              <a:spcAft>
                <a:spcPct val="0"/>
              </a:spcAft>
              <a:defRPr kumimoji="1" sz="2400">
                <a:solidFill>
                  <a:schemeClr val="tx1"/>
                </a:solidFill>
                <a:latin typeface="Times New Roman" pitchFamily="18" charset="0"/>
                <a:ea typeface="ＭＳ Ｐゴシック" charset="-128"/>
              </a:defRPr>
            </a:lvl8pPr>
            <a:lvl9pPr marL="3886200" indent="-228600" fontAlgn="base">
              <a:spcBef>
                <a:spcPct val="0"/>
              </a:spcBef>
              <a:spcAft>
                <a:spcPct val="0"/>
              </a:spcAft>
              <a:defRPr kumimoji="1" sz="2400">
                <a:solidFill>
                  <a:schemeClr val="tx1"/>
                </a:solidFill>
                <a:latin typeface="Times New Roman" pitchFamily="18" charset="0"/>
                <a:ea typeface="ＭＳ Ｐゴシック" charset="-128"/>
              </a:defRPr>
            </a:lvl9pPr>
          </a:lstStyle>
          <a:p>
            <a:pPr fontAlgn="base">
              <a:lnSpc>
                <a:spcPct val="90000"/>
              </a:lnSpc>
              <a:spcBef>
                <a:spcPct val="20000"/>
              </a:spcBef>
              <a:spcAft>
                <a:spcPct val="0"/>
              </a:spcAft>
              <a:buClr>
                <a:srgbClr val="B2B2B2"/>
              </a:buClr>
              <a:buSzPct val="60000"/>
              <a:buFont typeface="Wingdings" pitchFamily="2" charset="2"/>
              <a:buNone/>
            </a:pPr>
            <a:r>
              <a:rPr lang="ja-JP" altLang="en-US" sz="2000" u="sng" smtClean="0">
                <a:solidFill>
                  <a:srgbClr val="000000"/>
                </a:solidFill>
                <a:latin typeface="Tahoma" pitchFamily="34" charset="0"/>
              </a:rPr>
              <a:t>リップ長＝短い</a:t>
            </a:r>
          </a:p>
          <a:p>
            <a:pPr fontAlgn="base">
              <a:lnSpc>
                <a:spcPct val="90000"/>
              </a:lnSpc>
              <a:spcBef>
                <a:spcPct val="20000"/>
              </a:spcBef>
              <a:spcAft>
                <a:spcPct val="0"/>
              </a:spcAft>
              <a:buClr>
                <a:srgbClr val="B2B2B2"/>
              </a:buClr>
              <a:buSzPct val="60000"/>
              <a:buFont typeface="Wingdings" pitchFamily="2" charset="2"/>
              <a:buNone/>
            </a:pPr>
            <a:r>
              <a:rPr lang="ja-JP" altLang="en-US" sz="1800" smtClean="0">
                <a:solidFill>
                  <a:srgbClr val="000000"/>
                </a:solidFill>
                <a:latin typeface="Tahoma" pitchFamily="34" charset="0"/>
              </a:rPr>
              <a:t>                                       </a:t>
            </a:r>
          </a:p>
          <a:p>
            <a:pPr fontAlgn="base">
              <a:lnSpc>
                <a:spcPct val="90000"/>
              </a:lnSpc>
              <a:spcBef>
                <a:spcPct val="20000"/>
              </a:spcBef>
              <a:spcAft>
                <a:spcPct val="0"/>
              </a:spcAft>
              <a:buClr>
                <a:srgbClr val="B2B2B2"/>
              </a:buClr>
              <a:buSzPct val="60000"/>
              <a:buFont typeface="Wingdings" pitchFamily="2" charset="2"/>
              <a:buNone/>
            </a:pPr>
            <a:r>
              <a:rPr lang="ja-JP" altLang="en-US" sz="2800" smtClean="0">
                <a:solidFill>
                  <a:srgbClr val="000000"/>
                </a:solidFill>
                <a:latin typeface="Tahoma" pitchFamily="34" charset="0"/>
              </a:rPr>
              <a:t>　　　　　　　　　　　　</a:t>
            </a:r>
          </a:p>
        </p:txBody>
      </p:sp>
      <p:pic>
        <p:nvPicPr>
          <p:cNvPr id="57351" name="Picture 7" descr="C:\My Documents\mail_box、資料送付先\rseal101.bm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52800" y="2209800"/>
            <a:ext cx="2819400" cy="2513013"/>
          </a:xfrm>
          <a:prstGeom prst="rect">
            <a:avLst/>
          </a:prstGeom>
          <a:noFill/>
          <a:extLst>
            <a:ext uri="{909E8E84-426E-40DD-AFC4-6F175D3DCCD1}">
              <a14:hiddenFill xmlns:a14="http://schemas.microsoft.com/office/drawing/2010/main">
                <a:solidFill>
                  <a:srgbClr val="FFFFFF"/>
                </a:solidFill>
              </a14:hiddenFill>
            </a:ext>
          </a:extLst>
        </p:spPr>
      </p:pic>
      <p:pic>
        <p:nvPicPr>
          <p:cNvPr id="57352" name="Picture 8" descr="C:\My Documents\mail_box、資料送付先\rseal100.bmp"/>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52800" y="2209800"/>
            <a:ext cx="2819400" cy="2513013"/>
          </a:xfrm>
          <a:prstGeom prst="rect">
            <a:avLst/>
          </a:prstGeom>
          <a:noFill/>
          <a:extLst>
            <a:ext uri="{909E8E84-426E-40DD-AFC4-6F175D3DCCD1}">
              <a14:hiddenFill xmlns:a14="http://schemas.microsoft.com/office/drawing/2010/main">
                <a:solidFill>
                  <a:srgbClr val="FFFFFF"/>
                </a:solidFill>
              </a14:hiddenFill>
            </a:ext>
          </a:extLst>
        </p:spPr>
      </p:pic>
      <p:pic>
        <p:nvPicPr>
          <p:cNvPr id="57353" name="Picture 9" descr="C:\My Documents\mail_box、資料送付先\rseal105.bmp"/>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72200" y="2438400"/>
            <a:ext cx="2743200" cy="2446338"/>
          </a:xfrm>
          <a:prstGeom prst="rect">
            <a:avLst/>
          </a:prstGeom>
          <a:noFill/>
          <a:extLst>
            <a:ext uri="{909E8E84-426E-40DD-AFC4-6F175D3DCCD1}">
              <a14:hiddenFill xmlns:a14="http://schemas.microsoft.com/office/drawing/2010/main">
                <a:solidFill>
                  <a:srgbClr val="FFFFFF"/>
                </a:solidFill>
              </a14:hiddenFill>
            </a:ext>
          </a:extLst>
        </p:spPr>
      </p:pic>
      <p:pic>
        <p:nvPicPr>
          <p:cNvPr id="57354" name="Picture 10" descr="C:\My Documents\mail_box、資料送付先\rseal104.bmp"/>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172200" y="2438400"/>
            <a:ext cx="2743200" cy="2446338"/>
          </a:xfrm>
          <a:prstGeom prst="rect">
            <a:avLst/>
          </a:prstGeom>
          <a:noFill/>
          <a:extLst>
            <a:ext uri="{909E8E84-426E-40DD-AFC4-6F175D3DCCD1}">
              <a14:hiddenFill xmlns:a14="http://schemas.microsoft.com/office/drawing/2010/main">
                <a:solidFill>
                  <a:srgbClr val="FFFFFF"/>
                </a:solidFill>
              </a14:hiddenFill>
            </a:ext>
          </a:extLst>
        </p:spPr>
      </p:pic>
      <p:sp>
        <p:nvSpPr>
          <p:cNvPr id="57355" name="Rectangle 11"/>
          <p:cNvSpPr>
            <a:spLocks noChangeArrowheads="1"/>
          </p:cNvSpPr>
          <p:nvPr/>
        </p:nvSpPr>
        <p:spPr bwMode="auto">
          <a:xfrm>
            <a:off x="3733800" y="4724400"/>
            <a:ext cx="19050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fontAlgn="base">
              <a:spcBef>
                <a:spcPct val="0"/>
              </a:spcBef>
              <a:spcAft>
                <a:spcPct val="0"/>
              </a:spcAft>
              <a:defRPr kumimoji="1" sz="2400">
                <a:solidFill>
                  <a:schemeClr val="tx1"/>
                </a:solidFill>
                <a:latin typeface="Times New Roman" pitchFamily="18" charset="0"/>
                <a:ea typeface="ＭＳ Ｐゴシック" charset="-128"/>
              </a:defRPr>
            </a:lvl6pPr>
            <a:lvl7pPr marL="2971800" indent="-228600" fontAlgn="base">
              <a:spcBef>
                <a:spcPct val="0"/>
              </a:spcBef>
              <a:spcAft>
                <a:spcPct val="0"/>
              </a:spcAft>
              <a:defRPr kumimoji="1" sz="2400">
                <a:solidFill>
                  <a:schemeClr val="tx1"/>
                </a:solidFill>
                <a:latin typeface="Times New Roman" pitchFamily="18" charset="0"/>
                <a:ea typeface="ＭＳ Ｐゴシック" charset="-128"/>
              </a:defRPr>
            </a:lvl7pPr>
            <a:lvl8pPr marL="3429000" indent="-228600" fontAlgn="base">
              <a:spcBef>
                <a:spcPct val="0"/>
              </a:spcBef>
              <a:spcAft>
                <a:spcPct val="0"/>
              </a:spcAft>
              <a:defRPr kumimoji="1" sz="2400">
                <a:solidFill>
                  <a:schemeClr val="tx1"/>
                </a:solidFill>
                <a:latin typeface="Times New Roman" pitchFamily="18" charset="0"/>
                <a:ea typeface="ＭＳ Ｐゴシック" charset="-128"/>
              </a:defRPr>
            </a:lvl8pPr>
            <a:lvl9pPr marL="3886200" indent="-228600" fontAlgn="base">
              <a:spcBef>
                <a:spcPct val="0"/>
              </a:spcBef>
              <a:spcAft>
                <a:spcPct val="0"/>
              </a:spcAft>
              <a:defRPr kumimoji="1" sz="2400">
                <a:solidFill>
                  <a:schemeClr val="tx1"/>
                </a:solidFill>
                <a:latin typeface="Times New Roman" pitchFamily="18" charset="0"/>
                <a:ea typeface="ＭＳ Ｐゴシック" charset="-128"/>
              </a:defRPr>
            </a:lvl9pPr>
          </a:lstStyle>
          <a:p>
            <a:pPr fontAlgn="base">
              <a:lnSpc>
                <a:spcPct val="90000"/>
              </a:lnSpc>
              <a:spcBef>
                <a:spcPct val="20000"/>
              </a:spcBef>
              <a:spcAft>
                <a:spcPct val="0"/>
              </a:spcAft>
              <a:buClr>
                <a:srgbClr val="B2B2B2"/>
              </a:buClr>
              <a:buSzPct val="60000"/>
              <a:buFont typeface="Wingdings" pitchFamily="2" charset="2"/>
              <a:buNone/>
            </a:pPr>
            <a:r>
              <a:rPr lang="ja-JP" altLang="en-US" sz="2000" u="sng" smtClean="0">
                <a:solidFill>
                  <a:srgbClr val="000000"/>
                </a:solidFill>
                <a:latin typeface="Tahoma" pitchFamily="34" charset="0"/>
              </a:rPr>
              <a:t>リップ長＝中</a:t>
            </a:r>
          </a:p>
          <a:p>
            <a:pPr fontAlgn="base">
              <a:lnSpc>
                <a:spcPct val="90000"/>
              </a:lnSpc>
              <a:spcBef>
                <a:spcPct val="20000"/>
              </a:spcBef>
              <a:spcAft>
                <a:spcPct val="0"/>
              </a:spcAft>
              <a:buClr>
                <a:srgbClr val="B2B2B2"/>
              </a:buClr>
              <a:buSzPct val="60000"/>
              <a:buFont typeface="Wingdings" pitchFamily="2" charset="2"/>
              <a:buNone/>
            </a:pPr>
            <a:r>
              <a:rPr lang="ja-JP" altLang="en-US" sz="1800" smtClean="0">
                <a:solidFill>
                  <a:srgbClr val="000000"/>
                </a:solidFill>
                <a:latin typeface="Tahoma" pitchFamily="34" charset="0"/>
              </a:rPr>
              <a:t>                                       </a:t>
            </a:r>
          </a:p>
          <a:p>
            <a:pPr fontAlgn="base">
              <a:lnSpc>
                <a:spcPct val="90000"/>
              </a:lnSpc>
              <a:spcBef>
                <a:spcPct val="20000"/>
              </a:spcBef>
              <a:spcAft>
                <a:spcPct val="0"/>
              </a:spcAft>
              <a:buClr>
                <a:srgbClr val="B2B2B2"/>
              </a:buClr>
              <a:buSzPct val="60000"/>
              <a:buFont typeface="Wingdings" pitchFamily="2" charset="2"/>
              <a:buNone/>
            </a:pPr>
            <a:r>
              <a:rPr lang="ja-JP" altLang="en-US" sz="2800" smtClean="0">
                <a:solidFill>
                  <a:srgbClr val="000000"/>
                </a:solidFill>
                <a:latin typeface="Tahoma" pitchFamily="34" charset="0"/>
              </a:rPr>
              <a:t>　　　　　　　　　　　　</a:t>
            </a:r>
          </a:p>
        </p:txBody>
      </p:sp>
      <p:sp>
        <p:nvSpPr>
          <p:cNvPr id="57356" name="Rectangle 12"/>
          <p:cNvSpPr>
            <a:spLocks noChangeArrowheads="1"/>
          </p:cNvSpPr>
          <p:nvPr/>
        </p:nvSpPr>
        <p:spPr bwMode="auto">
          <a:xfrm>
            <a:off x="6629400" y="4876800"/>
            <a:ext cx="19050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fontAlgn="base">
              <a:spcBef>
                <a:spcPct val="0"/>
              </a:spcBef>
              <a:spcAft>
                <a:spcPct val="0"/>
              </a:spcAft>
              <a:defRPr kumimoji="1" sz="2400">
                <a:solidFill>
                  <a:schemeClr val="tx1"/>
                </a:solidFill>
                <a:latin typeface="Times New Roman" pitchFamily="18" charset="0"/>
                <a:ea typeface="ＭＳ Ｐゴシック" charset="-128"/>
              </a:defRPr>
            </a:lvl6pPr>
            <a:lvl7pPr marL="2971800" indent="-228600" fontAlgn="base">
              <a:spcBef>
                <a:spcPct val="0"/>
              </a:spcBef>
              <a:spcAft>
                <a:spcPct val="0"/>
              </a:spcAft>
              <a:defRPr kumimoji="1" sz="2400">
                <a:solidFill>
                  <a:schemeClr val="tx1"/>
                </a:solidFill>
                <a:latin typeface="Times New Roman" pitchFamily="18" charset="0"/>
                <a:ea typeface="ＭＳ Ｐゴシック" charset="-128"/>
              </a:defRPr>
            </a:lvl7pPr>
            <a:lvl8pPr marL="3429000" indent="-228600" fontAlgn="base">
              <a:spcBef>
                <a:spcPct val="0"/>
              </a:spcBef>
              <a:spcAft>
                <a:spcPct val="0"/>
              </a:spcAft>
              <a:defRPr kumimoji="1" sz="2400">
                <a:solidFill>
                  <a:schemeClr val="tx1"/>
                </a:solidFill>
                <a:latin typeface="Times New Roman" pitchFamily="18" charset="0"/>
                <a:ea typeface="ＭＳ Ｐゴシック" charset="-128"/>
              </a:defRPr>
            </a:lvl8pPr>
            <a:lvl9pPr marL="3886200" indent="-228600" fontAlgn="base">
              <a:spcBef>
                <a:spcPct val="0"/>
              </a:spcBef>
              <a:spcAft>
                <a:spcPct val="0"/>
              </a:spcAft>
              <a:defRPr kumimoji="1" sz="2400">
                <a:solidFill>
                  <a:schemeClr val="tx1"/>
                </a:solidFill>
                <a:latin typeface="Times New Roman" pitchFamily="18" charset="0"/>
                <a:ea typeface="ＭＳ Ｐゴシック" charset="-128"/>
              </a:defRPr>
            </a:lvl9pPr>
          </a:lstStyle>
          <a:p>
            <a:pPr fontAlgn="base">
              <a:lnSpc>
                <a:spcPct val="90000"/>
              </a:lnSpc>
              <a:spcBef>
                <a:spcPct val="20000"/>
              </a:spcBef>
              <a:spcAft>
                <a:spcPct val="0"/>
              </a:spcAft>
              <a:buClr>
                <a:srgbClr val="B2B2B2"/>
              </a:buClr>
              <a:buSzPct val="60000"/>
              <a:buFont typeface="Wingdings" pitchFamily="2" charset="2"/>
              <a:buNone/>
            </a:pPr>
            <a:r>
              <a:rPr lang="ja-JP" altLang="en-US" sz="2000" u="sng" smtClean="0">
                <a:solidFill>
                  <a:srgbClr val="000000"/>
                </a:solidFill>
                <a:latin typeface="Tahoma" pitchFamily="34" charset="0"/>
              </a:rPr>
              <a:t>リップ長＝長い</a:t>
            </a:r>
          </a:p>
          <a:p>
            <a:pPr fontAlgn="base">
              <a:lnSpc>
                <a:spcPct val="90000"/>
              </a:lnSpc>
              <a:spcBef>
                <a:spcPct val="20000"/>
              </a:spcBef>
              <a:spcAft>
                <a:spcPct val="0"/>
              </a:spcAft>
              <a:buClr>
                <a:srgbClr val="B2B2B2"/>
              </a:buClr>
              <a:buSzPct val="60000"/>
              <a:buFont typeface="Wingdings" pitchFamily="2" charset="2"/>
              <a:buNone/>
            </a:pPr>
            <a:r>
              <a:rPr lang="ja-JP" altLang="en-US" sz="1800" smtClean="0">
                <a:solidFill>
                  <a:srgbClr val="000000"/>
                </a:solidFill>
                <a:latin typeface="Tahoma" pitchFamily="34" charset="0"/>
              </a:rPr>
              <a:t>                                       </a:t>
            </a:r>
          </a:p>
          <a:p>
            <a:pPr fontAlgn="base">
              <a:lnSpc>
                <a:spcPct val="90000"/>
              </a:lnSpc>
              <a:spcBef>
                <a:spcPct val="20000"/>
              </a:spcBef>
              <a:spcAft>
                <a:spcPct val="0"/>
              </a:spcAft>
              <a:buClr>
                <a:srgbClr val="B2B2B2"/>
              </a:buClr>
              <a:buSzPct val="60000"/>
              <a:buFont typeface="Wingdings" pitchFamily="2" charset="2"/>
              <a:buNone/>
            </a:pPr>
            <a:r>
              <a:rPr lang="ja-JP" altLang="en-US" sz="2800" smtClean="0">
                <a:solidFill>
                  <a:srgbClr val="000000"/>
                </a:solidFill>
                <a:latin typeface="Tahoma" pitchFamily="34" charset="0"/>
              </a:rPr>
              <a:t>　　　　　　　　　　　　</a:t>
            </a:r>
          </a:p>
        </p:txBody>
      </p:sp>
      <p:sp>
        <p:nvSpPr>
          <p:cNvPr id="57357" name="Oval 13"/>
          <p:cNvSpPr>
            <a:spLocks noChangeArrowheads="1"/>
          </p:cNvSpPr>
          <p:nvPr/>
        </p:nvSpPr>
        <p:spPr bwMode="auto">
          <a:xfrm>
            <a:off x="1600200" y="5105400"/>
            <a:ext cx="4267200" cy="838200"/>
          </a:xfrm>
          <a:prstGeom prst="ellipse">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ja-JP" altLang="en-US" sz="2000" smtClean="0">
                <a:solidFill>
                  <a:srgbClr val="000000"/>
                </a:solidFill>
                <a:latin typeface="Tahoma" pitchFamily="34" charset="0"/>
              </a:rPr>
              <a:t>リップ長により収縮の傾向が異なる</a:t>
            </a:r>
          </a:p>
        </p:txBody>
      </p:sp>
    </p:spTree>
    <p:extLst>
      <p:ext uri="{BB962C8B-B14F-4D97-AF65-F5344CB8AC3E}">
        <p14:creationId xmlns:p14="http://schemas.microsoft.com/office/powerpoint/2010/main" val="8373854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57350">
                                            <p:txEl>
                                              <p:pRg st="0" end="0"/>
                                            </p:txEl>
                                          </p:spTgt>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57350">
                                            <p:txEl>
                                              <p:pRg st="1" end="1"/>
                                            </p:txEl>
                                          </p:spTgt>
                                        </p:tgtEl>
                                        <p:attrNameLst>
                                          <p:attrName>style.visibility</p:attrName>
                                        </p:attrNameLst>
                                      </p:cBhvr>
                                      <p:to>
                                        <p:strVal val="visible"/>
                                      </p:to>
                                    </p:set>
                                  </p:childTnLst>
                                </p:cTn>
                              </p:par>
                            </p:childTnLst>
                          </p:cTn>
                        </p:par>
                        <p:par>
                          <p:cTn id="10" fill="hold" nodeType="afterGroup">
                            <p:stCondLst>
                              <p:cond delay="1000"/>
                            </p:stCondLst>
                            <p:childTnLst>
                              <p:par>
                                <p:cTn id="11" presetID="1" presetClass="entr" presetSubtype="0" fill="hold" grpId="0" nodeType="afterEffect">
                                  <p:stCondLst>
                                    <p:cond delay="0"/>
                                  </p:stCondLst>
                                  <p:childTnLst>
                                    <p:set>
                                      <p:cBhvr>
                                        <p:cTn id="12" dur="1" fill="hold">
                                          <p:stCondLst>
                                            <p:cond delay="499"/>
                                          </p:stCondLst>
                                        </p:cTn>
                                        <p:tgtEl>
                                          <p:spTgt spid="57350">
                                            <p:txEl>
                                              <p:pRg st="2" end="2"/>
                                            </p:txEl>
                                          </p:spTgt>
                                        </p:tgtEl>
                                        <p:attrNameLst>
                                          <p:attrName>style.visibility</p:attrName>
                                        </p:attrNameLst>
                                      </p:cBhvr>
                                      <p:to>
                                        <p:strVal val="visible"/>
                                      </p:to>
                                    </p:set>
                                  </p:childTnLst>
                                </p:cTn>
                              </p:par>
                            </p:childTnLst>
                          </p:cTn>
                        </p:par>
                        <p:par>
                          <p:cTn id="13" fill="hold" nodeType="afterGroup">
                            <p:stCondLst>
                              <p:cond delay="1500"/>
                            </p:stCondLst>
                            <p:childTnLst>
                              <p:par>
                                <p:cTn id="14" presetID="1" presetClass="entr" presetSubtype="0" fill="hold" grpId="0" nodeType="afterEffect">
                                  <p:stCondLst>
                                    <p:cond delay="0"/>
                                  </p:stCondLst>
                                  <p:childTnLst>
                                    <p:set>
                                      <p:cBhvr>
                                        <p:cTn id="15" dur="1" fill="hold">
                                          <p:stCondLst>
                                            <p:cond delay="499"/>
                                          </p:stCondLst>
                                        </p:cTn>
                                        <p:tgtEl>
                                          <p:spTgt spid="57355">
                                            <p:txEl>
                                              <p:pRg st="0" end="0"/>
                                            </p:txEl>
                                          </p:spTgt>
                                        </p:tgtEl>
                                        <p:attrNameLst>
                                          <p:attrName>style.visibility</p:attrName>
                                        </p:attrNameLst>
                                      </p:cBhvr>
                                      <p:to>
                                        <p:strVal val="visible"/>
                                      </p:to>
                                    </p:set>
                                  </p:childTnLst>
                                </p:cTn>
                              </p:par>
                            </p:childTnLst>
                          </p:cTn>
                        </p:par>
                        <p:par>
                          <p:cTn id="16" fill="hold" nodeType="afterGroup">
                            <p:stCondLst>
                              <p:cond delay="2000"/>
                            </p:stCondLst>
                            <p:childTnLst>
                              <p:par>
                                <p:cTn id="17" presetID="1" presetClass="entr" presetSubtype="0" fill="hold" grpId="0" nodeType="afterEffect">
                                  <p:stCondLst>
                                    <p:cond delay="0"/>
                                  </p:stCondLst>
                                  <p:childTnLst>
                                    <p:set>
                                      <p:cBhvr>
                                        <p:cTn id="18" dur="1" fill="hold">
                                          <p:stCondLst>
                                            <p:cond delay="499"/>
                                          </p:stCondLst>
                                        </p:cTn>
                                        <p:tgtEl>
                                          <p:spTgt spid="57355">
                                            <p:txEl>
                                              <p:pRg st="1" end="1"/>
                                            </p:txEl>
                                          </p:spTgt>
                                        </p:tgtEl>
                                        <p:attrNameLst>
                                          <p:attrName>style.visibility</p:attrName>
                                        </p:attrNameLst>
                                      </p:cBhvr>
                                      <p:to>
                                        <p:strVal val="visible"/>
                                      </p:to>
                                    </p:set>
                                  </p:childTnLst>
                                </p:cTn>
                              </p:par>
                            </p:childTnLst>
                          </p:cTn>
                        </p:par>
                        <p:par>
                          <p:cTn id="19" fill="hold" nodeType="afterGroup">
                            <p:stCondLst>
                              <p:cond delay="2500"/>
                            </p:stCondLst>
                            <p:childTnLst>
                              <p:par>
                                <p:cTn id="20" presetID="1" presetClass="entr" presetSubtype="0" fill="hold" grpId="0" nodeType="afterEffect">
                                  <p:stCondLst>
                                    <p:cond delay="0"/>
                                  </p:stCondLst>
                                  <p:childTnLst>
                                    <p:set>
                                      <p:cBhvr>
                                        <p:cTn id="21" dur="1" fill="hold">
                                          <p:stCondLst>
                                            <p:cond delay="499"/>
                                          </p:stCondLst>
                                        </p:cTn>
                                        <p:tgtEl>
                                          <p:spTgt spid="57355">
                                            <p:txEl>
                                              <p:pRg st="2" end="2"/>
                                            </p:txEl>
                                          </p:spTgt>
                                        </p:tgtEl>
                                        <p:attrNameLst>
                                          <p:attrName>style.visibility</p:attrName>
                                        </p:attrNameLst>
                                      </p:cBhvr>
                                      <p:to>
                                        <p:strVal val="visible"/>
                                      </p:to>
                                    </p:set>
                                  </p:childTnLst>
                                </p:cTn>
                              </p:par>
                            </p:childTnLst>
                          </p:cTn>
                        </p:par>
                        <p:par>
                          <p:cTn id="22" fill="hold" nodeType="afterGroup">
                            <p:stCondLst>
                              <p:cond delay="3000"/>
                            </p:stCondLst>
                            <p:childTnLst>
                              <p:par>
                                <p:cTn id="23" presetID="1" presetClass="entr" presetSubtype="0" fill="hold" grpId="0" nodeType="afterEffect">
                                  <p:stCondLst>
                                    <p:cond delay="0"/>
                                  </p:stCondLst>
                                  <p:childTnLst>
                                    <p:set>
                                      <p:cBhvr>
                                        <p:cTn id="24" dur="1" fill="hold">
                                          <p:stCondLst>
                                            <p:cond delay="499"/>
                                          </p:stCondLst>
                                        </p:cTn>
                                        <p:tgtEl>
                                          <p:spTgt spid="57356">
                                            <p:txEl>
                                              <p:pRg st="0" end="0"/>
                                            </p:txEl>
                                          </p:spTgt>
                                        </p:tgtEl>
                                        <p:attrNameLst>
                                          <p:attrName>style.visibility</p:attrName>
                                        </p:attrNameLst>
                                      </p:cBhvr>
                                      <p:to>
                                        <p:strVal val="visible"/>
                                      </p:to>
                                    </p:set>
                                  </p:childTnLst>
                                </p:cTn>
                              </p:par>
                            </p:childTnLst>
                          </p:cTn>
                        </p:par>
                        <p:par>
                          <p:cTn id="25" fill="hold" nodeType="afterGroup">
                            <p:stCondLst>
                              <p:cond delay="3500"/>
                            </p:stCondLst>
                            <p:childTnLst>
                              <p:par>
                                <p:cTn id="26" presetID="1" presetClass="entr" presetSubtype="0" fill="hold" grpId="0" nodeType="afterEffect">
                                  <p:stCondLst>
                                    <p:cond delay="0"/>
                                  </p:stCondLst>
                                  <p:childTnLst>
                                    <p:set>
                                      <p:cBhvr>
                                        <p:cTn id="27" dur="1" fill="hold">
                                          <p:stCondLst>
                                            <p:cond delay="499"/>
                                          </p:stCondLst>
                                        </p:cTn>
                                        <p:tgtEl>
                                          <p:spTgt spid="57356">
                                            <p:txEl>
                                              <p:pRg st="1" end="1"/>
                                            </p:txEl>
                                          </p:spTgt>
                                        </p:tgtEl>
                                        <p:attrNameLst>
                                          <p:attrName>style.visibility</p:attrName>
                                        </p:attrNameLst>
                                      </p:cBhvr>
                                      <p:to>
                                        <p:strVal val="visible"/>
                                      </p:to>
                                    </p:set>
                                  </p:childTnLst>
                                </p:cTn>
                              </p:par>
                            </p:childTnLst>
                          </p:cTn>
                        </p:par>
                        <p:par>
                          <p:cTn id="28" fill="hold" nodeType="afterGroup">
                            <p:stCondLst>
                              <p:cond delay="4000"/>
                            </p:stCondLst>
                            <p:childTnLst>
                              <p:par>
                                <p:cTn id="29" presetID="1" presetClass="entr" presetSubtype="0" fill="hold" grpId="0" nodeType="afterEffect">
                                  <p:stCondLst>
                                    <p:cond delay="0"/>
                                  </p:stCondLst>
                                  <p:childTnLst>
                                    <p:set>
                                      <p:cBhvr>
                                        <p:cTn id="30" dur="1" fill="hold">
                                          <p:stCondLst>
                                            <p:cond delay="499"/>
                                          </p:stCondLst>
                                        </p:cTn>
                                        <p:tgtEl>
                                          <p:spTgt spid="57356">
                                            <p:txEl>
                                              <p:pRg st="2" end="2"/>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499"/>
                                          </p:stCondLst>
                                        </p:cTn>
                                        <p:tgtEl>
                                          <p:spTgt spid="57349"/>
                                        </p:tgtEl>
                                        <p:attrNameLst>
                                          <p:attrName>style.visibility</p:attrName>
                                        </p:attrNameLst>
                                      </p:cBhvr>
                                      <p:to>
                                        <p:strVal val="visible"/>
                                      </p:to>
                                    </p:set>
                                  </p:childTnLst>
                                </p:cTn>
                              </p:par>
                            </p:childTnLst>
                          </p:cTn>
                        </p:par>
                        <p:par>
                          <p:cTn id="35" fill="hold" nodeType="afterGroup">
                            <p:stCondLst>
                              <p:cond delay="500"/>
                            </p:stCondLst>
                            <p:childTnLst>
                              <p:par>
                                <p:cTn id="36" presetID="1" presetClass="entr" presetSubtype="0" fill="hold" nodeType="afterEffect">
                                  <p:stCondLst>
                                    <p:cond delay="0"/>
                                  </p:stCondLst>
                                  <p:childTnLst>
                                    <p:set>
                                      <p:cBhvr>
                                        <p:cTn id="37" dur="1" fill="hold">
                                          <p:stCondLst>
                                            <p:cond delay="499"/>
                                          </p:stCondLst>
                                        </p:cTn>
                                        <p:tgtEl>
                                          <p:spTgt spid="57352"/>
                                        </p:tgtEl>
                                        <p:attrNameLst>
                                          <p:attrName>style.visibility</p:attrName>
                                        </p:attrNameLst>
                                      </p:cBhvr>
                                      <p:to>
                                        <p:strVal val="visible"/>
                                      </p:to>
                                    </p:set>
                                  </p:childTnLst>
                                </p:cTn>
                              </p:par>
                            </p:childTnLst>
                          </p:cTn>
                        </p:par>
                        <p:par>
                          <p:cTn id="38" fill="hold" nodeType="afterGroup">
                            <p:stCondLst>
                              <p:cond delay="1000"/>
                            </p:stCondLst>
                            <p:childTnLst>
                              <p:par>
                                <p:cTn id="39" presetID="1" presetClass="entr" presetSubtype="0" fill="hold" nodeType="afterEffect">
                                  <p:stCondLst>
                                    <p:cond delay="0"/>
                                  </p:stCondLst>
                                  <p:childTnLst>
                                    <p:set>
                                      <p:cBhvr>
                                        <p:cTn id="40" dur="1" fill="hold">
                                          <p:stCondLst>
                                            <p:cond delay="499"/>
                                          </p:stCondLst>
                                        </p:cTn>
                                        <p:tgtEl>
                                          <p:spTgt spid="57354"/>
                                        </p:tgtEl>
                                        <p:attrNameLst>
                                          <p:attrName>style.visibility</p:attrName>
                                        </p:attrNameLst>
                                      </p:cBhvr>
                                      <p:to>
                                        <p:strVal val="visible"/>
                                      </p:to>
                                    </p:set>
                                  </p:childTnLst>
                                </p:cTn>
                              </p:par>
                            </p:childTnLst>
                          </p:cTn>
                        </p:par>
                      </p:childTnLst>
                    </p:cTn>
                  </p:par>
                  <p:par>
                    <p:cTn id="41" fill="hold" nodeType="clickPar">
                      <p:stCondLst>
                        <p:cond delay="indefinite"/>
                      </p:stCondLst>
                      <p:childTnLst>
                        <p:par>
                          <p:cTn id="42" fill="hold" nodeType="withGroup">
                            <p:stCondLst>
                              <p:cond delay="0"/>
                            </p:stCondLst>
                            <p:childTnLst>
                              <p:par>
                                <p:cTn id="43" presetID="1" presetClass="entr" presetSubtype="0" fill="hold" grpId="0" nodeType="clickEffect">
                                  <p:stCondLst>
                                    <p:cond delay="0"/>
                                  </p:stCondLst>
                                  <p:childTnLst>
                                    <p:set>
                                      <p:cBhvr>
                                        <p:cTn id="44" dur="1" fill="hold">
                                          <p:stCondLst>
                                            <p:cond delay="499"/>
                                          </p:stCondLst>
                                        </p:cTn>
                                        <p:tgtEl>
                                          <p:spTgt spid="573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50" grpId="0" build="p" autoUpdateAnimBg="0" advAuto="0"/>
      <p:bldP spid="57355" grpId="0" build="p" autoUpdateAnimBg="0" advAuto="0"/>
      <p:bldP spid="57356" grpId="0" build="p" autoUpdateAnimBg="0" advAuto="0"/>
      <p:bldP spid="57357" grpId="0" animBg="1" autoUpdateAnimBg="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lstStyle/>
          <a:p>
            <a:r>
              <a:rPr lang="ja-JP" altLang="en-US" sz="3200"/>
              <a:t>金具接着タイプリヤシールの</a:t>
            </a:r>
            <a:br>
              <a:rPr lang="ja-JP" altLang="en-US" sz="3200"/>
            </a:br>
            <a:r>
              <a:rPr lang="ja-JP" altLang="en-US" sz="3200"/>
              <a:t>熱収縮解析</a:t>
            </a:r>
          </a:p>
        </p:txBody>
      </p:sp>
      <p:pic>
        <p:nvPicPr>
          <p:cNvPr id="583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5800" y="1981200"/>
            <a:ext cx="4267200"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8372" name="Picture 4" descr="C:\My Documents\mail_box、資料送付先\r_seal100ｃ.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2286000"/>
            <a:ext cx="3451225" cy="2701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925334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6851" y="25957"/>
            <a:ext cx="4374356" cy="1250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8024" y="-87686"/>
            <a:ext cx="4203808" cy="69456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560" y="1958640"/>
            <a:ext cx="2914774" cy="26130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0370910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ja-JP" altLang="en-US"/>
              <a:t>円錐タイプについて</a:t>
            </a:r>
          </a:p>
        </p:txBody>
      </p:sp>
      <p:sp>
        <p:nvSpPr>
          <p:cNvPr id="8195" name="Rectangle 3"/>
          <p:cNvSpPr>
            <a:spLocks noGrp="1" noChangeArrowheads="1"/>
          </p:cNvSpPr>
          <p:nvPr>
            <p:ph type="body" sz="half" idx="1"/>
          </p:nvPr>
        </p:nvSpPr>
        <p:spPr>
          <a:xfrm>
            <a:off x="685800" y="4267200"/>
            <a:ext cx="2667000" cy="609600"/>
          </a:xfrm>
        </p:spPr>
        <p:txBody>
          <a:bodyPr/>
          <a:lstStyle/>
          <a:p>
            <a:pPr>
              <a:buFontTx/>
              <a:buNone/>
            </a:pPr>
            <a:r>
              <a:rPr lang="ja-JP" altLang="en-US" sz="2400" u="sng"/>
              <a:t>初期形状（型形状）</a:t>
            </a:r>
          </a:p>
        </p:txBody>
      </p:sp>
      <p:sp>
        <p:nvSpPr>
          <p:cNvPr id="8196" name="Rectangle 4"/>
          <p:cNvSpPr>
            <a:spLocks noGrp="1" noChangeArrowheads="1"/>
          </p:cNvSpPr>
          <p:nvPr>
            <p:ph type="body" sz="half" idx="2"/>
          </p:nvPr>
        </p:nvSpPr>
        <p:spPr>
          <a:xfrm>
            <a:off x="3505200" y="5562600"/>
            <a:ext cx="5638800" cy="1066800"/>
          </a:xfrm>
        </p:spPr>
        <p:txBody>
          <a:bodyPr/>
          <a:lstStyle/>
          <a:p>
            <a:pPr>
              <a:buFontTx/>
              <a:buNone/>
            </a:pPr>
            <a:r>
              <a:rPr lang="en-US" altLang="ja-JP" sz="2400"/>
              <a:t>①</a:t>
            </a:r>
            <a:r>
              <a:rPr lang="ja-JP" altLang="en-US" sz="2400"/>
              <a:t>ゴム部の縮み（加硫温度から室温へ）</a:t>
            </a:r>
          </a:p>
          <a:p>
            <a:pPr>
              <a:buFontTx/>
              <a:buNone/>
            </a:pPr>
            <a:r>
              <a:rPr lang="ja-JP" altLang="en-US" sz="2400"/>
              <a:t>②プーリーとハブの位置のズレ</a:t>
            </a:r>
          </a:p>
        </p:txBody>
      </p:sp>
      <p:sp>
        <p:nvSpPr>
          <p:cNvPr id="8197" name="Line 5"/>
          <p:cNvSpPr>
            <a:spLocks noChangeShapeType="1"/>
          </p:cNvSpPr>
          <p:nvPr/>
        </p:nvSpPr>
        <p:spPr bwMode="auto">
          <a:xfrm>
            <a:off x="3505200" y="2514600"/>
            <a:ext cx="5334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ja-JP" altLang="en-US" sz="2400" smtClean="0">
              <a:solidFill>
                <a:srgbClr val="000000"/>
              </a:solidFill>
            </a:endParaRPr>
          </a:p>
        </p:txBody>
      </p:sp>
      <p:sp>
        <p:nvSpPr>
          <p:cNvPr id="8198" name="Rectangle 6"/>
          <p:cNvSpPr>
            <a:spLocks noChangeArrowheads="1"/>
          </p:cNvSpPr>
          <p:nvPr/>
        </p:nvSpPr>
        <p:spPr bwMode="auto">
          <a:xfrm>
            <a:off x="3962400" y="5105400"/>
            <a:ext cx="46482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fontAlgn="base">
              <a:spcBef>
                <a:spcPct val="0"/>
              </a:spcBef>
              <a:spcAft>
                <a:spcPct val="0"/>
              </a:spcAft>
              <a:defRPr kumimoji="1" sz="2400">
                <a:solidFill>
                  <a:schemeClr val="tx1"/>
                </a:solidFill>
                <a:latin typeface="Times New Roman" pitchFamily="18" charset="0"/>
                <a:ea typeface="ＭＳ Ｐゴシック" charset="-128"/>
              </a:defRPr>
            </a:lvl6pPr>
            <a:lvl7pPr marL="2971800" indent="-228600" fontAlgn="base">
              <a:spcBef>
                <a:spcPct val="0"/>
              </a:spcBef>
              <a:spcAft>
                <a:spcPct val="0"/>
              </a:spcAft>
              <a:defRPr kumimoji="1" sz="2400">
                <a:solidFill>
                  <a:schemeClr val="tx1"/>
                </a:solidFill>
                <a:latin typeface="Times New Roman" pitchFamily="18" charset="0"/>
                <a:ea typeface="ＭＳ Ｐゴシック" charset="-128"/>
              </a:defRPr>
            </a:lvl7pPr>
            <a:lvl8pPr marL="3429000" indent="-228600" fontAlgn="base">
              <a:spcBef>
                <a:spcPct val="0"/>
              </a:spcBef>
              <a:spcAft>
                <a:spcPct val="0"/>
              </a:spcAft>
              <a:defRPr kumimoji="1" sz="2400">
                <a:solidFill>
                  <a:schemeClr val="tx1"/>
                </a:solidFill>
                <a:latin typeface="Times New Roman" pitchFamily="18" charset="0"/>
                <a:ea typeface="ＭＳ Ｐゴシック" charset="-128"/>
              </a:defRPr>
            </a:lvl8pPr>
            <a:lvl9pPr marL="3886200" indent="-228600" fontAlgn="base">
              <a:spcBef>
                <a:spcPct val="0"/>
              </a:spcBef>
              <a:spcAft>
                <a:spcPct val="0"/>
              </a:spcAft>
              <a:defRPr kumimoji="1" sz="2400">
                <a:solidFill>
                  <a:schemeClr val="tx1"/>
                </a:solidFill>
                <a:latin typeface="Times New Roman" pitchFamily="18" charset="0"/>
                <a:ea typeface="ＭＳ Ｐゴシック" charset="-128"/>
              </a:defRPr>
            </a:lvl9pPr>
          </a:lstStyle>
          <a:p>
            <a:pPr fontAlgn="base">
              <a:spcBef>
                <a:spcPct val="20000"/>
              </a:spcBef>
              <a:spcAft>
                <a:spcPct val="0"/>
              </a:spcAft>
            </a:pPr>
            <a:r>
              <a:rPr lang="ja-JP" altLang="en-US" smtClean="0">
                <a:solidFill>
                  <a:srgbClr val="000000"/>
                </a:solidFill>
              </a:rPr>
              <a:t>　　　</a:t>
            </a:r>
            <a:r>
              <a:rPr lang="ja-JP" altLang="en-US" u="sng" smtClean="0">
                <a:solidFill>
                  <a:srgbClr val="000000"/>
                </a:solidFill>
              </a:rPr>
              <a:t>加硫後（室温状態）</a:t>
            </a:r>
          </a:p>
          <a:p>
            <a:pPr fontAlgn="base">
              <a:spcBef>
                <a:spcPct val="20000"/>
              </a:spcBef>
              <a:spcAft>
                <a:spcPct val="0"/>
              </a:spcAft>
            </a:pPr>
            <a:endParaRPr lang="en-US" altLang="ja-JP" smtClean="0">
              <a:solidFill>
                <a:srgbClr val="000000"/>
              </a:solidFill>
            </a:endParaRPr>
          </a:p>
        </p:txBody>
      </p:sp>
      <p:pic>
        <p:nvPicPr>
          <p:cNvPr id="8199" name="Picture 7" descr="D:\My Documents\simp_c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 y="1676400"/>
            <a:ext cx="2971800" cy="2649538"/>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D:\My Documents\simp_c1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4800" y="1600200"/>
            <a:ext cx="4038600" cy="3600450"/>
          </a:xfrm>
          <a:prstGeom prst="rect">
            <a:avLst/>
          </a:prstGeom>
          <a:noFill/>
          <a:extLst>
            <a:ext uri="{909E8E84-426E-40DD-AFC4-6F175D3DCCD1}">
              <a14:hiddenFill xmlns:a14="http://schemas.microsoft.com/office/drawing/2010/main">
                <a:solidFill>
                  <a:srgbClr val="FFFFFF"/>
                </a:solidFill>
              </a14:hiddenFill>
            </a:ext>
          </a:extLst>
        </p:spPr>
      </p:pic>
      <p:pic>
        <p:nvPicPr>
          <p:cNvPr id="8201" name="Picture 9" descr="D:\My Documents\simp_c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14800" y="1600200"/>
            <a:ext cx="4038600" cy="3600450"/>
          </a:xfrm>
          <a:prstGeom prst="rect">
            <a:avLst/>
          </a:prstGeom>
          <a:noFill/>
          <a:extLst>
            <a:ext uri="{909E8E84-426E-40DD-AFC4-6F175D3DCCD1}">
              <a14:hiddenFill xmlns:a14="http://schemas.microsoft.com/office/drawing/2010/main">
                <a:solidFill>
                  <a:srgbClr val="FFFFFF"/>
                </a:solidFill>
              </a14:hiddenFill>
            </a:ext>
          </a:extLst>
        </p:spPr>
      </p:pic>
      <p:sp>
        <p:nvSpPr>
          <p:cNvPr id="8202" name="Rectangle 10"/>
          <p:cNvSpPr>
            <a:spLocks noChangeArrowheads="1"/>
          </p:cNvSpPr>
          <p:nvPr/>
        </p:nvSpPr>
        <p:spPr bwMode="auto">
          <a:xfrm>
            <a:off x="7239000" y="2895600"/>
            <a:ext cx="19050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fontAlgn="base">
              <a:spcBef>
                <a:spcPct val="0"/>
              </a:spcBef>
              <a:spcAft>
                <a:spcPct val="0"/>
              </a:spcAft>
              <a:defRPr kumimoji="1" sz="2400">
                <a:solidFill>
                  <a:schemeClr val="tx1"/>
                </a:solidFill>
                <a:latin typeface="Times New Roman" pitchFamily="18" charset="0"/>
                <a:ea typeface="ＭＳ Ｐゴシック" charset="-128"/>
              </a:defRPr>
            </a:lvl6pPr>
            <a:lvl7pPr marL="2971800" indent="-228600" fontAlgn="base">
              <a:spcBef>
                <a:spcPct val="0"/>
              </a:spcBef>
              <a:spcAft>
                <a:spcPct val="0"/>
              </a:spcAft>
              <a:defRPr kumimoji="1" sz="2400">
                <a:solidFill>
                  <a:schemeClr val="tx1"/>
                </a:solidFill>
                <a:latin typeface="Times New Roman" pitchFamily="18" charset="0"/>
                <a:ea typeface="ＭＳ Ｐゴシック" charset="-128"/>
              </a:defRPr>
            </a:lvl7pPr>
            <a:lvl8pPr marL="3429000" indent="-228600" fontAlgn="base">
              <a:spcBef>
                <a:spcPct val="0"/>
              </a:spcBef>
              <a:spcAft>
                <a:spcPct val="0"/>
              </a:spcAft>
              <a:defRPr kumimoji="1" sz="2400">
                <a:solidFill>
                  <a:schemeClr val="tx1"/>
                </a:solidFill>
                <a:latin typeface="Times New Roman" pitchFamily="18" charset="0"/>
                <a:ea typeface="ＭＳ Ｐゴシック" charset="-128"/>
              </a:defRPr>
            </a:lvl8pPr>
            <a:lvl9pPr marL="3886200" indent="-228600" fontAlgn="base">
              <a:spcBef>
                <a:spcPct val="0"/>
              </a:spcBef>
              <a:spcAft>
                <a:spcPct val="0"/>
              </a:spcAft>
              <a:defRPr kumimoji="1" sz="2400">
                <a:solidFill>
                  <a:schemeClr val="tx1"/>
                </a:solidFill>
                <a:latin typeface="Times New Roman" pitchFamily="18" charset="0"/>
                <a:ea typeface="ＭＳ Ｐゴシック" charset="-128"/>
              </a:defRPr>
            </a:lvl9pPr>
          </a:lstStyle>
          <a:p>
            <a:pPr fontAlgn="base">
              <a:spcBef>
                <a:spcPct val="20000"/>
              </a:spcBef>
              <a:spcAft>
                <a:spcPct val="0"/>
              </a:spcAft>
            </a:pPr>
            <a:r>
              <a:rPr lang="en-US" altLang="ja-JP" sz="1800" smtClean="0">
                <a:solidFill>
                  <a:srgbClr val="000000"/>
                </a:solidFill>
              </a:rPr>
              <a:t>Displacement</a:t>
            </a:r>
          </a:p>
        </p:txBody>
      </p:sp>
      <p:sp>
        <p:nvSpPr>
          <p:cNvPr id="8203" name="Rectangle 11"/>
          <p:cNvSpPr>
            <a:spLocks noChangeArrowheads="1"/>
          </p:cNvSpPr>
          <p:nvPr/>
        </p:nvSpPr>
        <p:spPr bwMode="auto">
          <a:xfrm>
            <a:off x="7315200" y="1828800"/>
            <a:ext cx="14478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fontAlgn="base">
              <a:spcBef>
                <a:spcPct val="0"/>
              </a:spcBef>
              <a:spcAft>
                <a:spcPct val="0"/>
              </a:spcAft>
              <a:defRPr kumimoji="1" sz="2400">
                <a:solidFill>
                  <a:schemeClr val="tx1"/>
                </a:solidFill>
                <a:latin typeface="Times New Roman" pitchFamily="18" charset="0"/>
                <a:ea typeface="ＭＳ Ｐゴシック" charset="-128"/>
              </a:defRPr>
            </a:lvl6pPr>
            <a:lvl7pPr marL="2971800" indent="-228600" fontAlgn="base">
              <a:spcBef>
                <a:spcPct val="0"/>
              </a:spcBef>
              <a:spcAft>
                <a:spcPct val="0"/>
              </a:spcAft>
              <a:defRPr kumimoji="1" sz="2400">
                <a:solidFill>
                  <a:schemeClr val="tx1"/>
                </a:solidFill>
                <a:latin typeface="Times New Roman" pitchFamily="18" charset="0"/>
                <a:ea typeface="ＭＳ Ｐゴシック" charset="-128"/>
              </a:defRPr>
            </a:lvl7pPr>
            <a:lvl8pPr marL="3429000" indent="-228600" fontAlgn="base">
              <a:spcBef>
                <a:spcPct val="0"/>
              </a:spcBef>
              <a:spcAft>
                <a:spcPct val="0"/>
              </a:spcAft>
              <a:defRPr kumimoji="1" sz="2400">
                <a:solidFill>
                  <a:schemeClr val="tx1"/>
                </a:solidFill>
                <a:latin typeface="Times New Roman" pitchFamily="18" charset="0"/>
                <a:ea typeface="ＭＳ Ｐゴシック" charset="-128"/>
              </a:defRPr>
            </a:lvl8pPr>
            <a:lvl9pPr marL="3886200" indent="-228600" fontAlgn="base">
              <a:spcBef>
                <a:spcPct val="0"/>
              </a:spcBef>
              <a:spcAft>
                <a:spcPct val="0"/>
              </a:spcAft>
              <a:defRPr kumimoji="1" sz="2400">
                <a:solidFill>
                  <a:schemeClr val="tx1"/>
                </a:solidFill>
                <a:latin typeface="Times New Roman" pitchFamily="18" charset="0"/>
                <a:ea typeface="ＭＳ Ｐゴシック" charset="-128"/>
              </a:defRPr>
            </a:lvl9pPr>
          </a:lstStyle>
          <a:p>
            <a:pPr fontAlgn="base">
              <a:spcBef>
                <a:spcPct val="20000"/>
              </a:spcBef>
              <a:spcAft>
                <a:spcPct val="0"/>
              </a:spcAft>
            </a:pPr>
            <a:r>
              <a:rPr lang="ja-JP" altLang="en-US" sz="1800" smtClean="0">
                <a:solidFill>
                  <a:srgbClr val="000000"/>
                </a:solidFill>
              </a:rPr>
              <a:t>Ｉｎｉｔｉａｌ</a:t>
            </a:r>
          </a:p>
          <a:p>
            <a:pPr fontAlgn="base">
              <a:lnSpc>
                <a:spcPct val="50000"/>
              </a:lnSpc>
              <a:spcBef>
                <a:spcPct val="20000"/>
              </a:spcBef>
              <a:spcAft>
                <a:spcPct val="0"/>
              </a:spcAft>
            </a:pPr>
            <a:r>
              <a:rPr lang="ja-JP" altLang="en-US" sz="1800" smtClean="0">
                <a:solidFill>
                  <a:srgbClr val="000000"/>
                </a:solidFill>
              </a:rPr>
              <a:t>　Ｓｈａｐｅ</a:t>
            </a:r>
          </a:p>
        </p:txBody>
      </p:sp>
    </p:spTree>
    <p:extLst>
      <p:ext uri="{BB962C8B-B14F-4D97-AF65-F5344CB8AC3E}">
        <p14:creationId xmlns:p14="http://schemas.microsoft.com/office/powerpoint/2010/main" val="17954210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8197"/>
                                        </p:tgtEl>
                                        <p:attrNameLst>
                                          <p:attrName>style.visibility</p:attrName>
                                        </p:attrNameLst>
                                      </p:cBhvr>
                                      <p:to>
                                        <p:strVal val="visible"/>
                                      </p:to>
                                    </p:set>
                                    <p:anim calcmode="lin" valueType="num">
                                      <p:cBhvr>
                                        <p:cTn id="7" dur="500" fill="hold"/>
                                        <p:tgtEl>
                                          <p:spTgt spid="8197"/>
                                        </p:tgtEl>
                                        <p:attrNameLst>
                                          <p:attrName>ppt_w</p:attrName>
                                        </p:attrNameLst>
                                      </p:cBhvr>
                                      <p:tavLst>
                                        <p:tav tm="0">
                                          <p:val>
                                            <p:fltVal val="0"/>
                                          </p:val>
                                        </p:tav>
                                        <p:tav tm="100000">
                                          <p:val>
                                            <p:strVal val="#ppt_w"/>
                                          </p:val>
                                        </p:tav>
                                      </p:tavLst>
                                    </p:anim>
                                    <p:anim calcmode="lin" valueType="num">
                                      <p:cBhvr>
                                        <p:cTn id="8" dur="500" fill="hold"/>
                                        <p:tgtEl>
                                          <p:spTgt spid="8197"/>
                                        </p:tgtEl>
                                        <p:attrNameLst>
                                          <p:attrName>ppt_h</p:attrName>
                                        </p:attrNameLst>
                                      </p:cBhvr>
                                      <p:tavLst>
                                        <p:tav tm="0">
                                          <p:val>
                                            <p:fltVal val="0"/>
                                          </p:val>
                                        </p:tav>
                                        <p:tav tm="100000">
                                          <p:val>
                                            <p:strVal val="#ppt_h"/>
                                          </p:val>
                                        </p:tav>
                                      </p:tavLst>
                                    </p:anim>
                                  </p:childTnLst>
                                </p:cTn>
                              </p:par>
                            </p:childTnLst>
                          </p:cTn>
                        </p:par>
                        <p:par>
                          <p:cTn id="9" fill="hold" nodeType="afterGroup">
                            <p:stCondLst>
                              <p:cond delay="500"/>
                            </p:stCondLst>
                            <p:childTnLst>
                              <p:par>
                                <p:cTn id="10" presetID="2" presetClass="entr" presetSubtype="2" fill="hold" nodeType="afterEffect">
                                  <p:stCondLst>
                                    <p:cond delay="0"/>
                                  </p:stCondLst>
                                  <p:childTnLst>
                                    <p:set>
                                      <p:cBhvr>
                                        <p:cTn id="11" dur="1" fill="hold">
                                          <p:stCondLst>
                                            <p:cond delay="0"/>
                                          </p:stCondLst>
                                        </p:cTn>
                                        <p:tgtEl>
                                          <p:spTgt spid="8200"/>
                                        </p:tgtEl>
                                        <p:attrNameLst>
                                          <p:attrName>style.visibility</p:attrName>
                                        </p:attrNameLst>
                                      </p:cBhvr>
                                      <p:to>
                                        <p:strVal val="visible"/>
                                      </p:to>
                                    </p:set>
                                    <p:anim calcmode="lin" valueType="num">
                                      <p:cBhvr additive="base">
                                        <p:cTn id="12" dur="500" fill="hold"/>
                                        <p:tgtEl>
                                          <p:spTgt spid="8200"/>
                                        </p:tgtEl>
                                        <p:attrNameLst>
                                          <p:attrName>ppt_x</p:attrName>
                                        </p:attrNameLst>
                                      </p:cBhvr>
                                      <p:tavLst>
                                        <p:tav tm="0">
                                          <p:val>
                                            <p:strVal val="1+#ppt_w/2"/>
                                          </p:val>
                                        </p:tav>
                                        <p:tav tm="100000">
                                          <p:val>
                                            <p:strVal val="#ppt_x"/>
                                          </p:val>
                                        </p:tav>
                                      </p:tavLst>
                                    </p:anim>
                                    <p:anim calcmode="lin" valueType="num">
                                      <p:cBhvr additive="base">
                                        <p:cTn id="13" dur="500" fill="hold"/>
                                        <p:tgtEl>
                                          <p:spTgt spid="8200"/>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8198"/>
                                        </p:tgtEl>
                                        <p:attrNameLst>
                                          <p:attrName>style.visibility</p:attrName>
                                        </p:attrNameLst>
                                      </p:cBhvr>
                                      <p:to>
                                        <p:strVal val="visible"/>
                                      </p:to>
                                    </p:set>
                                    <p:anim calcmode="lin" valueType="num">
                                      <p:cBhvr additive="base">
                                        <p:cTn id="17" dur="500" fill="hold"/>
                                        <p:tgtEl>
                                          <p:spTgt spid="8198"/>
                                        </p:tgtEl>
                                        <p:attrNameLst>
                                          <p:attrName>ppt_x</p:attrName>
                                        </p:attrNameLst>
                                      </p:cBhvr>
                                      <p:tavLst>
                                        <p:tav tm="0">
                                          <p:val>
                                            <p:strVal val="#ppt_x"/>
                                          </p:val>
                                        </p:tav>
                                        <p:tav tm="100000">
                                          <p:val>
                                            <p:strVal val="#ppt_x"/>
                                          </p:val>
                                        </p:tav>
                                      </p:tavLst>
                                    </p:anim>
                                    <p:anim calcmode="lin" valueType="num">
                                      <p:cBhvr additive="base">
                                        <p:cTn id="18" dur="500" fill="hold"/>
                                        <p:tgtEl>
                                          <p:spTgt spid="8198"/>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1" fill="hold" nodeType="clickEffect">
                                  <p:stCondLst>
                                    <p:cond delay="0"/>
                                  </p:stCondLst>
                                  <p:childTnLst>
                                    <p:set>
                                      <p:cBhvr>
                                        <p:cTn id="22" dur="1" fill="hold">
                                          <p:stCondLst>
                                            <p:cond delay="0"/>
                                          </p:stCondLst>
                                        </p:cTn>
                                        <p:tgtEl>
                                          <p:spTgt spid="8201"/>
                                        </p:tgtEl>
                                        <p:attrNameLst>
                                          <p:attrName>style.visibility</p:attrName>
                                        </p:attrNameLst>
                                      </p:cBhvr>
                                      <p:to>
                                        <p:strVal val="visible"/>
                                      </p:to>
                                    </p:set>
                                    <p:anim calcmode="lin" valueType="num">
                                      <p:cBhvr additive="base">
                                        <p:cTn id="23" dur="500" fill="hold"/>
                                        <p:tgtEl>
                                          <p:spTgt spid="8201"/>
                                        </p:tgtEl>
                                        <p:attrNameLst>
                                          <p:attrName>ppt_x</p:attrName>
                                        </p:attrNameLst>
                                      </p:cBhvr>
                                      <p:tavLst>
                                        <p:tav tm="0">
                                          <p:val>
                                            <p:strVal val="#ppt_x"/>
                                          </p:val>
                                        </p:tav>
                                        <p:tav tm="100000">
                                          <p:val>
                                            <p:strVal val="#ppt_x"/>
                                          </p:val>
                                        </p:tav>
                                      </p:tavLst>
                                    </p:anim>
                                    <p:anim calcmode="lin" valueType="num">
                                      <p:cBhvr additive="base">
                                        <p:cTn id="24" dur="500" fill="hold"/>
                                        <p:tgtEl>
                                          <p:spTgt spid="8201"/>
                                        </p:tgtEl>
                                        <p:attrNameLst>
                                          <p:attrName>ppt_y</p:attrName>
                                        </p:attrNameLst>
                                      </p:cBhvr>
                                      <p:tavLst>
                                        <p:tav tm="0">
                                          <p:val>
                                            <p:strVal val="0-#ppt_h/2"/>
                                          </p:val>
                                        </p:tav>
                                        <p:tav tm="100000">
                                          <p:val>
                                            <p:strVal val="#ppt_y"/>
                                          </p:val>
                                        </p:tav>
                                      </p:tavLst>
                                    </p:anim>
                                  </p:childTnLst>
                                </p:cTn>
                              </p:par>
                            </p:childTnLst>
                          </p:cTn>
                        </p:par>
                        <p:par>
                          <p:cTn id="25" fill="hold" nodeType="afterGroup">
                            <p:stCondLst>
                              <p:cond delay="500"/>
                            </p:stCondLst>
                            <p:childTnLst>
                              <p:par>
                                <p:cTn id="26" presetID="2" presetClass="entr" presetSubtype="2" fill="hold" grpId="0" nodeType="afterEffect">
                                  <p:stCondLst>
                                    <p:cond delay="0"/>
                                  </p:stCondLst>
                                  <p:childTnLst>
                                    <p:set>
                                      <p:cBhvr>
                                        <p:cTn id="27" dur="1" fill="hold">
                                          <p:stCondLst>
                                            <p:cond delay="0"/>
                                          </p:stCondLst>
                                        </p:cTn>
                                        <p:tgtEl>
                                          <p:spTgt spid="8202"/>
                                        </p:tgtEl>
                                        <p:attrNameLst>
                                          <p:attrName>style.visibility</p:attrName>
                                        </p:attrNameLst>
                                      </p:cBhvr>
                                      <p:to>
                                        <p:strVal val="visible"/>
                                      </p:to>
                                    </p:set>
                                    <p:anim calcmode="lin" valueType="num">
                                      <p:cBhvr additive="base">
                                        <p:cTn id="28" dur="500" fill="hold"/>
                                        <p:tgtEl>
                                          <p:spTgt spid="8202"/>
                                        </p:tgtEl>
                                        <p:attrNameLst>
                                          <p:attrName>ppt_x</p:attrName>
                                        </p:attrNameLst>
                                      </p:cBhvr>
                                      <p:tavLst>
                                        <p:tav tm="0">
                                          <p:val>
                                            <p:strVal val="1+#ppt_w/2"/>
                                          </p:val>
                                        </p:tav>
                                        <p:tav tm="100000">
                                          <p:val>
                                            <p:strVal val="#ppt_x"/>
                                          </p:val>
                                        </p:tav>
                                      </p:tavLst>
                                    </p:anim>
                                    <p:anim calcmode="lin" valueType="num">
                                      <p:cBhvr additive="base">
                                        <p:cTn id="29" dur="500" fill="hold"/>
                                        <p:tgtEl>
                                          <p:spTgt spid="8202"/>
                                        </p:tgtEl>
                                        <p:attrNameLst>
                                          <p:attrName>ppt_y</p:attrName>
                                        </p:attrNameLst>
                                      </p:cBhvr>
                                      <p:tavLst>
                                        <p:tav tm="0">
                                          <p:val>
                                            <p:strVal val="#ppt_y"/>
                                          </p:val>
                                        </p:tav>
                                        <p:tav tm="100000">
                                          <p:val>
                                            <p:strVal val="#ppt_y"/>
                                          </p:val>
                                        </p:tav>
                                      </p:tavLst>
                                    </p:anim>
                                  </p:childTnLst>
                                </p:cTn>
                              </p:par>
                            </p:childTnLst>
                          </p:cTn>
                        </p:par>
                        <p:par>
                          <p:cTn id="30" fill="hold" nodeType="afterGroup">
                            <p:stCondLst>
                              <p:cond delay="1000"/>
                            </p:stCondLst>
                            <p:childTnLst>
                              <p:par>
                                <p:cTn id="31" presetID="2" presetClass="entr" presetSubtype="2" fill="hold" grpId="0" nodeType="afterEffect">
                                  <p:stCondLst>
                                    <p:cond delay="0"/>
                                  </p:stCondLst>
                                  <p:childTnLst>
                                    <p:set>
                                      <p:cBhvr>
                                        <p:cTn id="32" dur="1" fill="hold">
                                          <p:stCondLst>
                                            <p:cond delay="0"/>
                                          </p:stCondLst>
                                        </p:cTn>
                                        <p:tgtEl>
                                          <p:spTgt spid="8203"/>
                                        </p:tgtEl>
                                        <p:attrNameLst>
                                          <p:attrName>style.visibility</p:attrName>
                                        </p:attrNameLst>
                                      </p:cBhvr>
                                      <p:to>
                                        <p:strVal val="visible"/>
                                      </p:to>
                                    </p:set>
                                    <p:anim calcmode="lin" valueType="num">
                                      <p:cBhvr additive="base">
                                        <p:cTn id="33" dur="500" fill="hold"/>
                                        <p:tgtEl>
                                          <p:spTgt spid="8203"/>
                                        </p:tgtEl>
                                        <p:attrNameLst>
                                          <p:attrName>ppt_x</p:attrName>
                                        </p:attrNameLst>
                                      </p:cBhvr>
                                      <p:tavLst>
                                        <p:tav tm="0">
                                          <p:val>
                                            <p:strVal val="1+#ppt_w/2"/>
                                          </p:val>
                                        </p:tav>
                                        <p:tav tm="100000">
                                          <p:val>
                                            <p:strVal val="#ppt_x"/>
                                          </p:val>
                                        </p:tav>
                                      </p:tavLst>
                                    </p:anim>
                                    <p:anim calcmode="lin" valueType="num">
                                      <p:cBhvr additive="base">
                                        <p:cTn id="34" dur="500" fill="hold"/>
                                        <p:tgtEl>
                                          <p:spTgt spid="8203"/>
                                        </p:tgtEl>
                                        <p:attrNameLst>
                                          <p:attrName>ppt_y</p:attrName>
                                        </p:attrNameLst>
                                      </p:cBhvr>
                                      <p:tavLst>
                                        <p:tav tm="0">
                                          <p:val>
                                            <p:strVal val="#ppt_y"/>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2" presetClass="entr" presetSubtype="2" fill="hold" grpId="0" nodeType="clickEffect">
                                  <p:stCondLst>
                                    <p:cond delay="0"/>
                                  </p:stCondLst>
                                  <p:childTnLst>
                                    <p:set>
                                      <p:cBhvr>
                                        <p:cTn id="38" dur="1" fill="hold">
                                          <p:stCondLst>
                                            <p:cond delay="0"/>
                                          </p:stCondLst>
                                        </p:cTn>
                                        <p:tgtEl>
                                          <p:spTgt spid="8196">
                                            <p:txEl>
                                              <p:pRg st="0" end="0"/>
                                            </p:txEl>
                                          </p:spTgt>
                                        </p:tgtEl>
                                        <p:attrNameLst>
                                          <p:attrName>style.visibility</p:attrName>
                                        </p:attrNameLst>
                                      </p:cBhvr>
                                      <p:to>
                                        <p:strVal val="visible"/>
                                      </p:to>
                                    </p:set>
                                    <p:anim calcmode="lin" valueType="num">
                                      <p:cBhvr additive="base">
                                        <p:cTn id="39" dur="500" fill="hold"/>
                                        <p:tgtEl>
                                          <p:spTgt spid="8196">
                                            <p:txEl>
                                              <p:pRg st="0" end="0"/>
                                            </p:txEl>
                                          </p:spTgt>
                                        </p:tgtEl>
                                        <p:attrNameLst>
                                          <p:attrName>ppt_x</p:attrName>
                                        </p:attrNameLst>
                                      </p:cBhvr>
                                      <p:tavLst>
                                        <p:tav tm="0">
                                          <p:val>
                                            <p:strVal val="1+#ppt_w/2"/>
                                          </p:val>
                                        </p:tav>
                                        <p:tav tm="100000">
                                          <p:val>
                                            <p:strVal val="#ppt_x"/>
                                          </p:val>
                                        </p:tav>
                                      </p:tavLst>
                                    </p:anim>
                                    <p:anim calcmode="lin" valueType="num">
                                      <p:cBhvr additive="base">
                                        <p:cTn id="40" dur="500" fill="hold"/>
                                        <p:tgtEl>
                                          <p:spTgt spid="819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2" presetClass="entr" presetSubtype="2" fill="hold" grpId="0" nodeType="clickEffect">
                                  <p:stCondLst>
                                    <p:cond delay="0"/>
                                  </p:stCondLst>
                                  <p:childTnLst>
                                    <p:set>
                                      <p:cBhvr>
                                        <p:cTn id="44" dur="1" fill="hold">
                                          <p:stCondLst>
                                            <p:cond delay="0"/>
                                          </p:stCondLst>
                                        </p:cTn>
                                        <p:tgtEl>
                                          <p:spTgt spid="8196">
                                            <p:txEl>
                                              <p:pRg st="1" end="1"/>
                                            </p:txEl>
                                          </p:spTgt>
                                        </p:tgtEl>
                                        <p:attrNameLst>
                                          <p:attrName>style.visibility</p:attrName>
                                        </p:attrNameLst>
                                      </p:cBhvr>
                                      <p:to>
                                        <p:strVal val="visible"/>
                                      </p:to>
                                    </p:set>
                                    <p:anim calcmode="lin" valueType="num">
                                      <p:cBhvr additive="base">
                                        <p:cTn id="45" dur="500" fill="hold"/>
                                        <p:tgtEl>
                                          <p:spTgt spid="8196">
                                            <p:txEl>
                                              <p:pRg st="1" end="1"/>
                                            </p:txEl>
                                          </p:spTgt>
                                        </p:tgtEl>
                                        <p:attrNameLst>
                                          <p:attrName>ppt_x</p:attrName>
                                        </p:attrNameLst>
                                      </p:cBhvr>
                                      <p:tavLst>
                                        <p:tav tm="0">
                                          <p:val>
                                            <p:strVal val="1+#ppt_w/2"/>
                                          </p:val>
                                        </p:tav>
                                        <p:tav tm="100000">
                                          <p:val>
                                            <p:strVal val="#ppt_x"/>
                                          </p:val>
                                        </p:tav>
                                      </p:tavLst>
                                    </p:anim>
                                    <p:anim calcmode="lin" valueType="num">
                                      <p:cBhvr additive="base">
                                        <p:cTn id="46" dur="500" fill="hold"/>
                                        <p:tgtEl>
                                          <p:spTgt spid="8196">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6" grpId="0" build="p" autoUpdateAnimBg="0"/>
      <p:bldP spid="8197" grpId="0" animBg="1"/>
      <p:bldP spid="8198" grpId="0" autoUpdateAnimBg="0"/>
      <p:bldP spid="8202" grpId="0" autoUpdateAnimBg="0"/>
      <p:bldP spid="8203" grpId="0" autoUpdateAnimBg="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r>
              <a:rPr lang="ja-JP" altLang="en-US"/>
              <a:t>加硫温度と変位量の関係</a:t>
            </a:r>
          </a:p>
        </p:txBody>
      </p:sp>
      <p:sp>
        <p:nvSpPr>
          <p:cNvPr id="10243" name="Rectangle 3"/>
          <p:cNvSpPr>
            <a:spLocks noGrp="1" noChangeArrowheads="1"/>
          </p:cNvSpPr>
          <p:nvPr>
            <p:ph type="body" sz="half" idx="2"/>
          </p:nvPr>
        </p:nvSpPr>
        <p:spPr>
          <a:xfrm>
            <a:off x="4648200" y="5486400"/>
            <a:ext cx="3810000" cy="381000"/>
          </a:xfrm>
        </p:spPr>
        <p:txBody>
          <a:bodyPr/>
          <a:lstStyle/>
          <a:p>
            <a:pPr>
              <a:lnSpc>
                <a:spcPct val="90000"/>
              </a:lnSpc>
            </a:pPr>
            <a:endParaRPr lang="ja-JP" altLang="ja-JP" sz="2400"/>
          </a:p>
        </p:txBody>
      </p:sp>
      <p:pic>
        <p:nvPicPr>
          <p:cNvPr id="10244" name="Picture 4" descr="D:\My Documents\simp_c1.jpg"/>
          <p:cNvPicPr>
            <a:picLocks noGrp="1" noChangeAspect="1" noChangeArrowheads="1"/>
          </p:cNvPicPr>
          <p:nvPr>
            <p:ph type="body" sz="half" idx="1"/>
          </p:nvPr>
        </p:nvPicPr>
        <p:blipFill>
          <a:blip r:embed="rId4" cstate="print">
            <a:extLst>
              <a:ext uri="{28A0092B-C50C-407E-A947-70E740481C1C}">
                <a14:useLocalDpi xmlns:a14="http://schemas.microsoft.com/office/drawing/2010/main" val="0"/>
              </a:ext>
            </a:extLst>
          </a:blip>
          <a:srcRect/>
          <a:stretch>
            <a:fillRect/>
          </a:stretch>
        </p:blipFill>
        <p:spPr>
          <a:xfrm>
            <a:off x="381000" y="1600200"/>
            <a:ext cx="3048000" cy="2590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245" name="Rectangle 5"/>
          <p:cNvSpPr>
            <a:spLocks noChangeArrowheads="1"/>
          </p:cNvSpPr>
          <p:nvPr/>
        </p:nvSpPr>
        <p:spPr bwMode="auto">
          <a:xfrm>
            <a:off x="2743200" y="1828800"/>
            <a:ext cx="14478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fontAlgn="base">
              <a:spcBef>
                <a:spcPct val="0"/>
              </a:spcBef>
              <a:spcAft>
                <a:spcPct val="0"/>
              </a:spcAft>
              <a:defRPr kumimoji="1" sz="2400">
                <a:solidFill>
                  <a:schemeClr val="tx1"/>
                </a:solidFill>
                <a:latin typeface="Times New Roman" pitchFamily="18" charset="0"/>
                <a:ea typeface="ＭＳ Ｐゴシック" charset="-128"/>
              </a:defRPr>
            </a:lvl6pPr>
            <a:lvl7pPr marL="2971800" indent="-228600" fontAlgn="base">
              <a:spcBef>
                <a:spcPct val="0"/>
              </a:spcBef>
              <a:spcAft>
                <a:spcPct val="0"/>
              </a:spcAft>
              <a:defRPr kumimoji="1" sz="2400">
                <a:solidFill>
                  <a:schemeClr val="tx1"/>
                </a:solidFill>
                <a:latin typeface="Times New Roman" pitchFamily="18" charset="0"/>
                <a:ea typeface="ＭＳ Ｐゴシック" charset="-128"/>
              </a:defRPr>
            </a:lvl7pPr>
            <a:lvl8pPr marL="3429000" indent="-228600" fontAlgn="base">
              <a:spcBef>
                <a:spcPct val="0"/>
              </a:spcBef>
              <a:spcAft>
                <a:spcPct val="0"/>
              </a:spcAft>
              <a:defRPr kumimoji="1" sz="2400">
                <a:solidFill>
                  <a:schemeClr val="tx1"/>
                </a:solidFill>
                <a:latin typeface="Times New Roman" pitchFamily="18" charset="0"/>
                <a:ea typeface="ＭＳ Ｐゴシック" charset="-128"/>
              </a:defRPr>
            </a:lvl8pPr>
            <a:lvl9pPr marL="3886200" indent="-228600" fontAlgn="base">
              <a:spcBef>
                <a:spcPct val="0"/>
              </a:spcBef>
              <a:spcAft>
                <a:spcPct val="0"/>
              </a:spcAft>
              <a:defRPr kumimoji="1" sz="2400">
                <a:solidFill>
                  <a:schemeClr val="tx1"/>
                </a:solidFill>
                <a:latin typeface="Times New Roman" pitchFamily="18" charset="0"/>
                <a:ea typeface="ＭＳ Ｐゴシック" charset="-128"/>
              </a:defRPr>
            </a:lvl9pPr>
          </a:lstStyle>
          <a:p>
            <a:pPr fontAlgn="base">
              <a:spcBef>
                <a:spcPct val="20000"/>
              </a:spcBef>
              <a:spcAft>
                <a:spcPct val="0"/>
              </a:spcAft>
            </a:pPr>
            <a:r>
              <a:rPr lang="ja-JP" altLang="en-US" sz="1200" smtClean="0">
                <a:solidFill>
                  <a:srgbClr val="000000"/>
                </a:solidFill>
              </a:rPr>
              <a:t>Ｉｎｉｔｉａｌ</a:t>
            </a:r>
          </a:p>
          <a:p>
            <a:pPr fontAlgn="base">
              <a:lnSpc>
                <a:spcPct val="50000"/>
              </a:lnSpc>
              <a:spcBef>
                <a:spcPct val="20000"/>
              </a:spcBef>
              <a:spcAft>
                <a:spcPct val="0"/>
              </a:spcAft>
            </a:pPr>
            <a:r>
              <a:rPr lang="ja-JP" altLang="en-US" sz="1200" smtClean="0">
                <a:solidFill>
                  <a:srgbClr val="000000"/>
                </a:solidFill>
              </a:rPr>
              <a:t>　Ｓｈａｐｅ</a:t>
            </a:r>
          </a:p>
        </p:txBody>
      </p:sp>
      <p:sp>
        <p:nvSpPr>
          <p:cNvPr id="10246" name="Rectangle 6"/>
          <p:cNvSpPr>
            <a:spLocks noChangeArrowheads="1"/>
          </p:cNvSpPr>
          <p:nvPr/>
        </p:nvSpPr>
        <p:spPr bwMode="auto">
          <a:xfrm>
            <a:off x="2743200" y="2514600"/>
            <a:ext cx="19050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fontAlgn="base">
              <a:spcBef>
                <a:spcPct val="0"/>
              </a:spcBef>
              <a:spcAft>
                <a:spcPct val="0"/>
              </a:spcAft>
              <a:defRPr kumimoji="1" sz="2400">
                <a:solidFill>
                  <a:schemeClr val="tx1"/>
                </a:solidFill>
                <a:latin typeface="Times New Roman" pitchFamily="18" charset="0"/>
                <a:ea typeface="ＭＳ Ｐゴシック" charset="-128"/>
              </a:defRPr>
            </a:lvl6pPr>
            <a:lvl7pPr marL="2971800" indent="-228600" fontAlgn="base">
              <a:spcBef>
                <a:spcPct val="0"/>
              </a:spcBef>
              <a:spcAft>
                <a:spcPct val="0"/>
              </a:spcAft>
              <a:defRPr kumimoji="1" sz="2400">
                <a:solidFill>
                  <a:schemeClr val="tx1"/>
                </a:solidFill>
                <a:latin typeface="Times New Roman" pitchFamily="18" charset="0"/>
                <a:ea typeface="ＭＳ Ｐゴシック" charset="-128"/>
              </a:defRPr>
            </a:lvl7pPr>
            <a:lvl8pPr marL="3429000" indent="-228600" fontAlgn="base">
              <a:spcBef>
                <a:spcPct val="0"/>
              </a:spcBef>
              <a:spcAft>
                <a:spcPct val="0"/>
              </a:spcAft>
              <a:defRPr kumimoji="1" sz="2400">
                <a:solidFill>
                  <a:schemeClr val="tx1"/>
                </a:solidFill>
                <a:latin typeface="Times New Roman" pitchFamily="18" charset="0"/>
                <a:ea typeface="ＭＳ Ｐゴシック" charset="-128"/>
              </a:defRPr>
            </a:lvl8pPr>
            <a:lvl9pPr marL="3886200" indent="-228600" fontAlgn="base">
              <a:spcBef>
                <a:spcPct val="0"/>
              </a:spcBef>
              <a:spcAft>
                <a:spcPct val="0"/>
              </a:spcAft>
              <a:defRPr kumimoji="1" sz="2400">
                <a:solidFill>
                  <a:schemeClr val="tx1"/>
                </a:solidFill>
                <a:latin typeface="Times New Roman" pitchFamily="18" charset="0"/>
                <a:ea typeface="ＭＳ Ｐゴシック" charset="-128"/>
              </a:defRPr>
            </a:lvl9pPr>
          </a:lstStyle>
          <a:p>
            <a:pPr fontAlgn="base">
              <a:spcBef>
                <a:spcPct val="20000"/>
              </a:spcBef>
              <a:spcAft>
                <a:spcPct val="0"/>
              </a:spcAft>
            </a:pPr>
            <a:r>
              <a:rPr lang="en-US" altLang="ja-JP" sz="1200" smtClean="0">
                <a:solidFill>
                  <a:srgbClr val="000000"/>
                </a:solidFill>
              </a:rPr>
              <a:t>Displacement</a:t>
            </a:r>
          </a:p>
        </p:txBody>
      </p:sp>
      <p:graphicFrame>
        <p:nvGraphicFramePr>
          <p:cNvPr id="10247" name="Object 7"/>
          <p:cNvGraphicFramePr>
            <a:graphicFrameLocks noChangeAspect="1"/>
          </p:cNvGraphicFramePr>
          <p:nvPr/>
        </p:nvGraphicFramePr>
        <p:xfrm>
          <a:off x="3733800" y="1600200"/>
          <a:ext cx="5105400" cy="3724275"/>
        </p:xfrm>
        <a:graphic>
          <a:graphicData uri="http://schemas.openxmlformats.org/presentationml/2006/ole">
            <mc:AlternateContent xmlns:mc="http://schemas.openxmlformats.org/markup-compatibility/2006">
              <mc:Choice xmlns:v="urn:schemas-microsoft-com:vml" Requires="v">
                <p:oleObj spid="_x0000_s8227" name="1-2-3 ﾜｰｸｼｰﾄ" r:id="rId5" imgW="3800520" imgH="2771640" progId="123Worksheet">
                  <p:embed/>
                </p:oleObj>
              </mc:Choice>
              <mc:Fallback>
                <p:oleObj name="1-2-3 ﾜｰｸｼｰﾄ" r:id="rId5" imgW="3800520" imgH="2771640" progId="123Worksheet">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33800" y="1600200"/>
                        <a:ext cx="5105400" cy="3724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269147466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r>
              <a:rPr lang="ja-JP" altLang="en-US"/>
              <a:t>ストレートタイプについて</a:t>
            </a:r>
          </a:p>
        </p:txBody>
      </p:sp>
      <p:pic>
        <p:nvPicPr>
          <p:cNvPr id="12291" name="Picture 3" descr="D:\My Documents\simp_d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0" y="1676400"/>
            <a:ext cx="3581400" cy="3192463"/>
          </a:xfrm>
          <a:prstGeom prst="rect">
            <a:avLst/>
          </a:prstGeom>
          <a:noFill/>
          <a:extLst>
            <a:ext uri="{909E8E84-426E-40DD-AFC4-6F175D3DCCD1}">
              <a14:hiddenFill xmlns:a14="http://schemas.microsoft.com/office/drawing/2010/main">
                <a:solidFill>
                  <a:srgbClr val="FFFFFF"/>
                </a:solidFill>
              </a14:hiddenFill>
            </a:ext>
          </a:extLst>
        </p:spPr>
      </p:pic>
      <p:sp>
        <p:nvSpPr>
          <p:cNvPr id="12292" name="Line 4"/>
          <p:cNvSpPr>
            <a:spLocks noChangeShapeType="1"/>
          </p:cNvSpPr>
          <p:nvPr/>
        </p:nvSpPr>
        <p:spPr bwMode="auto">
          <a:xfrm>
            <a:off x="4419600" y="2362200"/>
            <a:ext cx="5334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ja-JP" altLang="en-US" sz="2400" smtClean="0">
              <a:solidFill>
                <a:srgbClr val="000000"/>
              </a:solidFill>
            </a:endParaRPr>
          </a:p>
        </p:txBody>
      </p:sp>
      <p:pic>
        <p:nvPicPr>
          <p:cNvPr id="12293" name="Picture 5" descr="D:\My Documents\simp_d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29200" y="1676400"/>
            <a:ext cx="3581400" cy="3192463"/>
          </a:xfrm>
          <a:prstGeom prst="rect">
            <a:avLst/>
          </a:prstGeom>
          <a:noFill/>
          <a:extLst>
            <a:ext uri="{909E8E84-426E-40DD-AFC4-6F175D3DCCD1}">
              <a14:hiddenFill xmlns:a14="http://schemas.microsoft.com/office/drawing/2010/main">
                <a:solidFill>
                  <a:srgbClr val="FFFFFF"/>
                </a:solidFill>
              </a14:hiddenFill>
            </a:ext>
          </a:extLst>
        </p:spPr>
      </p:pic>
      <p:sp>
        <p:nvSpPr>
          <p:cNvPr id="12294" name="Rectangle 6"/>
          <p:cNvSpPr>
            <a:spLocks noGrp="1" noChangeArrowheads="1"/>
          </p:cNvSpPr>
          <p:nvPr>
            <p:ph type="body" sz="half" idx="1"/>
          </p:nvPr>
        </p:nvSpPr>
        <p:spPr>
          <a:xfrm>
            <a:off x="1295400" y="4953000"/>
            <a:ext cx="2667000" cy="609600"/>
          </a:xfrm>
          <a:noFill/>
          <a:ln/>
        </p:spPr>
        <p:txBody>
          <a:bodyPr/>
          <a:lstStyle/>
          <a:p>
            <a:pPr>
              <a:buFontTx/>
              <a:buNone/>
            </a:pPr>
            <a:r>
              <a:rPr lang="ja-JP" altLang="en-US" sz="2400" u="sng"/>
              <a:t>初期形状（型形状）</a:t>
            </a:r>
          </a:p>
        </p:txBody>
      </p:sp>
      <p:sp>
        <p:nvSpPr>
          <p:cNvPr id="12295" name="Rectangle 7"/>
          <p:cNvSpPr>
            <a:spLocks noChangeArrowheads="1"/>
          </p:cNvSpPr>
          <p:nvPr/>
        </p:nvSpPr>
        <p:spPr bwMode="auto">
          <a:xfrm>
            <a:off x="4953000" y="4953000"/>
            <a:ext cx="39624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fontAlgn="base">
              <a:spcBef>
                <a:spcPct val="0"/>
              </a:spcBef>
              <a:spcAft>
                <a:spcPct val="0"/>
              </a:spcAft>
              <a:defRPr kumimoji="1" sz="2400">
                <a:solidFill>
                  <a:schemeClr val="tx1"/>
                </a:solidFill>
                <a:latin typeface="Times New Roman" pitchFamily="18" charset="0"/>
                <a:ea typeface="ＭＳ Ｐゴシック" charset="-128"/>
              </a:defRPr>
            </a:lvl6pPr>
            <a:lvl7pPr marL="2971800" indent="-228600" fontAlgn="base">
              <a:spcBef>
                <a:spcPct val="0"/>
              </a:spcBef>
              <a:spcAft>
                <a:spcPct val="0"/>
              </a:spcAft>
              <a:defRPr kumimoji="1" sz="2400">
                <a:solidFill>
                  <a:schemeClr val="tx1"/>
                </a:solidFill>
                <a:latin typeface="Times New Roman" pitchFamily="18" charset="0"/>
                <a:ea typeface="ＭＳ Ｐゴシック" charset="-128"/>
              </a:defRPr>
            </a:lvl7pPr>
            <a:lvl8pPr marL="3429000" indent="-228600" fontAlgn="base">
              <a:spcBef>
                <a:spcPct val="0"/>
              </a:spcBef>
              <a:spcAft>
                <a:spcPct val="0"/>
              </a:spcAft>
              <a:defRPr kumimoji="1" sz="2400">
                <a:solidFill>
                  <a:schemeClr val="tx1"/>
                </a:solidFill>
                <a:latin typeface="Times New Roman" pitchFamily="18" charset="0"/>
                <a:ea typeface="ＭＳ Ｐゴシック" charset="-128"/>
              </a:defRPr>
            </a:lvl8pPr>
            <a:lvl9pPr marL="3886200" indent="-228600" fontAlgn="base">
              <a:spcBef>
                <a:spcPct val="0"/>
              </a:spcBef>
              <a:spcAft>
                <a:spcPct val="0"/>
              </a:spcAft>
              <a:defRPr kumimoji="1" sz="2400">
                <a:solidFill>
                  <a:schemeClr val="tx1"/>
                </a:solidFill>
                <a:latin typeface="Times New Roman" pitchFamily="18" charset="0"/>
                <a:ea typeface="ＭＳ Ｐゴシック" charset="-128"/>
              </a:defRPr>
            </a:lvl9pPr>
          </a:lstStyle>
          <a:p>
            <a:pPr fontAlgn="base">
              <a:spcBef>
                <a:spcPct val="20000"/>
              </a:spcBef>
              <a:spcAft>
                <a:spcPct val="0"/>
              </a:spcAft>
            </a:pPr>
            <a:r>
              <a:rPr lang="ja-JP" altLang="en-US" smtClean="0">
                <a:solidFill>
                  <a:srgbClr val="000000"/>
                </a:solidFill>
              </a:rPr>
              <a:t>　　　</a:t>
            </a:r>
            <a:r>
              <a:rPr lang="ja-JP" altLang="en-US" u="sng" smtClean="0">
                <a:solidFill>
                  <a:srgbClr val="000000"/>
                </a:solidFill>
              </a:rPr>
              <a:t>加硫後（室温状態）</a:t>
            </a:r>
          </a:p>
          <a:p>
            <a:pPr fontAlgn="base">
              <a:spcBef>
                <a:spcPct val="20000"/>
              </a:spcBef>
              <a:spcAft>
                <a:spcPct val="0"/>
              </a:spcAft>
            </a:pPr>
            <a:endParaRPr lang="en-US" altLang="ja-JP" smtClean="0">
              <a:solidFill>
                <a:srgbClr val="000000"/>
              </a:solidFill>
            </a:endParaRPr>
          </a:p>
        </p:txBody>
      </p:sp>
    </p:spTree>
    <p:extLst>
      <p:ext uri="{BB962C8B-B14F-4D97-AF65-F5344CB8AC3E}">
        <p14:creationId xmlns:p14="http://schemas.microsoft.com/office/powerpoint/2010/main" val="4039265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2292"/>
                                        </p:tgtEl>
                                        <p:attrNameLst>
                                          <p:attrName>style.visibility</p:attrName>
                                        </p:attrNameLst>
                                      </p:cBhvr>
                                      <p:to>
                                        <p:strVal val="visible"/>
                                      </p:to>
                                    </p:set>
                                    <p:anim calcmode="lin" valueType="num">
                                      <p:cBhvr>
                                        <p:cTn id="7" dur="500" fill="hold"/>
                                        <p:tgtEl>
                                          <p:spTgt spid="12292"/>
                                        </p:tgtEl>
                                        <p:attrNameLst>
                                          <p:attrName>ppt_w</p:attrName>
                                        </p:attrNameLst>
                                      </p:cBhvr>
                                      <p:tavLst>
                                        <p:tav tm="0">
                                          <p:val>
                                            <p:fltVal val="0"/>
                                          </p:val>
                                        </p:tav>
                                        <p:tav tm="100000">
                                          <p:val>
                                            <p:strVal val="#ppt_w"/>
                                          </p:val>
                                        </p:tav>
                                      </p:tavLst>
                                    </p:anim>
                                    <p:anim calcmode="lin" valueType="num">
                                      <p:cBhvr>
                                        <p:cTn id="8" dur="500" fill="hold"/>
                                        <p:tgtEl>
                                          <p:spTgt spid="12292"/>
                                        </p:tgtEl>
                                        <p:attrNameLst>
                                          <p:attrName>ppt_h</p:attrName>
                                        </p:attrNameLst>
                                      </p:cBhvr>
                                      <p:tavLst>
                                        <p:tav tm="0">
                                          <p:val>
                                            <p:fltVal val="0"/>
                                          </p:val>
                                        </p:tav>
                                        <p:tav tm="100000">
                                          <p:val>
                                            <p:strVal val="#ppt_h"/>
                                          </p:val>
                                        </p:tav>
                                      </p:tavLst>
                                    </p:anim>
                                  </p:childTnLst>
                                </p:cTn>
                              </p:par>
                            </p:childTnLst>
                          </p:cTn>
                        </p:par>
                        <p:par>
                          <p:cTn id="9" fill="hold" nodeType="afterGroup">
                            <p:stCondLst>
                              <p:cond delay="500"/>
                            </p:stCondLst>
                            <p:childTnLst>
                              <p:par>
                                <p:cTn id="10" presetID="2" presetClass="entr" presetSubtype="2" fill="hold" nodeType="afterEffect">
                                  <p:stCondLst>
                                    <p:cond delay="0"/>
                                  </p:stCondLst>
                                  <p:childTnLst>
                                    <p:set>
                                      <p:cBhvr>
                                        <p:cTn id="11" dur="1" fill="hold">
                                          <p:stCondLst>
                                            <p:cond delay="0"/>
                                          </p:stCondLst>
                                        </p:cTn>
                                        <p:tgtEl>
                                          <p:spTgt spid="12293"/>
                                        </p:tgtEl>
                                        <p:attrNameLst>
                                          <p:attrName>style.visibility</p:attrName>
                                        </p:attrNameLst>
                                      </p:cBhvr>
                                      <p:to>
                                        <p:strVal val="visible"/>
                                      </p:to>
                                    </p:set>
                                    <p:anim calcmode="lin" valueType="num">
                                      <p:cBhvr additive="base">
                                        <p:cTn id="12" dur="500" fill="hold"/>
                                        <p:tgtEl>
                                          <p:spTgt spid="12293"/>
                                        </p:tgtEl>
                                        <p:attrNameLst>
                                          <p:attrName>ppt_x</p:attrName>
                                        </p:attrNameLst>
                                      </p:cBhvr>
                                      <p:tavLst>
                                        <p:tav tm="0">
                                          <p:val>
                                            <p:strVal val="1+#ppt_w/2"/>
                                          </p:val>
                                        </p:tav>
                                        <p:tav tm="100000">
                                          <p:val>
                                            <p:strVal val="#ppt_x"/>
                                          </p:val>
                                        </p:tav>
                                      </p:tavLst>
                                    </p:anim>
                                    <p:anim calcmode="lin" valueType="num">
                                      <p:cBhvr additive="base">
                                        <p:cTn id="13" dur="500" fill="hold"/>
                                        <p:tgtEl>
                                          <p:spTgt spid="12293"/>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12295"/>
                                        </p:tgtEl>
                                        <p:attrNameLst>
                                          <p:attrName>style.visibility</p:attrName>
                                        </p:attrNameLst>
                                      </p:cBhvr>
                                      <p:to>
                                        <p:strVal val="visible"/>
                                      </p:to>
                                    </p:set>
                                    <p:anim calcmode="lin" valueType="num">
                                      <p:cBhvr additive="base">
                                        <p:cTn id="17" dur="500" fill="hold"/>
                                        <p:tgtEl>
                                          <p:spTgt spid="12295"/>
                                        </p:tgtEl>
                                        <p:attrNameLst>
                                          <p:attrName>ppt_x</p:attrName>
                                        </p:attrNameLst>
                                      </p:cBhvr>
                                      <p:tavLst>
                                        <p:tav tm="0">
                                          <p:val>
                                            <p:strVal val="#ppt_x"/>
                                          </p:val>
                                        </p:tav>
                                        <p:tav tm="100000">
                                          <p:val>
                                            <p:strVal val="#ppt_x"/>
                                          </p:val>
                                        </p:tav>
                                      </p:tavLst>
                                    </p:anim>
                                    <p:anim calcmode="lin" valueType="num">
                                      <p:cBhvr additive="base">
                                        <p:cTn id="18" dur="500" fill="hold"/>
                                        <p:tgtEl>
                                          <p:spTgt spid="1229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2" grpId="0" animBg="1"/>
      <p:bldP spid="12295" grpId="0"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251520" y="584498"/>
            <a:ext cx="8892480" cy="4708981"/>
          </a:xfrm>
          <a:prstGeom prst="rect">
            <a:avLst/>
          </a:prstGeom>
        </p:spPr>
        <p:txBody>
          <a:bodyPr wrap="square">
            <a:spAutoFit/>
          </a:bodyPr>
          <a:lstStyle/>
          <a:p>
            <a:pPr algn="ctr"/>
            <a:r>
              <a:rPr lang="en-US" altLang="ja-JP" sz="2800" b="1" kern="100" dirty="0">
                <a:solidFill>
                  <a:prstClr val="black"/>
                </a:solidFill>
                <a:latin typeface="ＭＳ Ｐゴシック" panose="020B0600070205080204" pitchFamily="50" charset="-128"/>
                <a:cs typeface="Times New Roman"/>
              </a:rPr>
              <a:t>- </a:t>
            </a:r>
            <a:r>
              <a:rPr lang="ja-JP" altLang="en-US" sz="2800" b="1" kern="100" dirty="0">
                <a:solidFill>
                  <a:prstClr val="black"/>
                </a:solidFill>
                <a:latin typeface="ＭＳ Ｐゴシック" panose="020B0600070205080204" pitchFamily="50" charset="-128"/>
                <a:cs typeface="Times New Roman"/>
              </a:rPr>
              <a:t>本日</a:t>
            </a:r>
            <a:r>
              <a:rPr lang="ja-JP" altLang="en-US" sz="2800" b="1" kern="100" dirty="0" smtClean="0">
                <a:solidFill>
                  <a:prstClr val="black"/>
                </a:solidFill>
                <a:latin typeface="ＭＳ Ｐゴシック" panose="020B0600070205080204" pitchFamily="50" charset="-128"/>
                <a:cs typeface="Times New Roman"/>
              </a:rPr>
              <a:t>の内容 </a:t>
            </a:r>
            <a:r>
              <a:rPr lang="en-US" altLang="ja-JP" sz="2800" b="1" kern="100" dirty="0">
                <a:solidFill>
                  <a:prstClr val="black"/>
                </a:solidFill>
                <a:latin typeface="ＭＳ Ｐゴシック" panose="020B0600070205080204" pitchFamily="50" charset="-128"/>
                <a:cs typeface="Times New Roman"/>
              </a:rPr>
              <a:t>-</a:t>
            </a:r>
          </a:p>
          <a:p>
            <a:pPr algn="ctr"/>
            <a:endParaRPr lang="en-US" altLang="ja-JP" sz="1600" kern="100" dirty="0">
              <a:solidFill>
                <a:prstClr val="black"/>
              </a:solidFill>
              <a:latin typeface="ＭＳ Ｐゴシック" panose="020B0600070205080204" pitchFamily="50" charset="-128"/>
              <a:cs typeface="Times New Roman"/>
            </a:endParaRPr>
          </a:p>
          <a:p>
            <a:pPr algn="just"/>
            <a:r>
              <a:rPr lang="en-US" altLang="ja-JP" sz="2400" b="1" kern="100" dirty="0" smtClean="0">
                <a:solidFill>
                  <a:prstClr val="black"/>
                </a:solidFill>
                <a:latin typeface="ＭＳ Ｐゴシック" panose="020B0600070205080204" pitchFamily="50" charset="-128"/>
                <a:cs typeface="Times New Roman"/>
              </a:rPr>
              <a:t>Ⅰ</a:t>
            </a:r>
            <a:r>
              <a:rPr lang="ja-JP" altLang="en-US" sz="2400" b="1" kern="100" dirty="0" smtClean="0">
                <a:solidFill>
                  <a:prstClr val="black"/>
                </a:solidFill>
                <a:latin typeface="ＭＳ Ｐゴシック" panose="020B0600070205080204" pitchFamily="50" charset="-128"/>
                <a:cs typeface="Times New Roman"/>
              </a:rPr>
              <a:t>　ゴムの構造解析</a:t>
            </a:r>
            <a:endParaRPr lang="en-US" altLang="ja-JP" sz="2400" b="1" kern="100" dirty="0" smtClean="0">
              <a:solidFill>
                <a:prstClr val="black"/>
              </a:solidFill>
              <a:latin typeface="ＭＳ Ｐゴシック" panose="020B0600070205080204" pitchFamily="50" charset="-128"/>
              <a:cs typeface="Times New Roman"/>
            </a:endParaRPr>
          </a:p>
          <a:p>
            <a:pPr algn="just"/>
            <a:r>
              <a:rPr lang="ja-JP" altLang="en-US" sz="2400" b="1" kern="100" dirty="0" smtClean="0">
                <a:solidFill>
                  <a:prstClr val="black"/>
                </a:solidFill>
                <a:latin typeface="ＭＳ Ｐゴシック" panose="020B0600070205080204" pitchFamily="50" charset="-128"/>
                <a:cs typeface="Times New Roman"/>
              </a:rPr>
              <a:t>　１．解析事例　構造解析領域</a:t>
            </a:r>
            <a:endParaRPr lang="en-US" altLang="ja-JP" sz="2400" b="1" kern="100" dirty="0" smtClean="0">
              <a:solidFill>
                <a:prstClr val="black"/>
              </a:solidFill>
              <a:latin typeface="ＭＳ Ｐゴシック" panose="020B0600070205080204" pitchFamily="50" charset="-128"/>
              <a:cs typeface="Times New Roman"/>
            </a:endParaRPr>
          </a:p>
          <a:p>
            <a:pPr algn="just"/>
            <a:r>
              <a:rPr lang="ja-JP" altLang="en-US" sz="2400" b="1" kern="100" dirty="0">
                <a:solidFill>
                  <a:schemeClr val="bg1">
                    <a:lumMod val="65000"/>
                  </a:schemeClr>
                </a:solidFill>
                <a:latin typeface="ＭＳ Ｐゴシック" panose="020B0600070205080204" pitchFamily="50" charset="-128"/>
                <a:cs typeface="Times New Roman"/>
              </a:rPr>
              <a:t>　</a:t>
            </a:r>
            <a:r>
              <a:rPr lang="ja-JP" altLang="en-US" sz="2400" b="1" kern="100" dirty="0" smtClean="0">
                <a:solidFill>
                  <a:schemeClr val="bg1">
                    <a:lumMod val="65000"/>
                  </a:schemeClr>
                </a:solidFill>
                <a:latin typeface="ＭＳ Ｐゴシック" panose="020B0600070205080204" pitchFamily="50" charset="-128"/>
                <a:cs typeface="Times New Roman"/>
              </a:rPr>
              <a:t>２．ゴムの解析に必要なもの</a:t>
            </a:r>
            <a:endParaRPr lang="en-US" altLang="ja-JP" sz="2400" b="1" kern="100" dirty="0" smtClean="0">
              <a:solidFill>
                <a:schemeClr val="bg1">
                  <a:lumMod val="65000"/>
                </a:schemeClr>
              </a:solidFill>
              <a:latin typeface="ＭＳ Ｐゴシック" panose="020B0600070205080204" pitchFamily="50" charset="-128"/>
              <a:cs typeface="Times New Roman"/>
            </a:endParaRPr>
          </a:p>
          <a:p>
            <a:pPr algn="just"/>
            <a:r>
              <a:rPr lang="ja-JP" altLang="en-US" sz="2400" b="1" kern="100" dirty="0">
                <a:solidFill>
                  <a:schemeClr val="bg1">
                    <a:lumMod val="65000"/>
                  </a:schemeClr>
                </a:solidFill>
                <a:latin typeface="ＭＳ Ｐゴシック" panose="020B0600070205080204" pitchFamily="50" charset="-128"/>
                <a:cs typeface="Times New Roman"/>
              </a:rPr>
              <a:t>　</a:t>
            </a:r>
            <a:r>
              <a:rPr lang="ja-JP" altLang="en-US" sz="2400" b="1" kern="100" dirty="0" smtClean="0">
                <a:solidFill>
                  <a:schemeClr val="bg1">
                    <a:lumMod val="65000"/>
                  </a:schemeClr>
                </a:solidFill>
                <a:latin typeface="ＭＳ Ｐゴシック" panose="020B0600070205080204" pitchFamily="50" charset="-128"/>
                <a:cs typeface="Times New Roman"/>
              </a:rPr>
              <a:t>　　　　　　・・</a:t>
            </a:r>
            <a:r>
              <a:rPr lang="ja-JP" altLang="en-US" sz="2400" b="1" kern="100" dirty="0">
                <a:solidFill>
                  <a:schemeClr val="bg1">
                    <a:lumMod val="65000"/>
                  </a:schemeClr>
                </a:solidFill>
                <a:latin typeface="ＭＳ Ｐゴシック" panose="020B0600070205080204" pitchFamily="50" charset="-128"/>
                <a:cs typeface="Times New Roman"/>
              </a:rPr>
              <a:t>ゴム</a:t>
            </a:r>
            <a:r>
              <a:rPr lang="ja-JP" altLang="en-US" sz="2400" b="1" kern="100" dirty="0" smtClean="0">
                <a:solidFill>
                  <a:schemeClr val="bg1">
                    <a:lumMod val="65000"/>
                  </a:schemeClr>
                </a:solidFill>
                <a:latin typeface="ＭＳ Ｐゴシック" panose="020B0600070205080204" pitchFamily="50" charset="-128"/>
                <a:cs typeface="Times New Roman"/>
              </a:rPr>
              <a:t>の</a:t>
            </a:r>
            <a:r>
              <a:rPr lang="ja-JP" altLang="en-US" sz="2400" b="1" kern="100" dirty="0">
                <a:solidFill>
                  <a:schemeClr val="bg1">
                    <a:lumMod val="65000"/>
                  </a:schemeClr>
                </a:solidFill>
                <a:latin typeface="ＭＳ Ｐゴシック" panose="020B0600070205080204" pitchFamily="50" charset="-128"/>
                <a:cs typeface="Times New Roman"/>
              </a:rPr>
              <a:t>非線形性</a:t>
            </a:r>
            <a:r>
              <a:rPr lang="ja-JP" altLang="en-US" sz="2400" b="1" kern="100" dirty="0" smtClean="0">
                <a:solidFill>
                  <a:schemeClr val="bg1">
                    <a:lumMod val="65000"/>
                  </a:schemeClr>
                </a:solidFill>
                <a:latin typeface="ＭＳ Ｐゴシック" panose="020B0600070205080204" pitchFamily="50" charset="-128"/>
                <a:cs typeface="Times New Roman"/>
              </a:rPr>
              <a:t>から難しいと勘違いしている</a:t>
            </a:r>
            <a:endParaRPr lang="en-US" altLang="ja-JP" sz="2400" b="1" kern="100" dirty="0" smtClean="0">
              <a:solidFill>
                <a:schemeClr val="bg1">
                  <a:lumMod val="65000"/>
                </a:schemeClr>
              </a:solidFill>
              <a:latin typeface="ＭＳ Ｐゴシック" panose="020B0600070205080204" pitchFamily="50" charset="-128"/>
              <a:cs typeface="Times New Roman"/>
            </a:endParaRPr>
          </a:p>
          <a:p>
            <a:pPr algn="just"/>
            <a:r>
              <a:rPr lang="ja-JP" altLang="en-US" sz="2400" b="1" kern="100" dirty="0" smtClean="0">
                <a:solidFill>
                  <a:schemeClr val="bg1">
                    <a:lumMod val="65000"/>
                  </a:schemeClr>
                </a:solidFill>
                <a:latin typeface="ＭＳ Ｐゴシック" panose="020B0600070205080204" pitchFamily="50" charset="-128"/>
                <a:cs typeface="Times New Roman"/>
              </a:rPr>
              <a:t>　３．ゴムの変形解析予測を向上させるもの</a:t>
            </a:r>
            <a:endParaRPr lang="en-US" altLang="ja-JP" sz="2400" b="1" kern="100" dirty="0" smtClean="0">
              <a:solidFill>
                <a:schemeClr val="bg1">
                  <a:lumMod val="65000"/>
                </a:schemeClr>
              </a:solidFill>
              <a:latin typeface="ＭＳ Ｐゴシック" panose="020B0600070205080204" pitchFamily="50" charset="-128"/>
              <a:cs typeface="Times New Roman"/>
            </a:endParaRPr>
          </a:p>
          <a:p>
            <a:pPr algn="just"/>
            <a:r>
              <a:rPr lang="ja-JP" altLang="en-US" sz="2400" b="1" kern="100" dirty="0">
                <a:solidFill>
                  <a:schemeClr val="bg1">
                    <a:lumMod val="65000"/>
                  </a:schemeClr>
                </a:solidFill>
                <a:latin typeface="ＭＳ Ｐゴシック" panose="020B0600070205080204" pitchFamily="50" charset="-128"/>
                <a:cs typeface="Times New Roman"/>
              </a:rPr>
              <a:t>　</a:t>
            </a:r>
            <a:r>
              <a:rPr lang="ja-JP" altLang="en-US" sz="2400" b="1" kern="100" dirty="0" smtClean="0">
                <a:solidFill>
                  <a:schemeClr val="bg1">
                    <a:lumMod val="65000"/>
                  </a:schemeClr>
                </a:solidFill>
                <a:latin typeface="ＭＳ Ｐゴシック" panose="020B0600070205080204" pitchFamily="50" charset="-128"/>
                <a:cs typeface="Times New Roman"/>
              </a:rPr>
              <a:t>４．効率化、設計・開発者の担当レベルへの解析展開</a:t>
            </a:r>
            <a:endParaRPr lang="en-US" altLang="ja-JP" sz="2400" b="1" kern="100" dirty="0" smtClean="0">
              <a:solidFill>
                <a:schemeClr val="bg1">
                  <a:lumMod val="65000"/>
                </a:schemeClr>
              </a:solidFill>
              <a:latin typeface="ＭＳ Ｐゴシック" panose="020B0600070205080204" pitchFamily="50" charset="-128"/>
              <a:cs typeface="Times New Roman"/>
            </a:endParaRPr>
          </a:p>
          <a:p>
            <a:pPr algn="just"/>
            <a:endParaRPr lang="en-US" altLang="ja-JP" sz="1600" b="1" kern="100" dirty="0">
              <a:solidFill>
                <a:schemeClr val="bg1">
                  <a:lumMod val="65000"/>
                </a:schemeClr>
              </a:solidFill>
              <a:latin typeface="ＭＳ Ｐゴシック" panose="020B0600070205080204" pitchFamily="50" charset="-128"/>
              <a:cs typeface="Times New Roman"/>
            </a:endParaRPr>
          </a:p>
          <a:p>
            <a:pPr algn="just"/>
            <a:r>
              <a:rPr lang="en-US" altLang="ja-JP" sz="2400" b="1" kern="100" dirty="0" smtClean="0">
                <a:solidFill>
                  <a:schemeClr val="bg1">
                    <a:lumMod val="65000"/>
                  </a:schemeClr>
                </a:solidFill>
                <a:latin typeface="ＭＳ Ｐゴシック" panose="020B0600070205080204" pitchFamily="50" charset="-128"/>
                <a:cs typeface="Times New Roman"/>
              </a:rPr>
              <a:t>Ⅱ</a:t>
            </a:r>
            <a:r>
              <a:rPr lang="ja-JP" altLang="en-US" sz="2400" b="1" kern="100" dirty="0" smtClean="0">
                <a:solidFill>
                  <a:schemeClr val="bg1">
                    <a:lumMod val="65000"/>
                  </a:schemeClr>
                </a:solidFill>
                <a:latin typeface="ＭＳ Ｐゴシック" panose="020B0600070205080204" pitchFamily="50" charset="-128"/>
                <a:cs typeface="Times New Roman"/>
              </a:rPr>
              <a:t>　金型設計への応用</a:t>
            </a:r>
            <a:endParaRPr lang="en-US" altLang="ja-JP" sz="2400" b="1" kern="100" dirty="0" smtClean="0">
              <a:solidFill>
                <a:schemeClr val="bg1">
                  <a:lumMod val="65000"/>
                </a:schemeClr>
              </a:solidFill>
              <a:latin typeface="ＭＳ Ｐゴシック" panose="020B0600070205080204" pitchFamily="50" charset="-128"/>
              <a:cs typeface="Times New Roman"/>
            </a:endParaRPr>
          </a:p>
          <a:p>
            <a:pPr algn="just"/>
            <a:r>
              <a:rPr lang="ja-JP" altLang="en-US" sz="2400" b="1" kern="100" dirty="0">
                <a:solidFill>
                  <a:schemeClr val="bg1">
                    <a:lumMod val="65000"/>
                  </a:schemeClr>
                </a:solidFill>
                <a:latin typeface="ＭＳ Ｐゴシック" panose="020B0600070205080204" pitchFamily="50" charset="-128"/>
                <a:cs typeface="Times New Roman"/>
              </a:rPr>
              <a:t>　</a:t>
            </a:r>
            <a:r>
              <a:rPr lang="ja-JP" altLang="en-US" sz="2400" b="1" kern="100" dirty="0" smtClean="0">
                <a:solidFill>
                  <a:schemeClr val="bg1">
                    <a:lumMod val="65000"/>
                  </a:schemeClr>
                </a:solidFill>
                <a:latin typeface="ＭＳ Ｐゴシック" panose="020B0600070205080204" pitchFamily="50" charset="-128"/>
                <a:cs typeface="Times New Roman"/>
              </a:rPr>
              <a:t>１．型設計への応用例</a:t>
            </a:r>
            <a:endParaRPr lang="en-US" altLang="ja-JP" sz="2400" b="1" kern="100" dirty="0" smtClean="0">
              <a:solidFill>
                <a:schemeClr val="bg1">
                  <a:lumMod val="65000"/>
                </a:schemeClr>
              </a:solidFill>
              <a:latin typeface="ＭＳ Ｐゴシック" panose="020B0600070205080204" pitchFamily="50" charset="-128"/>
              <a:cs typeface="Times New Roman"/>
            </a:endParaRPr>
          </a:p>
          <a:p>
            <a:pPr algn="just"/>
            <a:r>
              <a:rPr lang="ja-JP" altLang="en-US" sz="2400" b="1" kern="100" dirty="0">
                <a:solidFill>
                  <a:schemeClr val="bg1">
                    <a:lumMod val="65000"/>
                  </a:schemeClr>
                </a:solidFill>
                <a:latin typeface="ＭＳ Ｐゴシック" panose="020B0600070205080204" pitchFamily="50" charset="-128"/>
                <a:cs typeface="Times New Roman"/>
              </a:rPr>
              <a:t>　</a:t>
            </a:r>
            <a:r>
              <a:rPr lang="ja-JP" altLang="en-US" sz="2400" b="1" kern="100" dirty="0" smtClean="0">
                <a:solidFill>
                  <a:schemeClr val="bg1">
                    <a:lumMod val="65000"/>
                  </a:schemeClr>
                </a:solidFill>
                <a:latin typeface="ＭＳ Ｐゴシック" panose="020B0600070205080204" pitchFamily="50" charset="-128"/>
                <a:cs typeface="Times New Roman"/>
              </a:rPr>
              <a:t>２．金型設計に必要な材料定義　　・・・熱伝導、工程改善へ</a:t>
            </a:r>
            <a:endParaRPr lang="en-US" altLang="ja-JP" sz="2400" b="1" kern="100" dirty="0" smtClean="0">
              <a:solidFill>
                <a:schemeClr val="bg1">
                  <a:lumMod val="65000"/>
                </a:schemeClr>
              </a:solidFill>
              <a:latin typeface="ＭＳ Ｐゴシック" panose="020B0600070205080204" pitchFamily="50" charset="-128"/>
              <a:cs typeface="Times New Roman"/>
            </a:endParaRPr>
          </a:p>
          <a:p>
            <a:pPr algn="just"/>
            <a:r>
              <a:rPr lang="ja-JP" altLang="en-US" sz="2400" b="1" kern="100" dirty="0">
                <a:solidFill>
                  <a:schemeClr val="bg1">
                    <a:lumMod val="65000"/>
                  </a:schemeClr>
                </a:solidFill>
                <a:latin typeface="ＭＳ Ｐゴシック" panose="020B0600070205080204" pitchFamily="50" charset="-128"/>
                <a:cs typeface="Times New Roman"/>
              </a:rPr>
              <a:t>　</a:t>
            </a:r>
            <a:r>
              <a:rPr lang="ja-JP" altLang="en-US" sz="2400" b="1" kern="100" dirty="0" smtClean="0">
                <a:solidFill>
                  <a:schemeClr val="bg1">
                    <a:lumMod val="65000"/>
                  </a:schemeClr>
                </a:solidFill>
                <a:latin typeface="ＭＳ Ｐゴシック" panose="020B0600070205080204" pitchFamily="50" charset="-128"/>
                <a:cs typeface="Times New Roman"/>
              </a:rPr>
              <a:t>３．これまで金型設計トライ＆エラーと熱考慮不要と考えていた例</a:t>
            </a:r>
            <a:endParaRPr lang="en-US" altLang="ja-JP" sz="2400" b="1" kern="100" dirty="0" smtClean="0">
              <a:solidFill>
                <a:schemeClr val="bg1">
                  <a:lumMod val="65000"/>
                </a:schemeClr>
              </a:solidFill>
              <a:latin typeface="ＭＳ Ｐゴシック" panose="020B0600070205080204" pitchFamily="50" charset="-128"/>
              <a:cs typeface="Times New Roman"/>
            </a:endParaRPr>
          </a:p>
        </p:txBody>
      </p:sp>
    </p:spTree>
    <p:extLst>
      <p:ext uri="{BB962C8B-B14F-4D97-AF65-F5344CB8AC3E}">
        <p14:creationId xmlns:p14="http://schemas.microsoft.com/office/powerpoint/2010/main" val="93662704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r>
              <a:rPr lang="ja-JP" altLang="en-US"/>
              <a:t>加硫温度と変位量の関係</a:t>
            </a:r>
          </a:p>
        </p:txBody>
      </p:sp>
      <p:pic>
        <p:nvPicPr>
          <p:cNvPr id="14339" name="Picture 3" descr="D:\My Documents\simp_d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3400" y="1676400"/>
            <a:ext cx="2690813" cy="239871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4340" name="Object 4"/>
          <p:cNvGraphicFramePr>
            <a:graphicFrameLocks noChangeAspect="1"/>
          </p:cNvGraphicFramePr>
          <p:nvPr/>
        </p:nvGraphicFramePr>
        <p:xfrm>
          <a:off x="3352800" y="1676400"/>
          <a:ext cx="5410200" cy="3925888"/>
        </p:xfrm>
        <a:graphic>
          <a:graphicData uri="http://schemas.openxmlformats.org/presentationml/2006/ole">
            <mc:AlternateContent xmlns:mc="http://schemas.openxmlformats.org/markup-compatibility/2006">
              <mc:Choice xmlns:v="urn:schemas-microsoft-com:vml" Requires="v">
                <p:oleObj spid="_x0000_s9251" name="1-2-3 ﾜｰｸｼｰﾄ" r:id="rId5" imgW="3819600" imgH="2771640" progId="123Worksheet">
                  <p:embed/>
                </p:oleObj>
              </mc:Choice>
              <mc:Fallback>
                <p:oleObj name="1-2-3 ﾜｰｸｼｰﾄ" r:id="rId5" imgW="3819600" imgH="2771640" progId="123Worksheet">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52800" y="1676400"/>
                        <a:ext cx="5410200" cy="3925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234765648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r>
              <a:rPr lang="ja-JP" altLang="en-US"/>
              <a:t>ゴムの収縮による残留ひずみ</a:t>
            </a:r>
          </a:p>
        </p:txBody>
      </p:sp>
      <p:pic>
        <p:nvPicPr>
          <p:cNvPr id="16387" name="Picture 3" descr="D:\My Documents\simp_c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981200"/>
            <a:ext cx="3810000" cy="3395663"/>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descr="D:\My Documents\simp_d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1981200"/>
            <a:ext cx="3810000" cy="3395663"/>
          </a:xfrm>
          <a:prstGeom prst="rect">
            <a:avLst/>
          </a:prstGeom>
          <a:noFill/>
          <a:extLst>
            <a:ext uri="{909E8E84-426E-40DD-AFC4-6F175D3DCCD1}">
              <a14:hiddenFill xmlns:a14="http://schemas.microsoft.com/office/drawing/2010/main">
                <a:solidFill>
                  <a:srgbClr val="FFFFFF"/>
                </a:solidFill>
              </a14:hiddenFill>
            </a:ext>
          </a:extLst>
        </p:spPr>
      </p:pic>
      <p:sp>
        <p:nvSpPr>
          <p:cNvPr id="16389" name="Rectangle 5"/>
          <p:cNvSpPr>
            <a:spLocks noGrp="1" noChangeArrowheads="1"/>
          </p:cNvSpPr>
          <p:nvPr>
            <p:ph type="body" sz="half" idx="1"/>
          </p:nvPr>
        </p:nvSpPr>
        <p:spPr>
          <a:xfrm>
            <a:off x="685800" y="5410200"/>
            <a:ext cx="3733800" cy="609600"/>
          </a:xfrm>
          <a:noFill/>
          <a:ln/>
        </p:spPr>
        <p:txBody>
          <a:bodyPr/>
          <a:lstStyle/>
          <a:p>
            <a:pPr>
              <a:buFontTx/>
              <a:buNone/>
            </a:pPr>
            <a:r>
              <a:rPr lang="ja-JP" altLang="en-US"/>
              <a:t>　　　　</a:t>
            </a:r>
            <a:r>
              <a:rPr lang="ja-JP" altLang="en-US" u="sng"/>
              <a:t>円錐タイプ</a:t>
            </a:r>
          </a:p>
        </p:txBody>
      </p:sp>
      <p:sp>
        <p:nvSpPr>
          <p:cNvPr id="16390" name="Rectangle 6"/>
          <p:cNvSpPr>
            <a:spLocks noGrp="1" noChangeArrowheads="1"/>
          </p:cNvSpPr>
          <p:nvPr>
            <p:ph type="body" sz="half" idx="2"/>
          </p:nvPr>
        </p:nvSpPr>
        <p:spPr>
          <a:xfrm>
            <a:off x="4876800" y="5486400"/>
            <a:ext cx="3810000" cy="457200"/>
          </a:xfrm>
          <a:noFill/>
          <a:ln/>
        </p:spPr>
        <p:txBody>
          <a:bodyPr/>
          <a:lstStyle/>
          <a:p>
            <a:pPr>
              <a:buFontTx/>
              <a:buNone/>
            </a:pPr>
            <a:r>
              <a:rPr lang="ja-JP" altLang="en-US" sz="2400"/>
              <a:t>　　</a:t>
            </a:r>
            <a:r>
              <a:rPr lang="ja-JP" altLang="en-US" sz="2400" b="1" u="sng"/>
              <a:t>ストレートタイプ</a:t>
            </a:r>
          </a:p>
        </p:txBody>
      </p:sp>
    </p:spTree>
    <p:extLst>
      <p:ext uri="{BB962C8B-B14F-4D97-AF65-F5344CB8AC3E}">
        <p14:creationId xmlns:p14="http://schemas.microsoft.com/office/powerpoint/2010/main" val="24533191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6389">
                                            <p:txEl>
                                              <p:pRg st="0" end="0"/>
                                            </p:txEl>
                                          </p:spTgt>
                                        </p:tgtEl>
                                        <p:attrNameLst>
                                          <p:attrName>style.visibility</p:attrName>
                                        </p:attrNameLst>
                                      </p:cBhvr>
                                      <p:to>
                                        <p:strVal val="visible"/>
                                      </p:to>
                                    </p:set>
                                    <p:anim calcmode="lin" valueType="num">
                                      <p:cBhvr additive="base">
                                        <p:cTn id="7" dur="500" fill="hold"/>
                                        <p:tgtEl>
                                          <p:spTgt spid="1638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6389">
                                            <p:txEl>
                                              <p:pRg st="0" end="0"/>
                                            </p:txEl>
                                          </p:spTgt>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6390">
                                            <p:txEl>
                                              <p:pRg st="0" end="0"/>
                                            </p:txEl>
                                          </p:spTgt>
                                        </p:tgtEl>
                                        <p:attrNameLst>
                                          <p:attrName>style.visibility</p:attrName>
                                        </p:attrNameLst>
                                      </p:cBhvr>
                                      <p:to>
                                        <p:strVal val="visible"/>
                                      </p:to>
                                    </p:set>
                                    <p:anim calcmode="lin" valueType="num">
                                      <p:cBhvr additive="base">
                                        <p:cTn id="12" dur="500" fill="hold"/>
                                        <p:tgtEl>
                                          <p:spTgt spid="16390">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1639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9" grpId="0" build="p" autoUpdateAnimBg="0" advAuto="0"/>
      <p:bldP spid="16390" grpId="0" build="p" autoUpdateAnimBg="0" advAuto="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251520" y="584498"/>
            <a:ext cx="8892480" cy="4708981"/>
          </a:xfrm>
          <a:prstGeom prst="rect">
            <a:avLst/>
          </a:prstGeom>
        </p:spPr>
        <p:txBody>
          <a:bodyPr wrap="square">
            <a:spAutoFit/>
          </a:bodyPr>
          <a:lstStyle/>
          <a:p>
            <a:pPr algn="ctr"/>
            <a:r>
              <a:rPr lang="en-US" altLang="ja-JP" sz="2800" b="1" kern="100" dirty="0">
                <a:solidFill>
                  <a:prstClr val="black"/>
                </a:solidFill>
                <a:latin typeface="ＭＳ Ｐゴシック" panose="020B0600070205080204" pitchFamily="50" charset="-128"/>
                <a:cs typeface="Times New Roman"/>
              </a:rPr>
              <a:t>- </a:t>
            </a:r>
            <a:r>
              <a:rPr lang="ja-JP" altLang="en-US" sz="2800" b="1" kern="100" dirty="0">
                <a:solidFill>
                  <a:prstClr val="black"/>
                </a:solidFill>
                <a:latin typeface="ＭＳ Ｐゴシック" panose="020B0600070205080204" pitchFamily="50" charset="-128"/>
                <a:cs typeface="Times New Roman"/>
              </a:rPr>
              <a:t>本日</a:t>
            </a:r>
            <a:r>
              <a:rPr lang="ja-JP" altLang="en-US" sz="2800" b="1" kern="100" dirty="0" smtClean="0">
                <a:solidFill>
                  <a:prstClr val="black"/>
                </a:solidFill>
                <a:latin typeface="ＭＳ Ｐゴシック" panose="020B0600070205080204" pitchFamily="50" charset="-128"/>
                <a:cs typeface="Times New Roman"/>
              </a:rPr>
              <a:t>の内容 </a:t>
            </a:r>
            <a:r>
              <a:rPr lang="en-US" altLang="ja-JP" sz="2800" b="1" kern="100" dirty="0">
                <a:solidFill>
                  <a:prstClr val="black"/>
                </a:solidFill>
                <a:latin typeface="ＭＳ Ｐゴシック" panose="020B0600070205080204" pitchFamily="50" charset="-128"/>
                <a:cs typeface="Times New Roman"/>
              </a:rPr>
              <a:t>-</a:t>
            </a:r>
          </a:p>
          <a:p>
            <a:pPr algn="ctr"/>
            <a:endParaRPr lang="en-US" altLang="ja-JP" sz="1600" kern="100" dirty="0">
              <a:solidFill>
                <a:prstClr val="black"/>
              </a:solidFill>
              <a:latin typeface="ＭＳ Ｐゴシック" panose="020B0600070205080204" pitchFamily="50" charset="-128"/>
              <a:cs typeface="Times New Roman"/>
            </a:endParaRPr>
          </a:p>
          <a:p>
            <a:pPr algn="just"/>
            <a:r>
              <a:rPr lang="en-US" altLang="ja-JP" sz="2400" b="1" kern="100" dirty="0" smtClean="0">
                <a:solidFill>
                  <a:prstClr val="white">
                    <a:lumMod val="65000"/>
                  </a:prstClr>
                </a:solidFill>
                <a:latin typeface="ＭＳ Ｐゴシック" panose="020B0600070205080204" pitchFamily="50" charset="-128"/>
                <a:cs typeface="Times New Roman"/>
              </a:rPr>
              <a:t>Ⅰ</a:t>
            </a:r>
            <a:r>
              <a:rPr lang="ja-JP" altLang="en-US" sz="2400" b="1" kern="100" dirty="0" smtClean="0">
                <a:solidFill>
                  <a:prstClr val="white">
                    <a:lumMod val="65000"/>
                  </a:prstClr>
                </a:solidFill>
                <a:latin typeface="ＭＳ Ｐゴシック" panose="020B0600070205080204" pitchFamily="50" charset="-128"/>
                <a:cs typeface="Times New Roman"/>
              </a:rPr>
              <a:t>　ゴムの構造解析</a:t>
            </a:r>
            <a:endParaRPr lang="en-US" altLang="ja-JP" sz="2400" b="1" kern="100" dirty="0" smtClean="0">
              <a:solidFill>
                <a:prstClr val="white">
                  <a:lumMod val="65000"/>
                </a:prstClr>
              </a:solidFill>
              <a:latin typeface="ＭＳ Ｐゴシック" panose="020B0600070205080204" pitchFamily="50" charset="-128"/>
              <a:cs typeface="Times New Roman"/>
            </a:endParaRPr>
          </a:p>
          <a:p>
            <a:pPr algn="just"/>
            <a:r>
              <a:rPr lang="ja-JP" altLang="en-US" sz="2400" b="1" kern="100" dirty="0" smtClean="0">
                <a:solidFill>
                  <a:prstClr val="white">
                    <a:lumMod val="65000"/>
                  </a:prstClr>
                </a:solidFill>
                <a:latin typeface="ＭＳ Ｐゴシック" panose="020B0600070205080204" pitchFamily="50" charset="-128"/>
                <a:cs typeface="Times New Roman"/>
              </a:rPr>
              <a:t>　１．解析事例　構造解析領域</a:t>
            </a:r>
            <a:endParaRPr lang="en-US" altLang="ja-JP" sz="2400" b="1" kern="100" dirty="0" smtClean="0">
              <a:solidFill>
                <a:prstClr val="white">
                  <a:lumMod val="65000"/>
                </a:prstClr>
              </a:solidFill>
              <a:latin typeface="ＭＳ Ｐゴシック" panose="020B0600070205080204" pitchFamily="50" charset="-128"/>
              <a:cs typeface="Times New Roman"/>
            </a:endParaRPr>
          </a:p>
          <a:p>
            <a:pPr algn="just"/>
            <a:r>
              <a:rPr lang="ja-JP" altLang="en-US" sz="2400" b="1" kern="100" dirty="0">
                <a:solidFill>
                  <a:prstClr val="white">
                    <a:lumMod val="65000"/>
                  </a:prstClr>
                </a:solidFill>
                <a:latin typeface="ＭＳ Ｐゴシック" panose="020B0600070205080204" pitchFamily="50" charset="-128"/>
                <a:cs typeface="Times New Roman"/>
              </a:rPr>
              <a:t>　</a:t>
            </a:r>
            <a:r>
              <a:rPr lang="ja-JP" altLang="en-US" sz="2400" b="1" kern="100" dirty="0" smtClean="0">
                <a:solidFill>
                  <a:prstClr val="white">
                    <a:lumMod val="65000"/>
                  </a:prstClr>
                </a:solidFill>
                <a:latin typeface="ＭＳ Ｐゴシック" panose="020B0600070205080204" pitchFamily="50" charset="-128"/>
                <a:cs typeface="Times New Roman"/>
              </a:rPr>
              <a:t>２．ゴムの解析に必要なもの</a:t>
            </a:r>
            <a:endParaRPr lang="en-US" altLang="ja-JP" sz="2400" b="1" kern="100" dirty="0" smtClean="0">
              <a:solidFill>
                <a:prstClr val="white">
                  <a:lumMod val="65000"/>
                </a:prstClr>
              </a:solidFill>
              <a:latin typeface="ＭＳ Ｐゴシック" panose="020B0600070205080204" pitchFamily="50" charset="-128"/>
              <a:cs typeface="Times New Roman"/>
            </a:endParaRPr>
          </a:p>
          <a:p>
            <a:pPr algn="just"/>
            <a:r>
              <a:rPr lang="ja-JP" altLang="en-US" sz="2400" b="1" kern="100" dirty="0">
                <a:solidFill>
                  <a:prstClr val="black"/>
                </a:solidFill>
                <a:latin typeface="ＭＳ Ｐゴシック" panose="020B0600070205080204" pitchFamily="50" charset="-128"/>
                <a:cs typeface="Times New Roman"/>
              </a:rPr>
              <a:t>　</a:t>
            </a:r>
            <a:r>
              <a:rPr lang="ja-JP" altLang="en-US" sz="2400" b="1" kern="100" dirty="0" smtClean="0">
                <a:solidFill>
                  <a:prstClr val="black"/>
                </a:solidFill>
                <a:latin typeface="ＭＳ Ｐゴシック" panose="020B0600070205080204" pitchFamily="50" charset="-128"/>
                <a:cs typeface="Times New Roman"/>
              </a:rPr>
              <a:t>　　　　　</a:t>
            </a:r>
            <a:r>
              <a:rPr lang="ja-JP" altLang="en-US" sz="2400" b="1" kern="100" dirty="0" smtClean="0">
                <a:solidFill>
                  <a:prstClr val="white">
                    <a:lumMod val="65000"/>
                  </a:prstClr>
                </a:solidFill>
                <a:latin typeface="ＭＳ Ｐゴシック" panose="020B0600070205080204" pitchFamily="50" charset="-128"/>
                <a:cs typeface="Times New Roman"/>
              </a:rPr>
              <a:t>　・・</a:t>
            </a:r>
            <a:r>
              <a:rPr lang="ja-JP" altLang="en-US" sz="2400" b="1" kern="100" dirty="0">
                <a:solidFill>
                  <a:prstClr val="white">
                    <a:lumMod val="65000"/>
                  </a:prstClr>
                </a:solidFill>
                <a:latin typeface="ＭＳ Ｐゴシック" panose="020B0600070205080204" pitchFamily="50" charset="-128"/>
                <a:cs typeface="Times New Roman"/>
              </a:rPr>
              <a:t>ゴム</a:t>
            </a:r>
            <a:r>
              <a:rPr lang="ja-JP" altLang="en-US" sz="2400" b="1" kern="100" dirty="0" smtClean="0">
                <a:solidFill>
                  <a:prstClr val="white">
                    <a:lumMod val="65000"/>
                  </a:prstClr>
                </a:solidFill>
                <a:latin typeface="ＭＳ Ｐゴシック" panose="020B0600070205080204" pitchFamily="50" charset="-128"/>
                <a:cs typeface="Times New Roman"/>
              </a:rPr>
              <a:t>の</a:t>
            </a:r>
            <a:r>
              <a:rPr lang="ja-JP" altLang="en-US" sz="2400" b="1" kern="100" dirty="0">
                <a:solidFill>
                  <a:prstClr val="white">
                    <a:lumMod val="65000"/>
                  </a:prstClr>
                </a:solidFill>
                <a:latin typeface="ＭＳ Ｐゴシック" panose="020B0600070205080204" pitchFamily="50" charset="-128"/>
                <a:cs typeface="Times New Roman"/>
              </a:rPr>
              <a:t>非線形性</a:t>
            </a:r>
            <a:r>
              <a:rPr lang="ja-JP" altLang="en-US" sz="2400" b="1" kern="100" dirty="0" smtClean="0">
                <a:solidFill>
                  <a:prstClr val="white">
                    <a:lumMod val="65000"/>
                  </a:prstClr>
                </a:solidFill>
                <a:latin typeface="ＭＳ Ｐゴシック" panose="020B0600070205080204" pitchFamily="50" charset="-128"/>
                <a:cs typeface="Times New Roman"/>
              </a:rPr>
              <a:t>から難しいと勘違いしている</a:t>
            </a:r>
            <a:endParaRPr lang="en-US" altLang="ja-JP" sz="2400" b="1" kern="100" dirty="0" smtClean="0">
              <a:solidFill>
                <a:prstClr val="white">
                  <a:lumMod val="65000"/>
                </a:prstClr>
              </a:solidFill>
              <a:latin typeface="ＭＳ Ｐゴシック" panose="020B0600070205080204" pitchFamily="50" charset="-128"/>
              <a:cs typeface="Times New Roman"/>
            </a:endParaRPr>
          </a:p>
          <a:p>
            <a:pPr algn="just"/>
            <a:r>
              <a:rPr lang="ja-JP" altLang="en-US" sz="2400" b="1" kern="100" dirty="0" smtClean="0">
                <a:solidFill>
                  <a:prstClr val="white">
                    <a:lumMod val="65000"/>
                  </a:prstClr>
                </a:solidFill>
                <a:latin typeface="ＭＳ Ｐゴシック" panose="020B0600070205080204" pitchFamily="50" charset="-128"/>
                <a:cs typeface="Times New Roman"/>
              </a:rPr>
              <a:t>　３．ゴムの変形解析予測を向上させるもの</a:t>
            </a:r>
            <a:endParaRPr lang="en-US" altLang="ja-JP" sz="2400" b="1" kern="100" dirty="0" smtClean="0">
              <a:solidFill>
                <a:prstClr val="white">
                  <a:lumMod val="65000"/>
                </a:prstClr>
              </a:solidFill>
              <a:latin typeface="ＭＳ Ｐゴシック" panose="020B0600070205080204" pitchFamily="50" charset="-128"/>
              <a:cs typeface="Times New Roman"/>
            </a:endParaRPr>
          </a:p>
          <a:p>
            <a:pPr algn="just"/>
            <a:r>
              <a:rPr lang="ja-JP" altLang="en-US" sz="2400" b="1" kern="100" dirty="0">
                <a:solidFill>
                  <a:prstClr val="white">
                    <a:lumMod val="65000"/>
                  </a:prstClr>
                </a:solidFill>
                <a:latin typeface="ＭＳ Ｐゴシック" panose="020B0600070205080204" pitchFamily="50" charset="-128"/>
                <a:cs typeface="Times New Roman"/>
              </a:rPr>
              <a:t>　</a:t>
            </a:r>
            <a:r>
              <a:rPr lang="ja-JP" altLang="en-US" sz="2400" b="1" kern="100" dirty="0" smtClean="0">
                <a:solidFill>
                  <a:prstClr val="white">
                    <a:lumMod val="65000"/>
                  </a:prstClr>
                </a:solidFill>
                <a:latin typeface="ＭＳ Ｐゴシック" panose="020B0600070205080204" pitchFamily="50" charset="-128"/>
                <a:cs typeface="Times New Roman"/>
              </a:rPr>
              <a:t>４．効率化、設計・開発者の担当レベルへの解析展開</a:t>
            </a:r>
            <a:endParaRPr lang="en-US" altLang="ja-JP" sz="2400" b="1" kern="100" dirty="0" smtClean="0">
              <a:solidFill>
                <a:prstClr val="white">
                  <a:lumMod val="65000"/>
                </a:prstClr>
              </a:solidFill>
              <a:latin typeface="ＭＳ Ｐゴシック" panose="020B0600070205080204" pitchFamily="50" charset="-128"/>
              <a:cs typeface="Times New Roman"/>
            </a:endParaRPr>
          </a:p>
          <a:p>
            <a:pPr algn="just"/>
            <a:endParaRPr lang="en-US" altLang="ja-JP" sz="1600" b="1" kern="100" dirty="0">
              <a:solidFill>
                <a:prstClr val="white">
                  <a:lumMod val="65000"/>
                </a:prstClr>
              </a:solidFill>
              <a:latin typeface="ＭＳ Ｐゴシック" panose="020B0600070205080204" pitchFamily="50" charset="-128"/>
              <a:cs typeface="Times New Roman"/>
            </a:endParaRPr>
          </a:p>
          <a:p>
            <a:pPr algn="just"/>
            <a:r>
              <a:rPr lang="en-US" altLang="ja-JP" sz="2400" b="1" kern="100" dirty="0" smtClean="0">
                <a:solidFill>
                  <a:schemeClr val="bg1">
                    <a:lumMod val="65000"/>
                  </a:schemeClr>
                </a:solidFill>
                <a:latin typeface="ＭＳ Ｐゴシック" panose="020B0600070205080204" pitchFamily="50" charset="-128"/>
                <a:cs typeface="Times New Roman"/>
              </a:rPr>
              <a:t>Ⅱ</a:t>
            </a:r>
            <a:r>
              <a:rPr lang="ja-JP" altLang="en-US" sz="2400" b="1" kern="100" dirty="0" smtClean="0">
                <a:solidFill>
                  <a:schemeClr val="bg1">
                    <a:lumMod val="65000"/>
                  </a:schemeClr>
                </a:solidFill>
                <a:latin typeface="ＭＳ Ｐゴシック" panose="020B0600070205080204" pitchFamily="50" charset="-128"/>
                <a:cs typeface="Times New Roman"/>
              </a:rPr>
              <a:t>　金型設計への応用</a:t>
            </a:r>
            <a:endParaRPr lang="en-US" altLang="ja-JP" sz="2400" b="1" kern="100" dirty="0" smtClean="0">
              <a:solidFill>
                <a:schemeClr val="bg1">
                  <a:lumMod val="65000"/>
                </a:schemeClr>
              </a:solidFill>
              <a:latin typeface="ＭＳ Ｐゴシック" panose="020B0600070205080204" pitchFamily="50" charset="-128"/>
              <a:cs typeface="Times New Roman"/>
            </a:endParaRPr>
          </a:p>
          <a:p>
            <a:pPr algn="just"/>
            <a:r>
              <a:rPr lang="ja-JP" altLang="en-US" sz="2400" b="1" kern="100" dirty="0">
                <a:solidFill>
                  <a:schemeClr val="bg1">
                    <a:lumMod val="65000"/>
                  </a:schemeClr>
                </a:solidFill>
                <a:latin typeface="ＭＳ Ｐゴシック" panose="020B0600070205080204" pitchFamily="50" charset="-128"/>
                <a:cs typeface="Times New Roman"/>
              </a:rPr>
              <a:t>　</a:t>
            </a:r>
            <a:r>
              <a:rPr lang="ja-JP" altLang="en-US" sz="2400" b="1" kern="100" dirty="0" smtClean="0">
                <a:solidFill>
                  <a:schemeClr val="bg1">
                    <a:lumMod val="65000"/>
                  </a:schemeClr>
                </a:solidFill>
                <a:latin typeface="ＭＳ Ｐゴシック" panose="020B0600070205080204" pitchFamily="50" charset="-128"/>
                <a:cs typeface="Times New Roman"/>
              </a:rPr>
              <a:t>１．型設計への応用例</a:t>
            </a:r>
            <a:endParaRPr lang="en-US" altLang="ja-JP" sz="2400" b="1" kern="100" dirty="0" smtClean="0">
              <a:solidFill>
                <a:schemeClr val="bg1">
                  <a:lumMod val="65000"/>
                </a:schemeClr>
              </a:solidFill>
              <a:latin typeface="ＭＳ Ｐゴシック" panose="020B0600070205080204" pitchFamily="50" charset="-128"/>
              <a:cs typeface="Times New Roman"/>
            </a:endParaRPr>
          </a:p>
          <a:p>
            <a:pPr algn="just"/>
            <a:r>
              <a:rPr lang="ja-JP" altLang="en-US" sz="2400" b="1" kern="100" dirty="0">
                <a:solidFill>
                  <a:prstClr val="white">
                    <a:lumMod val="65000"/>
                  </a:prstClr>
                </a:solidFill>
                <a:latin typeface="ＭＳ Ｐゴシック" panose="020B0600070205080204" pitchFamily="50" charset="-128"/>
                <a:cs typeface="Times New Roman"/>
              </a:rPr>
              <a:t>　</a:t>
            </a:r>
            <a:r>
              <a:rPr lang="ja-JP" altLang="en-US" sz="2400" b="1" kern="100" dirty="0" smtClean="0">
                <a:latin typeface="ＭＳ Ｐゴシック" panose="020B0600070205080204" pitchFamily="50" charset="-128"/>
                <a:cs typeface="Times New Roman"/>
              </a:rPr>
              <a:t>２．金型設計に必要な材料定義　　・・・熱伝導、工程改善へ</a:t>
            </a:r>
            <a:endParaRPr lang="en-US" altLang="ja-JP" sz="2400" b="1" kern="100" dirty="0" smtClean="0">
              <a:latin typeface="ＭＳ Ｐゴシック" panose="020B0600070205080204" pitchFamily="50" charset="-128"/>
              <a:cs typeface="Times New Roman"/>
            </a:endParaRPr>
          </a:p>
          <a:p>
            <a:pPr algn="just"/>
            <a:r>
              <a:rPr lang="ja-JP" altLang="en-US" sz="2400" b="1" kern="100" dirty="0">
                <a:solidFill>
                  <a:prstClr val="white">
                    <a:lumMod val="65000"/>
                  </a:prstClr>
                </a:solidFill>
                <a:latin typeface="ＭＳ Ｐゴシック" panose="020B0600070205080204" pitchFamily="50" charset="-128"/>
                <a:cs typeface="Times New Roman"/>
              </a:rPr>
              <a:t>　</a:t>
            </a:r>
            <a:r>
              <a:rPr lang="ja-JP" altLang="en-US" sz="2400" b="1" kern="100" dirty="0" smtClean="0">
                <a:solidFill>
                  <a:prstClr val="white">
                    <a:lumMod val="65000"/>
                  </a:prstClr>
                </a:solidFill>
                <a:latin typeface="ＭＳ Ｐゴシック" panose="020B0600070205080204" pitchFamily="50" charset="-128"/>
                <a:cs typeface="Times New Roman"/>
              </a:rPr>
              <a:t>３．これまで金型設計トライ＆エラーと熱考慮不要と考えていた例</a:t>
            </a:r>
            <a:endParaRPr lang="en-US" altLang="ja-JP" sz="2400" b="1" kern="100" dirty="0" smtClean="0">
              <a:solidFill>
                <a:prstClr val="white">
                  <a:lumMod val="65000"/>
                </a:prstClr>
              </a:solidFill>
              <a:latin typeface="ＭＳ Ｐゴシック" panose="020B0600070205080204" pitchFamily="50" charset="-128"/>
              <a:cs typeface="Times New Roman"/>
            </a:endParaRPr>
          </a:p>
        </p:txBody>
      </p:sp>
    </p:spTree>
    <p:extLst>
      <p:ext uri="{BB962C8B-B14F-4D97-AF65-F5344CB8AC3E}">
        <p14:creationId xmlns:p14="http://schemas.microsoft.com/office/powerpoint/2010/main" val="14370896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9" name="Picture 5" descr="C:\My Documents\a検討中\NWC講習会\新しいフォルダ\bs-solid100.bmp"/>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8200" y="1828800"/>
            <a:ext cx="2438400" cy="2173288"/>
          </a:xfrm>
          <a:prstGeom prst="rect">
            <a:avLst/>
          </a:prstGeom>
          <a:noFill/>
          <a:extLst>
            <a:ext uri="{909E8E84-426E-40DD-AFC4-6F175D3DCCD1}">
              <a14:hiddenFill xmlns:a14="http://schemas.microsoft.com/office/drawing/2010/main">
                <a:solidFill>
                  <a:srgbClr val="FFFFFF"/>
                </a:solidFill>
              </a14:hiddenFill>
            </a:ext>
          </a:extLst>
        </p:spPr>
      </p:pic>
      <p:sp>
        <p:nvSpPr>
          <p:cNvPr id="6150" name="Rectangle 6"/>
          <p:cNvSpPr>
            <a:spLocks noChangeArrowheads="1"/>
          </p:cNvSpPr>
          <p:nvPr/>
        </p:nvSpPr>
        <p:spPr bwMode="auto">
          <a:xfrm>
            <a:off x="1143000" y="4038600"/>
            <a:ext cx="19050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fontAlgn="base">
              <a:spcBef>
                <a:spcPct val="0"/>
              </a:spcBef>
              <a:spcAft>
                <a:spcPct val="0"/>
              </a:spcAft>
              <a:defRPr kumimoji="1" sz="2400">
                <a:solidFill>
                  <a:schemeClr val="tx1"/>
                </a:solidFill>
                <a:latin typeface="Times New Roman" pitchFamily="18" charset="0"/>
                <a:ea typeface="ＭＳ Ｐゴシック" charset="-128"/>
              </a:defRPr>
            </a:lvl6pPr>
            <a:lvl7pPr marL="2971800" indent="-228600" fontAlgn="base">
              <a:spcBef>
                <a:spcPct val="0"/>
              </a:spcBef>
              <a:spcAft>
                <a:spcPct val="0"/>
              </a:spcAft>
              <a:defRPr kumimoji="1" sz="2400">
                <a:solidFill>
                  <a:schemeClr val="tx1"/>
                </a:solidFill>
                <a:latin typeface="Times New Roman" pitchFamily="18" charset="0"/>
                <a:ea typeface="ＭＳ Ｐゴシック" charset="-128"/>
              </a:defRPr>
            </a:lvl7pPr>
            <a:lvl8pPr marL="3429000" indent="-228600" fontAlgn="base">
              <a:spcBef>
                <a:spcPct val="0"/>
              </a:spcBef>
              <a:spcAft>
                <a:spcPct val="0"/>
              </a:spcAft>
              <a:defRPr kumimoji="1" sz="2400">
                <a:solidFill>
                  <a:schemeClr val="tx1"/>
                </a:solidFill>
                <a:latin typeface="Times New Roman" pitchFamily="18" charset="0"/>
                <a:ea typeface="ＭＳ Ｐゴシック" charset="-128"/>
              </a:defRPr>
            </a:lvl8pPr>
            <a:lvl9pPr marL="3886200" indent="-228600" fontAlgn="base">
              <a:spcBef>
                <a:spcPct val="0"/>
              </a:spcBef>
              <a:spcAft>
                <a:spcPct val="0"/>
              </a:spcAft>
              <a:defRPr kumimoji="1" sz="2400">
                <a:solidFill>
                  <a:schemeClr val="tx1"/>
                </a:solidFill>
                <a:latin typeface="Times New Roman" pitchFamily="18" charset="0"/>
                <a:ea typeface="ＭＳ Ｐゴシック" charset="-128"/>
              </a:defRPr>
            </a:lvl9pPr>
          </a:lstStyle>
          <a:p>
            <a:pPr fontAlgn="base">
              <a:spcBef>
                <a:spcPct val="20000"/>
              </a:spcBef>
              <a:spcAft>
                <a:spcPct val="0"/>
              </a:spcAft>
            </a:pPr>
            <a:r>
              <a:rPr lang="ja-JP" altLang="en-US" sz="1800" u="sng" smtClean="0">
                <a:solidFill>
                  <a:srgbClr val="000000"/>
                </a:solidFill>
              </a:rPr>
              <a:t>ブッシュ図面形状</a:t>
            </a:r>
          </a:p>
        </p:txBody>
      </p:sp>
      <p:pic>
        <p:nvPicPr>
          <p:cNvPr id="6151" name="Picture 7" descr="C:\My Documents\a検討中\NWC講習会\新しいフォルダ\bs-solid101.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23596" y="1589680"/>
            <a:ext cx="5043488" cy="4495800"/>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C:\My Documents\a検討中\NWC講習会\新しいフォルダ\bs-solid103.bm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23596" y="1589680"/>
            <a:ext cx="5043488" cy="4495800"/>
          </a:xfrm>
          <a:prstGeom prst="rect">
            <a:avLst/>
          </a:prstGeom>
          <a:noFill/>
          <a:extLst>
            <a:ext uri="{909E8E84-426E-40DD-AFC4-6F175D3DCCD1}">
              <a14:hiddenFill xmlns:a14="http://schemas.microsoft.com/office/drawing/2010/main">
                <a:solidFill>
                  <a:srgbClr val="FFFFFF"/>
                </a:solidFill>
              </a14:hiddenFill>
            </a:ext>
          </a:extLst>
        </p:spPr>
      </p:pic>
      <p:pic>
        <p:nvPicPr>
          <p:cNvPr id="6153" name="Picture 9" descr="C:\My Documents\a検討中\NWC講習会\新しいフォルダ\bs-solid104.bm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23596" y="1589680"/>
            <a:ext cx="5043488" cy="4495800"/>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descr="C:\My Documents\a検討中\NWC講習会\新しいフォルダ\bs-solid106.bmp"/>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23596" y="1589680"/>
            <a:ext cx="5043488" cy="4495800"/>
          </a:xfrm>
          <a:prstGeom prst="rect">
            <a:avLst/>
          </a:prstGeom>
          <a:noFill/>
          <a:extLst>
            <a:ext uri="{909E8E84-426E-40DD-AFC4-6F175D3DCCD1}">
              <a14:hiddenFill xmlns:a14="http://schemas.microsoft.com/office/drawing/2010/main">
                <a:solidFill>
                  <a:srgbClr val="FFFFFF"/>
                </a:solidFill>
              </a14:hiddenFill>
            </a:ext>
          </a:extLst>
        </p:spPr>
      </p:pic>
      <p:pic>
        <p:nvPicPr>
          <p:cNvPr id="6155" name="Picture 11" descr="C:\My Documents\a検討中\NWC講習会\新しいフォルダ\bs-solid108.bmp"/>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23596" y="1589680"/>
            <a:ext cx="5043488" cy="449580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2"/>
          <p:cNvSpPr txBox="1">
            <a:spLocks noChangeArrowheads="1"/>
          </p:cNvSpPr>
          <p:nvPr/>
        </p:nvSpPr>
        <p:spPr>
          <a:xfrm>
            <a:off x="337560" y="222294"/>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kumimoji="1" sz="3600" kern="1200">
                <a:solidFill>
                  <a:schemeClr val="tx1"/>
                </a:solidFill>
                <a:latin typeface="ＭＳ Ｐゴシック" panose="020B0600070205080204" pitchFamily="50" charset="-128"/>
                <a:ea typeface="ＭＳ Ｐゴシック" panose="020B0600070205080204" pitchFamily="50" charset="-128"/>
                <a:cs typeface="+mj-cs"/>
              </a:defRPr>
            </a:lvl1pPr>
          </a:lstStyle>
          <a:p>
            <a:r>
              <a:rPr lang="ja-JP" altLang="en-US" sz="3200" dirty="0" smtClean="0">
                <a:solidFill>
                  <a:prstClr val="black"/>
                </a:solidFill>
              </a:rPr>
              <a:t>ブッシュで特性を確認</a:t>
            </a:r>
            <a:endParaRPr lang="ja-JP" altLang="en-US" sz="3200" dirty="0">
              <a:solidFill>
                <a:prstClr val="black"/>
              </a:solidFill>
            </a:endParaRPr>
          </a:p>
        </p:txBody>
      </p:sp>
      <p:sp>
        <p:nvSpPr>
          <p:cNvPr id="13" name="Rectangle 12"/>
          <p:cNvSpPr>
            <a:spLocks noChangeArrowheads="1"/>
          </p:cNvSpPr>
          <p:nvPr/>
        </p:nvSpPr>
        <p:spPr bwMode="auto">
          <a:xfrm>
            <a:off x="4677662" y="5749165"/>
            <a:ext cx="3429000" cy="457200"/>
          </a:xfrm>
          <a:prstGeom prst="rect">
            <a:avLst/>
          </a:prstGeom>
          <a:solidFill>
            <a:schemeClr val="bg1"/>
          </a:solidFill>
          <a:ln>
            <a:noFill/>
          </a:ln>
          <a:effectLst/>
          <a:extLst/>
        </p:spPr>
        <p:txBody>
          <a:bodyPr/>
          <a:lstStyle>
            <a:lvl1pPr marL="342900" indent="-342900">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fontAlgn="base">
              <a:spcBef>
                <a:spcPct val="0"/>
              </a:spcBef>
              <a:spcAft>
                <a:spcPct val="0"/>
              </a:spcAft>
              <a:defRPr kumimoji="1" sz="2400">
                <a:solidFill>
                  <a:schemeClr val="tx1"/>
                </a:solidFill>
                <a:latin typeface="Times New Roman" pitchFamily="18" charset="0"/>
                <a:ea typeface="ＭＳ Ｐゴシック" charset="-128"/>
              </a:defRPr>
            </a:lvl6pPr>
            <a:lvl7pPr marL="2971800" indent="-228600" fontAlgn="base">
              <a:spcBef>
                <a:spcPct val="0"/>
              </a:spcBef>
              <a:spcAft>
                <a:spcPct val="0"/>
              </a:spcAft>
              <a:defRPr kumimoji="1" sz="2400">
                <a:solidFill>
                  <a:schemeClr val="tx1"/>
                </a:solidFill>
                <a:latin typeface="Times New Roman" pitchFamily="18" charset="0"/>
                <a:ea typeface="ＭＳ Ｐゴシック" charset="-128"/>
              </a:defRPr>
            </a:lvl7pPr>
            <a:lvl8pPr marL="3429000" indent="-228600" fontAlgn="base">
              <a:spcBef>
                <a:spcPct val="0"/>
              </a:spcBef>
              <a:spcAft>
                <a:spcPct val="0"/>
              </a:spcAft>
              <a:defRPr kumimoji="1" sz="2400">
                <a:solidFill>
                  <a:schemeClr val="tx1"/>
                </a:solidFill>
                <a:latin typeface="Times New Roman" pitchFamily="18" charset="0"/>
                <a:ea typeface="ＭＳ Ｐゴシック" charset="-128"/>
              </a:defRPr>
            </a:lvl8pPr>
            <a:lvl9pPr marL="3886200" indent="-228600" fontAlgn="base">
              <a:spcBef>
                <a:spcPct val="0"/>
              </a:spcBef>
              <a:spcAft>
                <a:spcPct val="0"/>
              </a:spcAft>
              <a:defRPr kumimoji="1" sz="2400">
                <a:solidFill>
                  <a:schemeClr val="tx1"/>
                </a:solidFill>
                <a:latin typeface="Times New Roman" pitchFamily="18" charset="0"/>
                <a:ea typeface="ＭＳ Ｐゴシック" charset="-128"/>
              </a:defRPr>
            </a:lvl9pPr>
          </a:lstStyle>
          <a:p>
            <a:pPr fontAlgn="base">
              <a:spcBef>
                <a:spcPct val="20000"/>
              </a:spcBef>
              <a:spcAft>
                <a:spcPct val="0"/>
              </a:spcAft>
            </a:pPr>
            <a:r>
              <a:rPr lang="ja-JP" altLang="en-US" sz="2000" u="sng" dirty="0" smtClean="0">
                <a:solidFill>
                  <a:srgbClr val="000000"/>
                </a:solidFill>
              </a:rPr>
              <a:t>ブッシュの半径方向変形解析</a:t>
            </a:r>
          </a:p>
        </p:txBody>
      </p:sp>
    </p:spTree>
    <p:extLst>
      <p:ext uri="{BB962C8B-B14F-4D97-AF65-F5344CB8AC3E}">
        <p14:creationId xmlns:p14="http://schemas.microsoft.com/office/powerpoint/2010/main" val="37661360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p:cTn id="6" dur="1" fill="hold">
                                          <p:stCondLst>
                                            <p:cond delay="0"/>
                                          </p:stCondLst>
                                        </p:cTn>
                                        <p:tgtEl>
                                          <p:spTgt spid="6151"/>
                                        </p:tgtEl>
                                        <p:attrNameLst>
                                          <p:attrName>style.visibility</p:attrName>
                                        </p:attrNameLst>
                                      </p:cBhvr>
                                      <p:to>
                                        <p:strVal val="visible"/>
                                      </p:to>
                                    </p:set>
                                    <p:anim calcmode="lin" valueType="num">
                                      <p:cBhvr additive="base">
                                        <p:cTn id="7" dur="500" fill="hold"/>
                                        <p:tgtEl>
                                          <p:spTgt spid="6151"/>
                                        </p:tgtEl>
                                        <p:attrNameLst>
                                          <p:attrName>ppt_x</p:attrName>
                                        </p:attrNameLst>
                                      </p:cBhvr>
                                      <p:tavLst>
                                        <p:tav tm="0">
                                          <p:val>
                                            <p:strVal val="1+#ppt_w/2"/>
                                          </p:val>
                                        </p:tav>
                                        <p:tav tm="100000">
                                          <p:val>
                                            <p:strVal val="#ppt_x"/>
                                          </p:val>
                                        </p:tav>
                                      </p:tavLst>
                                    </p:anim>
                                    <p:anim calcmode="lin" valueType="num">
                                      <p:cBhvr additive="base">
                                        <p:cTn id="8" dur="500" fill="hold"/>
                                        <p:tgtEl>
                                          <p:spTgt spid="6151"/>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499"/>
                                          </p:stCondLst>
                                        </p:cTn>
                                        <p:tgtEl>
                                          <p:spTgt spid="6152"/>
                                        </p:tgtEl>
                                        <p:attrNameLst>
                                          <p:attrName>style.visibility</p:attrName>
                                        </p:attrNameLst>
                                      </p:cBhvr>
                                      <p:to>
                                        <p:strVal val="visible"/>
                                      </p:to>
                                    </p:set>
                                  </p:childTnLst>
                                </p:cTn>
                              </p:par>
                            </p:childTnLst>
                          </p:cTn>
                        </p:par>
                        <p:par>
                          <p:cTn id="13" fill="hold" nodeType="afterGroup">
                            <p:stCondLst>
                              <p:cond delay="500"/>
                            </p:stCondLst>
                            <p:childTnLst>
                              <p:par>
                                <p:cTn id="14" presetID="1" presetClass="entr" presetSubtype="0" fill="hold" nodeType="afterEffect">
                                  <p:stCondLst>
                                    <p:cond delay="0"/>
                                  </p:stCondLst>
                                  <p:childTnLst>
                                    <p:set>
                                      <p:cBhvr>
                                        <p:cTn id="15" dur="1" fill="hold">
                                          <p:stCondLst>
                                            <p:cond delay="499"/>
                                          </p:stCondLst>
                                        </p:cTn>
                                        <p:tgtEl>
                                          <p:spTgt spid="6153"/>
                                        </p:tgtEl>
                                        <p:attrNameLst>
                                          <p:attrName>style.visibility</p:attrName>
                                        </p:attrNameLst>
                                      </p:cBhvr>
                                      <p:to>
                                        <p:strVal val="visible"/>
                                      </p:to>
                                    </p:set>
                                  </p:childTnLst>
                                </p:cTn>
                              </p:par>
                            </p:childTnLst>
                          </p:cTn>
                        </p:par>
                        <p:par>
                          <p:cTn id="16" fill="hold" nodeType="afterGroup">
                            <p:stCondLst>
                              <p:cond delay="1000"/>
                            </p:stCondLst>
                            <p:childTnLst>
                              <p:par>
                                <p:cTn id="17" presetID="1" presetClass="entr" presetSubtype="0" fill="hold" nodeType="afterEffect">
                                  <p:stCondLst>
                                    <p:cond delay="0"/>
                                  </p:stCondLst>
                                  <p:childTnLst>
                                    <p:set>
                                      <p:cBhvr>
                                        <p:cTn id="18" dur="1" fill="hold">
                                          <p:stCondLst>
                                            <p:cond delay="499"/>
                                          </p:stCondLst>
                                        </p:cTn>
                                        <p:tgtEl>
                                          <p:spTgt spid="6154"/>
                                        </p:tgtEl>
                                        <p:attrNameLst>
                                          <p:attrName>style.visibility</p:attrName>
                                        </p:attrNameLst>
                                      </p:cBhvr>
                                      <p:to>
                                        <p:strVal val="visible"/>
                                      </p:to>
                                    </p:set>
                                  </p:childTnLst>
                                </p:cTn>
                              </p:par>
                            </p:childTnLst>
                          </p:cTn>
                        </p:par>
                        <p:par>
                          <p:cTn id="19" fill="hold" nodeType="afterGroup">
                            <p:stCondLst>
                              <p:cond delay="1500"/>
                            </p:stCondLst>
                            <p:childTnLst>
                              <p:par>
                                <p:cTn id="20" presetID="1" presetClass="entr" presetSubtype="0" fill="hold" nodeType="afterEffect">
                                  <p:stCondLst>
                                    <p:cond delay="0"/>
                                  </p:stCondLst>
                                  <p:childTnLst>
                                    <p:set>
                                      <p:cBhvr>
                                        <p:cTn id="21" dur="1" fill="hold">
                                          <p:stCondLst>
                                            <p:cond delay="499"/>
                                          </p:stCondLst>
                                        </p:cTn>
                                        <p:tgtEl>
                                          <p:spTgt spid="6155"/>
                                        </p:tgtEl>
                                        <p:attrNameLst>
                                          <p:attrName>style.visibility</p:attrName>
                                        </p:attrNameLst>
                                      </p:cBhvr>
                                      <p:to>
                                        <p:strVal val="visible"/>
                                      </p:to>
                                    </p:set>
                                  </p:childTnLst>
                                </p:cTn>
                              </p:par>
                            </p:childTnLst>
                          </p:cTn>
                        </p:par>
                        <p:par>
                          <p:cTn id="22" fill="hold">
                            <p:stCondLst>
                              <p:cond delay="2000"/>
                            </p:stCondLst>
                            <p:childTnLst>
                              <p:par>
                                <p:cTn id="23" presetID="2" presetClass="entr" presetSubtype="4" fill="hold" grpId="0" nodeType="after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autoUpdateAnimBg="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24" name="Object 4"/>
          <p:cNvGraphicFramePr>
            <a:graphicFrameLocks noChangeAspect="1"/>
          </p:cNvGraphicFramePr>
          <p:nvPr/>
        </p:nvGraphicFramePr>
        <p:xfrm>
          <a:off x="3200400" y="2057400"/>
          <a:ext cx="5448300" cy="4165600"/>
        </p:xfrm>
        <a:graphic>
          <a:graphicData uri="http://schemas.openxmlformats.org/presentationml/2006/ole">
            <mc:AlternateContent xmlns:mc="http://schemas.openxmlformats.org/markup-compatibility/2006">
              <mc:Choice xmlns:v="urn:schemas-microsoft-com:vml" Requires="v">
                <p:oleObj spid="_x0000_s6181" name="Chart" r:id="rId3" imgW="5829763" imgH="4457948" progId="Excel.Chart.8">
                  <p:embed/>
                </p:oleObj>
              </mc:Choice>
              <mc:Fallback>
                <p:oleObj name="Chart" r:id="rId3" imgW="5829763" imgH="4457948" progId="Excel.Char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0400" y="2057400"/>
                        <a:ext cx="5448300" cy="416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5125" name="Picture 5" descr="C:\My Documents\a検討中\NWC講習会\新しいフォルダ\bs-solid108.bmp"/>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9600" y="1981200"/>
            <a:ext cx="2438400" cy="2173288"/>
          </a:xfrm>
          <a:prstGeom prst="rect">
            <a:avLst/>
          </a:prstGeom>
          <a:noFill/>
          <a:extLst>
            <a:ext uri="{909E8E84-426E-40DD-AFC4-6F175D3DCCD1}">
              <a14:hiddenFill xmlns:a14="http://schemas.microsoft.com/office/drawing/2010/main">
                <a:solidFill>
                  <a:srgbClr val="FFFFFF"/>
                </a:solidFill>
              </a14:hiddenFill>
            </a:ext>
          </a:extLst>
        </p:spPr>
      </p:pic>
      <p:sp>
        <p:nvSpPr>
          <p:cNvPr id="5126" name="Rectangle 6"/>
          <p:cNvSpPr>
            <a:spLocks noChangeArrowheads="1"/>
          </p:cNvSpPr>
          <p:nvPr/>
        </p:nvSpPr>
        <p:spPr bwMode="auto">
          <a:xfrm>
            <a:off x="609600" y="4800600"/>
            <a:ext cx="2438400" cy="1295400"/>
          </a:xfrm>
          <a:prstGeom prst="rect">
            <a:avLst/>
          </a:prstGeom>
          <a:solidFill>
            <a:srgbClr val="FFFFCC"/>
          </a:solidFill>
          <a:ln w="9525">
            <a:solidFill>
              <a:schemeClr val="tx1"/>
            </a:solidFill>
            <a:miter lim="800000"/>
            <a:headEnd/>
            <a:tailEnd/>
          </a:ln>
          <a:effectLst/>
          <a:extLst/>
        </p:spPr>
        <p:txBody>
          <a:bodyPr wrap="none" anchor="ctr"/>
          <a:lstStyle/>
          <a:p>
            <a:pPr algn="ctr" fontAlgn="base">
              <a:spcBef>
                <a:spcPct val="0"/>
              </a:spcBef>
              <a:spcAft>
                <a:spcPct val="0"/>
              </a:spcAft>
            </a:pPr>
            <a:r>
              <a:rPr lang="ja-JP" altLang="en-US" sz="2400" dirty="0" smtClean="0">
                <a:solidFill>
                  <a:prstClr val="black"/>
                </a:solidFill>
              </a:rPr>
              <a:t>加硫温度で</a:t>
            </a:r>
          </a:p>
          <a:p>
            <a:pPr algn="ctr" fontAlgn="base">
              <a:spcBef>
                <a:spcPct val="0"/>
              </a:spcBef>
              <a:spcAft>
                <a:spcPct val="0"/>
              </a:spcAft>
            </a:pPr>
            <a:r>
              <a:rPr lang="ja-JP" altLang="en-US" sz="2400" dirty="0" smtClean="0">
                <a:solidFill>
                  <a:prstClr val="black"/>
                </a:solidFill>
              </a:rPr>
              <a:t>特性も変化する</a:t>
            </a:r>
            <a:r>
              <a:rPr lang="en-US" altLang="ja-JP" sz="2400" dirty="0" smtClean="0">
                <a:solidFill>
                  <a:prstClr val="black"/>
                </a:solidFill>
              </a:rPr>
              <a:t>｡</a:t>
            </a:r>
          </a:p>
        </p:txBody>
      </p:sp>
      <p:sp>
        <p:nvSpPr>
          <p:cNvPr id="7" name="Rectangle 2"/>
          <p:cNvSpPr txBox="1">
            <a:spLocks noChangeArrowheads="1"/>
          </p:cNvSpPr>
          <p:nvPr/>
        </p:nvSpPr>
        <p:spPr>
          <a:xfrm>
            <a:off x="337560" y="222294"/>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kumimoji="1" sz="3600" kern="1200">
                <a:solidFill>
                  <a:schemeClr val="tx1"/>
                </a:solidFill>
                <a:latin typeface="ＭＳ Ｐゴシック" panose="020B0600070205080204" pitchFamily="50" charset="-128"/>
                <a:ea typeface="ＭＳ Ｐゴシック" panose="020B0600070205080204" pitchFamily="50" charset="-128"/>
                <a:cs typeface="+mj-cs"/>
              </a:defRPr>
            </a:lvl1pPr>
          </a:lstStyle>
          <a:p>
            <a:r>
              <a:rPr lang="ja-JP" altLang="en-US" sz="3200" dirty="0" smtClean="0">
                <a:solidFill>
                  <a:prstClr val="black"/>
                </a:solidFill>
              </a:rPr>
              <a:t>ブッシュで特性を確認</a:t>
            </a:r>
            <a:endParaRPr lang="ja-JP" altLang="en-US" sz="3200" dirty="0">
              <a:solidFill>
                <a:prstClr val="black"/>
              </a:solidFill>
            </a:endParaRPr>
          </a:p>
        </p:txBody>
      </p:sp>
    </p:spTree>
    <p:extLst>
      <p:ext uri="{BB962C8B-B14F-4D97-AF65-F5344CB8AC3E}">
        <p14:creationId xmlns:p14="http://schemas.microsoft.com/office/powerpoint/2010/main" val="32315354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5125"/>
                                        </p:tgtEl>
                                        <p:attrNameLst>
                                          <p:attrName>style.visibility</p:attrName>
                                        </p:attrNameLst>
                                      </p:cBhvr>
                                      <p:to>
                                        <p:strVal val="visible"/>
                                      </p:to>
                                    </p:set>
                                    <p:anim calcmode="lin" valueType="num">
                                      <p:cBhvr additive="base">
                                        <p:cTn id="7" dur="500" fill="hold"/>
                                        <p:tgtEl>
                                          <p:spTgt spid="5125"/>
                                        </p:tgtEl>
                                        <p:attrNameLst>
                                          <p:attrName>ppt_x</p:attrName>
                                        </p:attrNameLst>
                                      </p:cBhvr>
                                      <p:tavLst>
                                        <p:tav tm="0">
                                          <p:val>
                                            <p:strVal val="0-#ppt_w/2"/>
                                          </p:val>
                                        </p:tav>
                                        <p:tav tm="100000">
                                          <p:val>
                                            <p:strVal val="#ppt_x"/>
                                          </p:val>
                                        </p:tav>
                                      </p:tavLst>
                                    </p:anim>
                                    <p:anim calcmode="lin" valueType="num">
                                      <p:cBhvr additive="base">
                                        <p:cTn id="8" dur="500" fill="hold"/>
                                        <p:tgtEl>
                                          <p:spTgt spid="51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normAutofit/>
          </a:bodyPr>
          <a:lstStyle/>
          <a:p>
            <a:r>
              <a:rPr lang="ja-JP" altLang="en-US" sz="3200" dirty="0" smtClean="0"/>
              <a:t>ブッシュで特性を確認</a:t>
            </a:r>
            <a:endParaRPr lang="ja-JP" altLang="en-US" sz="3200" dirty="0"/>
          </a:p>
        </p:txBody>
      </p:sp>
      <p:sp>
        <p:nvSpPr>
          <p:cNvPr id="6150" name="Rectangle 6"/>
          <p:cNvSpPr>
            <a:spLocks noChangeArrowheads="1"/>
          </p:cNvSpPr>
          <p:nvPr/>
        </p:nvSpPr>
        <p:spPr bwMode="auto">
          <a:xfrm>
            <a:off x="1423302" y="3834962"/>
            <a:ext cx="19050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fontAlgn="base">
              <a:spcBef>
                <a:spcPct val="0"/>
              </a:spcBef>
              <a:spcAft>
                <a:spcPct val="0"/>
              </a:spcAft>
              <a:defRPr kumimoji="1" sz="2400">
                <a:solidFill>
                  <a:schemeClr val="tx1"/>
                </a:solidFill>
                <a:latin typeface="Times New Roman" pitchFamily="18" charset="0"/>
                <a:ea typeface="ＭＳ Ｐゴシック" charset="-128"/>
              </a:defRPr>
            </a:lvl6pPr>
            <a:lvl7pPr marL="2971800" indent="-228600" fontAlgn="base">
              <a:spcBef>
                <a:spcPct val="0"/>
              </a:spcBef>
              <a:spcAft>
                <a:spcPct val="0"/>
              </a:spcAft>
              <a:defRPr kumimoji="1" sz="2400">
                <a:solidFill>
                  <a:schemeClr val="tx1"/>
                </a:solidFill>
                <a:latin typeface="Times New Roman" pitchFamily="18" charset="0"/>
                <a:ea typeface="ＭＳ Ｐゴシック" charset="-128"/>
              </a:defRPr>
            </a:lvl7pPr>
            <a:lvl8pPr marL="3429000" indent="-228600" fontAlgn="base">
              <a:spcBef>
                <a:spcPct val="0"/>
              </a:spcBef>
              <a:spcAft>
                <a:spcPct val="0"/>
              </a:spcAft>
              <a:defRPr kumimoji="1" sz="2400">
                <a:solidFill>
                  <a:schemeClr val="tx1"/>
                </a:solidFill>
                <a:latin typeface="Times New Roman" pitchFamily="18" charset="0"/>
                <a:ea typeface="ＭＳ Ｐゴシック" charset="-128"/>
              </a:defRPr>
            </a:lvl8pPr>
            <a:lvl9pPr marL="3886200" indent="-228600" fontAlgn="base">
              <a:spcBef>
                <a:spcPct val="0"/>
              </a:spcBef>
              <a:spcAft>
                <a:spcPct val="0"/>
              </a:spcAft>
              <a:defRPr kumimoji="1" sz="2400">
                <a:solidFill>
                  <a:schemeClr val="tx1"/>
                </a:solidFill>
                <a:latin typeface="Times New Roman" pitchFamily="18" charset="0"/>
                <a:ea typeface="ＭＳ Ｐゴシック" charset="-128"/>
              </a:defRPr>
            </a:lvl9pPr>
          </a:lstStyle>
          <a:p>
            <a:pPr fontAlgn="base">
              <a:spcBef>
                <a:spcPct val="20000"/>
              </a:spcBef>
              <a:spcAft>
                <a:spcPct val="0"/>
              </a:spcAft>
            </a:pPr>
            <a:r>
              <a:rPr lang="ja-JP" altLang="en-US" sz="1800" u="sng" dirty="0" smtClean="0">
                <a:solidFill>
                  <a:srgbClr val="000000"/>
                </a:solidFill>
              </a:rPr>
              <a:t>ブッシュ図面形状</a:t>
            </a:r>
          </a:p>
        </p:txBody>
      </p:sp>
      <p:pic>
        <p:nvPicPr>
          <p:cNvPr id="6155" name="Picture 11" descr="C:\My Documents\a検討中\NWC講習会\新しいフォルダ\bs-solid108.b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95936" y="1524000"/>
            <a:ext cx="4827464" cy="4303235"/>
          </a:xfrm>
          <a:prstGeom prst="rect">
            <a:avLst/>
          </a:prstGeom>
          <a:noFill/>
          <a:extLst>
            <a:ext uri="{909E8E84-426E-40DD-AFC4-6F175D3DCCD1}">
              <a14:hiddenFill xmlns:a14="http://schemas.microsoft.com/office/drawing/2010/main">
                <a:solidFill>
                  <a:srgbClr val="FFFFFF"/>
                </a:solidFill>
              </a14:hiddenFill>
            </a:ext>
          </a:extLst>
        </p:spPr>
      </p:pic>
      <p:sp>
        <p:nvSpPr>
          <p:cNvPr id="6156" name="Rectangle 12"/>
          <p:cNvSpPr>
            <a:spLocks noChangeArrowheads="1"/>
          </p:cNvSpPr>
          <p:nvPr/>
        </p:nvSpPr>
        <p:spPr bwMode="auto">
          <a:xfrm>
            <a:off x="4788024" y="5544207"/>
            <a:ext cx="3429000" cy="457200"/>
          </a:xfrm>
          <a:prstGeom prst="rect">
            <a:avLst/>
          </a:prstGeom>
          <a:solidFill>
            <a:schemeClr val="bg1"/>
          </a:solidFill>
          <a:ln>
            <a:noFill/>
          </a:ln>
          <a:effectLst/>
          <a:extLst/>
        </p:spPr>
        <p:txBody>
          <a:bodyPr/>
          <a:lstStyle>
            <a:lvl1pPr marL="342900" indent="-342900">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fontAlgn="base">
              <a:spcBef>
                <a:spcPct val="0"/>
              </a:spcBef>
              <a:spcAft>
                <a:spcPct val="0"/>
              </a:spcAft>
              <a:defRPr kumimoji="1" sz="2400">
                <a:solidFill>
                  <a:schemeClr val="tx1"/>
                </a:solidFill>
                <a:latin typeface="Times New Roman" pitchFamily="18" charset="0"/>
                <a:ea typeface="ＭＳ Ｐゴシック" charset="-128"/>
              </a:defRPr>
            </a:lvl6pPr>
            <a:lvl7pPr marL="2971800" indent="-228600" fontAlgn="base">
              <a:spcBef>
                <a:spcPct val="0"/>
              </a:spcBef>
              <a:spcAft>
                <a:spcPct val="0"/>
              </a:spcAft>
              <a:defRPr kumimoji="1" sz="2400">
                <a:solidFill>
                  <a:schemeClr val="tx1"/>
                </a:solidFill>
                <a:latin typeface="Times New Roman" pitchFamily="18" charset="0"/>
                <a:ea typeface="ＭＳ Ｐゴシック" charset="-128"/>
              </a:defRPr>
            </a:lvl7pPr>
            <a:lvl8pPr marL="3429000" indent="-228600" fontAlgn="base">
              <a:spcBef>
                <a:spcPct val="0"/>
              </a:spcBef>
              <a:spcAft>
                <a:spcPct val="0"/>
              </a:spcAft>
              <a:defRPr kumimoji="1" sz="2400">
                <a:solidFill>
                  <a:schemeClr val="tx1"/>
                </a:solidFill>
                <a:latin typeface="Times New Roman" pitchFamily="18" charset="0"/>
                <a:ea typeface="ＭＳ Ｐゴシック" charset="-128"/>
              </a:defRPr>
            </a:lvl8pPr>
            <a:lvl9pPr marL="3886200" indent="-228600" fontAlgn="base">
              <a:spcBef>
                <a:spcPct val="0"/>
              </a:spcBef>
              <a:spcAft>
                <a:spcPct val="0"/>
              </a:spcAft>
              <a:defRPr kumimoji="1" sz="2400">
                <a:solidFill>
                  <a:schemeClr val="tx1"/>
                </a:solidFill>
                <a:latin typeface="Times New Roman" pitchFamily="18" charset="0"/>
                <a:ea typeface="ＭＳ Ｐゴシック" charset="-128"/>
              </a:defRPr>
            </a:lvl9pPr>
          </a:lstStyle>
          <a:p>
            <a:pPr fontAlgn="base">
              <a:spcBef>
                <a:spcPct val="20000"/>
              </a:spcBef>
              <a:spcAft>
                <a:spcPct val="0"/>
              </a:spcAft>
            </a:pPr>
            <a:r>
              <a:rPr lang="ja-JP" altLang="en-US" sz="2000" u="sng" dirty="0" smtClean="0">
                <a:solidFill>
                  <a:srgbClr val="000000"/>
                </a:solidFill>
              </a:rPr>
              <a:t>ブッシュの半径方向変形解析</a:t>
            </a:r>
          </a:p>
        </p:txBody>
      </p:sp>
      <p:sp>
        <p:nvSpPr>
          <p:cNvPr id="11" name="円柱 10"/>
          <p:cNvSpPr/>
          <p:nvPr/>
        </p:nvSpPr>
        <p:spPr>
          <a:xfrm>
            <a:off x="539552" y="4846944"/>
            <a:ext cx="45085" cy="1266825"/>
          </a:xfrm>
          <a:prstGeom prst="can">
            <a:avLst>
              <a:gd name="adj" fmla="val 59900"/>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solidFill>
                <a:prstClr val="white"/>
              </a:solidFill>
            </a:endParaRPr>
          </a:p>
        </p:txBody>
      </p:sp>
      <p:sp>
        <p:nvSpPr>
          <p:cNvPr id="12" name="直方体 11"/>
          <p:cNvSpPr/>
          <p:nvPr/>
        </p:nvSpPr>
        <p:spPr>
          <a:xfrm>
            <a:off x="827584" y="4853819"/>
            <a:ext cx="74295" cy="1266825"/>
          </a:xfrm>
          <a:prstGeom prst="cub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solidFill>
                <a:prstClr val="white"/>
              </a:solidFill>
            </a:endParaRPr>
          </a:p>
        </p:txBody>
      </p:sp>
      <p:sp>
        <p:nvSpPr>
          <p:cNvPr id="13" name="テキスト ボックス 12"/>
          <p:cNvSpPr txBox="1"/>
          <p:nvPr/>
        </p:nvSpPr>
        <p:spPr>
          <a:xfrm>
            <a:off x="1045274" y="5894922"/>
            <a:ext cx="5400600" cy="338554"/>
          </a:xfrm>
          <a:prstGeom prst="rect">
            <a:avLst/>
          </a:prstGeom>
          <a:noFill/>
        </p:spPr>
        <p:txBody>
          <a:bodyPr wrap="square" rtlCol="0">
            <a:spAutoFit/>
          </a:bodyPr>
          <a:lstStyle/>
          <a:p>
            <a:r>
              <a:rPr lang="ja-JP" altLang="ja-JP" sz="1600" dirty="0">
                <a:solidFill>
                  <a:prstClr val="black"/>
                </a:solidFill>
              </a:rPr>
              <a:t>ゴム：１</a:t>
            </a:r>
            <a:r>
              <a:rPr lang="en-US" altLang="ja-JP" sz="1600" dirty="0">
                <a:solidFill>
                  <a:prstClr val="black"/>
                </a:solidFill>
              </a:rPr>
              <a:t>.</a:t>
            </a:r>
            <a:r>
              <a:rPr lang="ja-JP" altLang="ja-JP" sz="1600" dirty="0">
                <a:solidFill>
                  <a:prstClr val="black"/>
                </a:solidFill>
              </a:rPr>
              <a:t>５</a:t>
            </a:r>
            <a:r>
              <a:rPr lang="en-US" altLang="ja-JP" sz="1600" dirty="0">
                <a:solidFill>
                  <a:prstClr val="black"/>
                </a:solidFill>
              </a:rPr>
              <a:t>e</a:t>
            </a:r>
            <a:r>
              <a:rPr lang="ja-JP" altLang="ja-JP" sz="1600" dirty="0">
                <a:solidFill>
                  <a:prstClr val="black"/>
                </a:solidFill>
              </a:rPr>
              <a:t>－</a:t>
            </a:r>
            <a:r>
              <a:rPr lang="en-US" altLang="ja-JP" sz="1600" dirty="0">
                <a:solidFill>
                  <a:prstClr val="black"/>
                </a:solidFill>
              </a:rPr>
              <a:t>4/</a:t>
            </a:r>
            <a:r>
              <a:rPr lang="en-US" altLang="ja-JP" sz="1600" dirty="0" err="1">
                <a:solidFill>
                  <a:prstClr val="black"/>
                </a:solidFill>
              </a:rPr>
              <a:t>deg</a:t>
            </a:r>
            <a:r>
              <a:rPr lang="ja-JP" altLang="ja-JP" sz="1600" dirty="0">
                <a:solidFill>
                  <a:prstClr val="black"/>
                </a:solidFill>
              </a:rPr>
              <a:t>（一例）　金属：１</a:t>
            </a:r>
            <a:r>
              <a:rPr lang="en-US" altLang="ja-JP" sz="1600" dirty="0">
                <a:solidFill>
                  <a:prstClr val="black"/>
                </a:solidFill>
              </a:rPr>
              <a:t>.</a:t>
            </a:r>
            <a:r>
              <a:rPr lang="ja-JP" altLang="ja-JP" sz="1600" dirty="0">
                <a:solidFill>
                  <a:prstClr val="black"/>
                </a:solidFill>
              </a:rPr>
              <a:t>２</a:t>
            </a:r>
            <a:r>
              <a:rPr lang="en-US" altLang="ja-JP" sz="1600" dirty="0">
                <a:solidFill>
                  <a:prstClr val="black"/>
                </a:solidFill>
              </a:rPr>
              <a:t>e</a:t>
            </a:r>
            <a:r>
              <a:rPr lang="ja-JP" altLang="ja-JP" sz="1600" dirty="0">
                <a:solidFill>
                  <a:prstClr val="black"/>
                </a:solidFill>
              </a:rPr>
              <a:t>－</a:t>
            </a:r>
            <a:r>
              <a:rPr lang="en-US" altLang="ja-JP" sz="1600" dirty="0">
                <a:solidFill>
                  <a:prstClr val="black"/>
                </a:solidFill>
              </a:rPr>
              <a:t>5/</a:t>
            </a:r>
            <a:r>
              <a:rPr lang="en-US" altLang="ja-JP" sz="1600" dirty="0" err="1">
                <a:solidFill>
                  <a:prstClr val="black"/>
                </a:solidFill>
              </a:rPr>
              <a:t>deg</a:t>
            </a:r>
            <a:r>
              <a:rPr lang="ja-JP" altLang="ja-JP" sz="1600" dirty="0">
                <a:solidFill>
                  <a:prstClr val="black"/>
                </a:solidFill>
              </a:rPr>
              <a:t>（一例）　</a:t>
            </a:r>
            <a:endParaRPr lang="ja-JP" altLang="en-US" sz="1600" dirty="0">
              <a:solidFill>
                <a:prstClr val="black"/>
              </a:solidFill>
            </a:endParaRPr>
          </a:p>
        </p:txBody>
      </p:sp>
      <p:pic>
        <p:nvPicPr>
          <p:cNvPr id="450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3648" y="1524000"/>
            <a:ext cx="1819647" cy="23078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Rectangle 6"/>
          <p:cNvSpPr>
            <a:spLocks noChangeArrowheads="1"/>
          </p:cNvSpPr>
          <p:nvPr/>
        </p:nvSpPr>
        <p:spPr bwMode="auto">
          <a:xfrm>
            <a:off x="136192" y="4342914"/>
            <a:ext cx="2347575"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fontAlgn="base">
              <a:spcBef>
                <a:spcPct val="0"/>
              </a:spcBef>
              <a:spcAft>
                <a:spcPct val="0"/>
              </a:spcAft>
              <a:defRPr kumimoji="1" sz="2400">
                <a:solidFill>
                  <a:schemeClr val="tx1"/>
                </a:solidFill>
                <a:latin typeface="Times New Roman" pitchFamily="18" charset="0"/>
                <a:ea typeface="ＭＳ Ｐゴシック" charset="-128"/>
              </a:defRPr>
            </a:lvl6pPr>
            <a:lvl7pPr marL="2971800" indent="-228600" fontAlgn="base">
              <a:spcBef>
                <a:spcPct val="0"/>
              </a:spcBef>
              <a:spcAft>
                <a:spcPct val="0"/>
              </a:spcAft>
              <a:defRPr kumimoji="1" sz="2400">
                <a:solidFill>
                  <a:schemeClr val="tx1"/>
                </a:solidFill>
                <a:latin typeface="Times New Roman" pitchFamily="18" charset="0"/>
                <a:ea typeface="ＭＳ Ｐゴシック" charset="-128"/>
              </a:defRPr>
            </a:lvl7pPr>
            <a:lvl8pPr marL="3429000" indent="-228600" fontAlgn="base">
              <a:spcBef>
                <a:spcPct val="0"/>
              </a:spcBef>
              <a:spcAft>
                <a:spcPct val="0"/>
              </a:spcAft>
              <a:defRPr kumimoji="1" sz="2400">
                <a:solidFill>
                  <a:schemeClr val="tx1"/>
                </a:solidFill>
                <a:latin typeface="Times New Roman" pitchFamily="18" charset="0"/>
                <a:ea typeface="ＭＳ Ｐゴシック" charset="-128"/>
              </a:defRPr>
            </a:lvl8pPr>
            <a:lvl9pPr marL="3886200" indent="-228600" fontAlgn="base">
              <a:spcBef>
                <a:spcPct val="0"/>
              </a:spcBef>
              <a:spcAft>
                <a:spcPct val="0"/>
              </a:spcAft>
              <a:defRPr kumimoji="1" sz="2400">
                <a:solidFill>
                  <a:schemeClr val="tx1"/>
                </a:solidFill>
                <a:latin typeface="Times New Roman" pitchFamily="18" charset="0"/>
                <a:ea typeface="ＭＳ Ｐゴシック" charset="-128"/>
              </a:defRPr>
            </a:lvl9pPr>
          </a:lstStyle>
          <a:p>
            <a:pPr fontAlgn="base">
              <a:spcBef>
                <a:spcPct val="20000"/>
              </a:spcBef>
              <a:spcAft>
                <a:spcPct val="0"/>
              </a:spcAft>
            </a:pPr>
            <a:r>
              <a:rPr lang="ja-JP" altLang="en-US" sz="1800" u="sng" dirty="0" smtClean="0">
                <a:solidFill>
                  <a:srgbClr val="000000"/>
                </a:solidFill>
              </a:rPr>
              <a:t>線熱膨張係数の定義</a:t>
            </a:r>
          </a:p>
        </p:txBody>
      </p:sp>
      <p:sp>
        <p:nvSpPr>
          <p:cNvPr id="2" name="テキスト ボックス 1"/>
          <p:cNvSpPr txBox="1"/>
          <p:nvPr/>
        </p:nvSpPr>
        <p:spPr>
          <a:xfrm>
            <a:off x="1017477" y="4721954"/>
            <a:ext cx="2716650" cy="646331"/>
          </a:xfrm>
          <a:prstGeom prst="rect">
            <a:avLst/>
          </a:prstGeom>
          <a:noFill/>
        </p:spPr>
        <p:txBody>
          <a:bodyPr wrap="square" rtlCol="0">
            <a:spAutoFit/>
          </a:bodyPr>
          <a:lstStyle/>
          <a:p>
            <a:r>
              <a:rPr lang="ja-JP" altLang="en-US" dirty="0" smtClean="0">
                <a:solidFill>
                  <a:prstClr val="black"/>
                </a:solidFill>
              </a:rPr>
              <a:t>円形若しくは角型断面</a:t>
            </a:r>
            <a:endParaRPr lang="en-US" altLang="ja-JP" dirty="0" smtClean="0">
              <a:solidFill>
                <a:prstClr val="black"/>
              </a:solidFill>
            </a:endParaRPr>
          </a:p>
          <a:p>
            <a:r>
              <a:rPr lang="ja-JP" altLang="en-US" dirty="0">
                <a:solidFill>
                  <a:prstClr val="black"/>
                </a:solidFill>
              </a:rPr>
              <a:t>　</a:t>
            </a:r>
            <a:r>
              <a:rPr lang="ja-JP" altLang="en-US" dirty="0" smtClean="0">
                <a:solidFill>
                  <a:prstClr val="black"/>
                </a:solidFill>
              </a:rPr>
              <a:t>恒温槽へ入れて</a:t>
            </a:r>
            <a:endParaRPr lang="ja-JP" altLang="en-US" dirty="0">
              <a:solidFill>
                <a:prstClr val="black"/>
              </a:solidFill>
            </a:endParaRPr>
          </a:p>
        </p:txBody>
      </p:sp>
    </p:spTree>
    <p:extLst>
      <p:ext uri="{BB962C8B-B14F-4D97-AF65-F5344CB8AC3E}">
        <p14:creationId xmlns:p14="http://schemas.microsoft.com/office/powerpoint/2010/main" val="30733459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 presetClass="entr" presetSubtype="0" fill="hold" nodeType="afterEffect">
                                  <p:stCondLst>
                                    <p:cond delay="0"/>
                                  </p:stCondLst>
                                  <p:childTnLst>
                                    <p:set>
                                      <p:cBhvr>
                                        <p:cTn id="6" dur="1" fill="hold">
                                          <p:stCondLst>
                                            <p:cond delay="499"/>
                                          </p:stCondLst>
                                        </p:cTn>
                                        <p:tgtEl>
                                          <p:spTgt spid="6155"/>
                                        </p:tgtEl>
                                        <p:attrNameLst>
                                          <p:attrName>style.visibility</p:attrName>
                                        </p:attrNameLst>
                                      </p:cBhvr>
                                      <p:to>
                                        <p:strVal val="visible"/>
                                      </p:to>
                                    </p:set>
                                  </p:childTnLst>
                                </p:cTn>
                              </p:par>
                            </p:childTnLst>
                          </p:cTn>
                        </p:par>
                        <p:par>
                          <p:cTn id="7" fill="hold" nodeType="afterGroup">
                            <p:stCondLst>
                              <p:cond delay="500"/>
                            </p:stCondLst>
                            <p:childTnLst>
                              <p:par>
                                <p:cTn id="8" presetID="2" presetClass="entr" presetSubtype="4" fill="hold" grpId="0" nodeType="afterEffect">
                                  <p:stCondLst>
                                    <p:cond delay="0"/>
                                  </p:stCondLst>
                                  <p:childTnLst>
                                    <p:set>
                                      <p:cBhvr>
                                        <p:cTn id="9" dur="1" fill="hold">
                                          <p:stCondLst>
                                            <p:cond delay="0"/>
                                          </p:stCondLst>
                                        </p:cTn>
                                        <p:tgtEl>
                                          <p:spTgt spid="6156"/>
                                        </p:tgtEl>
                                        <p:attrNameLst>
                                          <p:attrName>style.visibility</p:attrName>
                                        </p:attrNameLst>
                                      </p:cBhvr>
                                      <p:to>
                                        <p:strVal val="visible"/>
                                      </p:to>
                                    </p:set>
                                    <p:anim calcmode="lin" valueType="num">
                                      <p:cBhvr additive="base">
                                        <p:cTn id="10" dur="500" fill="hold"/>
                                        <p:tgtEl>
                                          <p:spTgt spid="6156"/>
                                        </p:tgtEl>
                                        <p:attrNameLst>
                                          <p:attrName>ppt_x</p:attrName>
                                        </p:attrNameLst>
                                      </p:cBhvr>
                                      <p:tavLst>
                                        <p:tav tm="0">
                                          <p:val>
                                            <p:strVal val="#ppt_x"/>
                                          </p:val>
                                        </p:tav>
                                        <p:tav tm="100000">
                                          <p:val>
                                            <p:strVal val="#ppt_x"/>
                                          </p:val>
                                        </p:tav>
                                      </p:tavLst>
                                    </p:anim>
                                    <p:anim calcmode="lin" valueType="num">
                                      <p:cBhvr additive="base">
                                        <p:cTn id="11" dur="500" fill="hold"/>
                                        <p:tgtEl>
                                          <p:spTgt spid="615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6" grpId="0" animBg="1" autoUpdateAnimBg="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r>
              <a:rPr lang="ja-JP" altLang="en-US" dirty="0"/>
              <a:t>止水ゴムの変形解析</a:t>
            </a:r>
          </a:p>
        </p:txBody>
      </p:sp>
      <p:sp>
        <p:nvSpPr>
          <p:cNvPr id="47107" name="Rectangle 3"/>
          <p:cNvSpPr>
            <a:spLocks noGrp="1" noChangeArrowheads="1"/>
          </p:cNvSpPr>
          <p:nvPr>
            <p:ph type="body" idx="1"/>
          </p:nvPr>
        </p:nvSpPr>
        <p:spPr>
          <a:xfrm>
            <a:off x="685800" y="1676400"/>
            <a:ext cx="7772400" cy="4114800"/>
          </a:xfrm>
        </p:spPr>
        <p:txBody>
          <a:bodyPr/>
          <a:lstStyle/>
          <a:p>
            <a:endParaRPr lang="en-US" altLang="ja-JP" dirty="0"/>
          </a:p>
          <a:p>
            <a:r>
              <a:rPr lang="ja-JP" altLang="en-US" dirty="0"/>
              <a:t>止水ゴムとは</a:t>
            </a:r>
          </a:p>
        </p:txBody>
      </p:sp>
      <p:pic>
        <p:nvPicPr>
          <p:cNvPr id="47108" name="Picture 4" descr="D:\My Documents\gr222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7600" y="2514600"/>
            <a:ext cx="5181600" cy="3733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295382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354013" y="0"/>
            <a:ext cx="8229600" cy="1143000"/>
          </a:xfrm>
        </p:spPr>
        <p:txBody>
          <a:bodyPr>
            <a:normAutofit fontScale="90000"/>
          </a:bodyPr>
          <a:lstStyle/>
          <a:p>
            <a:r>
              <a:rPr lang="ja-JP" altLang="en-US" dirty="0"/>
              <a:t>止水ゴムの変形解析</a:t>
            </a:r>
            <a:br>
              <a:rPr lang="ja-JP" altLang="en-US" dirty="0"/>
            </a:br>
            <a:r>
              <a:rPr lang="ja-JP" altLang="en-US" dirty="0"/>
              <a:t>（金型形状の予測）</a:t>
            </a:r>
          </a:p>
        </p:txBody>
      </p:sp>
      <p:pic>
        <p:nvPicPr>
          <p:cNvPr id="48131" name="Picture 3" descr="D:\My Documents\join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7600" y="1651420"/>
            <a:ext cx="4926013" cy="4408488"/>
          </a:xfrm>
          <a:prstGeom prst="rect">
            <a:avLst/>
          </a:prstGeom>
          <a:noFill/>
          <a:extLst>
            <a:ext uri="{909E8E84-426E-40DD-AFC4-6F175D3DCCD1}">
              <a14:hiddenFill xmlns:a14="http://schemas.microsoft.com/office/drawing/2010/main">
                <a:solidFill>
                  <a:srgbClr val="FFFFFF"/>
                </a:solidFill>
              </a14:hiddenFill>
            </a:ext>
          </a:extLst>
        </p:spPr>
      </p:pic>
      <p:pic>
        <p:nvPicPr>
          <p:cNvPr id="48132" name="Picture 4" descr="D:\My Documents\join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7600" y="1651420"/>
            <a:ext cx="4926013" cy="4408488"/>
          </a:xfrm>
          <a:prstGeom prst="rect">
            <a:avLst/>
          </a:prstGeom>
          <a:noFill/>
          <a:extLst>
            <a:ext uri="{909E8E84-426E-40DD-AFC4-6F175D3DCCD1}">
              <a14:hiddenFill xmlns:a14="http://schemas.microsoft.com/office/drawing/2010/main">
                <a:solidFill>
                  <a:srgbClr val="FFFFFF"/>
                </a:solidFill>
              </a14:hiddenFill>
            </a:ext>
          </a:extLst>
        </p:spPr>
      </p:pic>
      <p:pic>
        <p:nvPicPr>
          <p:cNvPr id="48133" name="Picture 5" descr="D:\My Documents\join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7600" y="1651420"/>
            <a:ext cx="4926013" cy="4408488"/>
          </a:xfrm>
          <a:prstGeom prst="rect">
            <a:avLst/>
          </a:prstGeom>
          <a:noFill/>
          <a:extLst>
            <a:ext uri="{909E8E84-426E-40DD-AFC4-6F175D3DCCD1}">
              <a14:hiddenFill xmlns:a14="http://schemas.microsoft.com/office/drawing/2010/main">
                <a:solidFill>
                  <a:srgbClr val="FFFFFF"/>
                </a:solidFill>
              </a14:hiddenFill>
            </a:ext>
          </a:extLst>
        </p:spPr>
      </p:pic>
      <p:pic>
        <p:nvPicPr>
          <p:cNvPr id="48134" name="Picture 6" descr="D:\My Documents\join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57600" y="1651420"/>
            <a:ext cx="4926013" cy="4408488"/>
          </a:xfrm>
          <a:prstGeom prst="rect">
            <a:avLst/>
          </a:prstGeom>
          <a:noFill/>
          <a:extLst>
            <a:ext uri="{909E8E84-426E-40DD-AFC4-6F175D3DCCD1}">
              <a14:hiddenFill xmlns:a14="http://schemas.microsoft.com/office/drawing/2010/main">
                <a:solidFill>
                  <a:srgbClr val="FFFFFF"/>
                </a:solidFill>
              </a14:hiddenFill>
            </a:ext>
          </a:extLst>
        </p:spPr>
      </p:pic>
      <p:pic>
        <p:nvPicPr>
          <p:cNvPr id="48135" name="Picture 7" descr="D:\My Documents\join4.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57600" y="1651420"/>
            <a:ext cx="4926013" cy="4408488"/>
          </a:xfrm>
          <a:prstGeom prst="rect">
            <a:avLst/>
          </a:prstGeom>
          <a:noFill/>
          <a:extLst>
            <a:ext uri="{909E8E84-426E-40DD-AFC4-6F175D3DCCD1}">
              <a14:hiddenFill xmlns:a14="http://schemas.microsoft.com/office/drawing/2010/main">
                <a:solidFill>
                  <a:srgbClr val="FFFFFF"/>
                </a:solidFill>
              </a14:hiddenFill>
            </a:ext>
          </a:extLst>
        </p:spPr>
      </p:pic>
      <p:pic>
        <p:nvPicPr>
          <p:cNvPr id="48136" name="Picture 8" descr="D:\My Documents\join5.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57600" y="1651420"/>
            <a:ext cx="4926013" cy="4408488"/>
          </a:xfrm>
          <a:prstGeom prst="rect">
            <a:avLst/>
          </a:prstGeom>
          <a:noFill/>
          <a:extLst>
            <a:ext uri="{909E8E84-426E-40DD-AFC4-6F175D3DCCD1}">
              <a14:hiddenFill xmlns:a14="http://schemas.microsoft.com/office/drawing/2010/main">
                <a:solidFill>
                  <a:srgbClr val="FFFFFF"/>
                </a:solidFill>
              </a14:hiddenFill>
            </a:ext>
          </a:extLst>
        </p:spPr>
      </p:pic>
      <p:pic>
        <p:nvPicPr>
          <p:cNvPr id="48137" name="Picture 9" descr="D:\My Documents\join6.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57600" y="1651420"/>
            <a:ext cx="4926013" cy="4408488"/>
          </a:xfrm>
          <a:prstGeom prst="rect">
            <a:avLst/>
          </a:prstGeom>
          <a:noFill/>
          <a:extLst>
            <a:ext uri="{909E8E84-426E-40DD-AFC4-6F175D3DCCD1}">
              <a14:hiddenFill xmlns:a14="http://schemas.microsoft.com/office/drawing/2010/main">
                <a:solidFill>
                  <a:srgbClr val="FFFFFF"/>
                </a:solidFill>
              </a14:hiddenFill>
            </a:ext>
          </a:extLst>
        </p:spPr>
      </p:pic>
      <p:pic>
        <p:nvPicPr>
          <p:cNvPr id="48138" name="Picture 10" descr="D:\My Documents\join7.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657600" y="1651420"/>
            <a:ext cx="4926013" cy="4408488"/>
          </a:xfrm>
          <a:prstGeom prst="rect">
            <a:avLst/>
          </a:prstGeom>
          <a:noFill/>
          <a:extLst>
            <a:ext uri="{909E8E84-426E-40DD-AFC4-6F175D3DCCD1}">
              <a14:hiddenFill xmlns:a14="http://schemas.microsoft.com/office/drawing/2010/main">
                <a:solidFill>
                  <a:srgbClr val="FFFFFF"/>
                </a:solidFill>
              </a14:hiddenFill>
            </a:ext>
          </a:extLst>
        </p:spPr>
      </p:pic>
      <p:pic>
        <p:nvPicPr>
          <p:cNvPr id="48139" name="Picture 11" descr="D:\My Documents\join8.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657600" y="1651420"/>
            <a:ext cx="4926013" cy="4408488"/>
          </a:xfrm>
          <a:prstGeom prst="rect">
            <a:avLst/>
          </a:prstGeom>
          <a:noFill/>
          <a:extLst>
            <a:ext uri="{909E8E84-426E-40DD-AFC4-6F175D3DCCD1}">
              <a14:hiddenFill xmlns:a14="http://schemas.microsoft.com/office/drawing/2010/main">
                <a:solidFill>
                  <a:srgbClr val="FFFFFF"/>
                </a:solidFill>
              </a14:hiddenFill>
            </a:ext>
          </a:extLst>
        </p:spPr>
      </p:pic>
      <p:pic>
        <p:nvPicPr>
          <p:cNvPr id="48140" name="Picture 12" descr="D:\My Documents\join9.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657600" y="1651420"/>
            <a:ext cx="4926013" cy="4408488"/>
          </a:xfrm>
          <a:prstGeom prst="rect">
            <a:avLst/>
          </a:prstGeom>
          <a:noFill/>
          <a:extLst>
            <a:ext uri="{909E8E84-426E-40DD-AFC4-6F175D3DCCD1}">
              <a14:hiddenFill xmlns:a14="http://schemas.microsoft.com/office/drawing/2010/main">
                <a:solidFill>
                  <a:srgbClr val="FFFFFF"/>
                </a:solidFill>
              </a14:hiddenFill>
            </a:ext>
          </a:extLst>
        </p:spPr>
      </p:pic>
      <p:pic>
        <p:nvPicPr>
          <p:cNvPr id="48141" name="Picture 13" descr="D:\My Documents\join10.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657600" y="1651420"/>
            <a:ext cx="4926013" cy="4408488"/>
          </a:xfrm>
          <a:prstGeom prst="rect">
            <a:avLst/>
          </a:prstGeom>
          <a:noFill/>
          <a:extLst>
            <a:ext uri="{909E8E84-426E-40DD-AFC4-6F175D3DCCD1}">
              <a14:hiddenFill xmlns:a14="http://schemas.microsoft.com/office/drawing/2010/main">
                <a:solidFill>
                  <a:srgbClr val="FFFFFF"/>
                </a:solidFill>
              </a14:hiddenFill>
            </a:ext>
          </a:extLst>
        </p:spPr>
      </p:pic>
      <p:pic>
        <p:nvPicPr>
          <p:cNvPr id="48142" name="Picture 14" descr="D:\My Documents\join11.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657600" y="1651420"/>
            <a:ext cx="4926013" cy="4408488"/>
          </a:xfrm>
          <a:prstGeom prst="rect">
            <a:avLst/>
          </a:prstGeom>
          <a:noFill/>
          <a:extLst>
            <a:ext uri="{909E8E84-426E-40DD-AFC4-6F175D3DCCD1}">
              <a14:hiddenFill xmlns:a14="http://schemas.microsoft.com/office/drawing/2010/main">
                <a:solidFill>
                  <a:srgbClr val="FFFFFF"/>
                </a:solidFill>
              </a14:hiddenFill>
            </a:ext>
          </a:extLst>
        </p:spPr>
      </p:pic>
      <p:pic>
        <p:nvPicPr>
          <p:cNvPr id="48143" name="Picture 15" descr="D:\My Documents\join12.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657600" y="1651420"/>
            <a:ext cx="4926013" cy="4408488"/>
          </a:xfrm>
          <a:prstGeom prst="rect">
            <a:avLst/>
          </a:prstGeom>
          <a:noFill/>
          <a:extLst>
            <a:ext uri="{909E8E84-426E-40DD-AFC4-6F175D3DCCD1}">
              <a14:hiddenFill xmlns:a14="http://schemas.microsoft.com/office/drawing/2010/main">
                <a:solidFill>
                  <a:srgbClr val="FFFFFF"/>
                </a:solidFill>
              </a14:hiddenFill>
            </a:ext>
          </a:extLst>
        </p:spPr>
      </p:pic>
      <p:pic>
        <p:nvPicPr>
          <p:cNvPr id="48144" name="Picture 16" descr="D:\My Documents\join13.jp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657600" y="1651420"/>
            <a:ext cx="4926013" cy="4408488"/>
          </a:xfrm>
          <a:prstGeom prst="rect">
            <a:avLst/>
          </a:prstGeom>
          <a:noFill/>
          <a:extLst>
            <a:ext uri="{909E8E84-426E-40DD-AFC4-6F175D3DCCD1}">
              <a14:hiddenFill xmlns:a14="http://schemas.microsoft.com/office/drawing/2010/main">
                <a:solidFill>
                  <a:srgbClr val="FFFFFF"/>
                </a:solidFill>
              </a14:hiddenFill>
            </a:ext>
          </a:extLst>
        </p:spPr>
      </p:pic>
      <p:pic>
        <p:nvPicPr>
          <p:cNvPr id="48145" name="Picture 17" descr="D:\My Documents\join14.jp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657600" y="1651420"/>
            <a:ext cx="4926013" cy="4408488"/>
          </a:xfrm>
          <a:prstGeom prst="rect">
            <a:avLst/>
          </a:prstGeom>
          <a:noFill/>
          <a:extLst>
            <a:ext uri="{909E8E84-426E-40DD-AFC4-6F175D3DCCD1}">
              <a14:hiddenFill xmlns:a14="http://schemas.microsoft.com/office/drawing/2010/main">
                <a:solidFill>
                  <a:srgbClr val="FFFFFF"/>
                </a:solidFill>
              </a14:hiddenFill>
            </a:ext>
          </a:extLst>
        </p:spPr>
      </p:pic>
      <p:pic>
        <p:nvPicPr>
          <p:cNvPr id="48146" name="Picture 18" descr="D:\My Documents\join15.jp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657600" y="1651420"/>
            <a:ext cx="4926013" cy="4408488"/>
          </a:xfrm>
          <a:prstGeom prst="rect">
            <a:avLst/>
          </a:prstGeom>
          <a:noFill/>
          <a:extLst>
            <a:ext uri="{909E8E84-426E-40DD-AFC4-6F175D3DCCD1}">
              <a14:hiddenFill xmlns:a14="http://schemas.microsoft.com/office/drawing/2010/main">
                <a:solidFill>
                  <a:srgbClr val="FFFFFF"/>
                </a:solidFill>
              </a14:hiddenFill>
            </a:ext>
          </a:extLst>
        </p:spPr>
      </p:pic>
      <p:pic>
        <p:nvPicPr>
          <p:cNvPr id="48147" name="Picture 19" descr="D:\My Documents\join16.jp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657600" y="1651420"/>
            <a:ext cx="4926013" cy="4408488"/>
          </a:xfrm>
          <a:prstGeom prst="rect">
            <a:avLst/>
          </a:prstGeom>
          <a:noFill/>
          <a:extLst>
            <a:ext uri="{909E8E84-426E-40DD-AFC4-6F175D3DCCD1}">
              <a14:hiddenFill xmlns:a14="http://schemas.microsoft.com/office/drawing/2010/main">
                <a:solidFill>
                  <a:srgbClr val="FFFFFF"/>
                </a:solidFill>
              </a14:hiddenFill>
            </a:ext>
          </a:extLst>
        </p:spPr>
      </p:pic>
      <p:pic>
        <p:nvPicPr>
          <p:cNvPr id="48148" name="Picture 20" descr="D:\My Documents\join17.jpg"/>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657600" y="1651420"/>
            <a:ext cx="4926013" cy="4408488"/>
          </a:xfrm>
          <a:prstGeom prst="rect">
            <a:avLst/>
          </a:prstGeom>
          <a:noFill/>
          <a:extLst>
            <a:ext uri="{909E8E84-426E-40DD-AFC4-6F175D3DCCD1}">
              <a14:hiddenFill xmlns:a14="http://schemas.microsoft.com/office/drawing/2010/main">
                <a:solidFill>
                  <a:srgbClr val="FFFFFF"/>
                </a:solidFill>
              </a14:hiddenFill>
            </a:ext>
          </a:extLst>
        </p:spPr>
      </p:pic>
      <p:pic>
        <p:nvPicPr>
          <p:cNvPr id="48149" name="Picture 21" descr="D:\My Documents\join18.jpg"/>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657600" y="1651420"/>
            <a:ext cx="4926013" cy="4408488"/>
          </a:xfrm>
          <a:prstGeom prst="rect">
            <a:avLst/>
          </a:prstGeom>
          <a:noFill/>
          <a:extLst>
            <a:ext uri="{909E8E84-426E-40DD-AFC4-6F175D3DCCD1}">
              <a14:hiddenFill xmlns:a14="http://schemas.microsoft.com/office/drawing/2010/main">
                <a:solidFill>
                  <a:srgbClr val="FFFFFF"/>
                </a:solidFill>
              </a14:hiddenFill>
            </a:ext>
          </a:extLst>
        </p:spPr>
      </p:pic>
      <p:pic>
        <p:nvPicPr>
          <p:cNvPr id="48150" name="Picture 22" descr="D:\My Documents\join19.jpg"/>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3657600" y="1651420"/>
            <a:ext cx="4926013" cy="4408488"/>
          </a:xfrm>
          <a:prstGeom prst="rect">
            <a:avLst/>
          </a:prstGeom>
          <a:noFill/>
          <a:extLst>
            <a:ext uri="{909E8E84-426E-40DD-AFC4-6F175D3DCCD1}">
              <a14:hiddenFill xmlns:a14="http://schemas.microsoft.com/office/drawing/2010/main">
                <a:solidFill>
                  <a:srgbClr val="FFFFFF"/>
                </a:solidFill>
              </a14:hiddenFill>
            </a:ext>
          </a:extLst>
        </p:spPr>
      </p:pic>
      <p:pic>
        <p:nvPicPr>
          <p:cNvPr id="48151" name="Picture 23" descr="D:\My Documents\join20.jpg"/>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3657600" y="1651420"/>
            <a:ext cx="4926013" cy="44084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5485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afterEffect">
                                  <p:stCondLst>
                                    <p:cond delay="0"/>
                                  </p:stCondLst>
                                  <p:childTnLst>
                                    <p:set>
                                      <p:cBhvr>
                                        <p:cTn id="6" dur="1" fill="hold">
                                          <p:stCondLst>
                                            <p:cond delay="0"/>
                                          </p:stCondLst>
                                        </p:cTn>
                                        <p:tgtEl>
                                          <p:spTgt spid="48131"/>
                                        </p:tgtEl>
                                        <p:attrNameLst>
                                          <p:attrName>style.visibility</p:attrName>
                                        </p:attrNameLst>
                                      </p:cBhvr>
                                      <p:to>
                                        <p:strVal val="visible"/>
                                      </p:to>
                                    </p:set>
                                    <p:anim calcmode="lin" valueType="num">
                                      <p:cBhvr additive="base">
                                        <p:cTn id="7" dur="500" fill="hold"/>
                                        <p:tgtEl>
                                          <p:spTgt spid="48131"/>
                                        </p:tgtEl>
                                        <p:attrNameLst>
                                          <p:attrName>ppt_x</p:attrName>
                                        </p:attrNameLst>
                                      </p:cBhvr>
                                      <p:tavLst>
                                        <p:tav tm="0">
                                          <p:val>
                                            <p:strVal val="0-#ppt_w/2"/>
                                          </p:val>
                                        </p:tav>
                                        <p:tav tm="100000">
                                          <p:val>
                                            <p:strVal val="#ppt_x"/>
                                          </p:val>
                                        </p:tav>
                                      </p:tavLst>
                                    </p:anim>
                                    <p:anim calcmode="lin" valueType="num">
                                      <p:cBhvr additive="base">
                                        <p:cTn id="8" dur="500" fill="hold"/>
                                        <p:tgtEl>
                                          <p:spTgt spid="48131"/>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499"/>
                                          </p:stCondLst>
                                        </p:cTn>
                                        <p:tgtEl>
                                          <p:spTgt spid="48132"/>
                                        </p:tgtEl>
                                        <p:attrNameLst>
                                          <p:attrName>style.visibility</p:attrName>
                                        </p:attrNameLst>
                                      </p:cBhvr>
                                      <p:to>
                                        <p:strVal val="visible"/>
                                      </p:to>
                                    </p:set>
                                  </p:childTnLst>
                                </p:cTn>
                              </p:par>
                            </p:childTnLst>
                          </p:cTn>
                        </p:par>
                        <p:par>
                          <p:cTn id="13" fill="hold" nodeType="afterGroup">
                            <p:stCondLst>
                              <p:cond delay="500"/>
                            </p:stCondLst>
                            <p:childTnLst>
                              <p:par>
                                <p:cTn id="14" presetID="1" presetClass="entr" presetSubtype="0" fill="hold" nodeType="afterEffect">
                                  <p:stCondLst>
                                    <p:cond delay="0"/>
                                  </p:stCondLst>
                                  <p:childTnLst>
                                    <p:set>
                                      <p:cBhvr>
                                        <p:cTn id="15" dur="1" fill="hold">
                                          <p:stCondLst>
                                            <p:cond delay="499"/>
                                          </p:stCondLst>
                                        </p:cTn>
                                        <p:tgtEl>
                                          <p:spTgt spid="48133"/>
                                        </p:tgtEl>
                                        <p:attrNameLst>
                                          <p:attrName>style.visibility</p:attrName>
                                        </p:attrNameLst>
                                      </p:cBhvr>
                                      <p:to>
                                        <p:strVal val="visible"/>
                                      </p:to>
                                    </p:set>
                                  </p:childTnLst>
                                </p:cTn>
                              </p:par>
                            </p:childTnLst>
                          </p:cTn>
                        </p:par>
                        <p:par>
                          <p:cTn id="16" fill="hold" nodeType="afterGroup">
                            <p:stCondLst>
                              <p:cond delay="1000"/>
                            </p:stCondLst>
                            <p:childTnLst>
                              <p:par>
                                <p:cTn id="17" presetID="1" presetClass="entr" presetSubtype="0" fill="hold" nodeType="afterEffect">
                                  <p:stCondLst>
                                    <p:cond delay="0"/>
                                  </p:stCondLst>
                                  <p:childTnLst>
                                    <p:set>
                                      <p:cBhvr>
                                        <p:cTn id="18" dur="1" fill="hold">
                                          <p:stCondLst>
                                            <p:cond delay="499"/>
                                          </p:stCondLst>
                                        </p:cTn>
                                        <p:tgtEl>
                                          <p:spTgt spid="48134"/>
                                        </p:tgtEl>
                                        <p:attrNameLst>
                                          <p:attrName>style.visibility</p:attrName>
                                        </p:attrNameLst>
                                      </p:cBhvr>
                                      <p:to>
                                        <p:strVal val="visible"/>
                                      </p:to>
                                    </p:set>
                                  </p:childTnLst>
                                </p:cTn>
                              </p:par>
                            </p:childTnLst>
                          </p:cTn>
                        </p:par>
                        <p:par>
                          <p:cTn id="19" fill="hold" nodeType="afterGroup">
                            <p:stCondLst>
                              <p:cond delay="1500"/>
                            </p:stCondLst>
                            <p:childTnLst>
                              <p:par>
                                <p:cTn id="20" presetID="1" presetClass="entr" presetSubtype="0" fill="hold" nodeType="afterEffect">
                                  <p:stCondLst>
                                    <p:cond delay="0"/>
                                  </p:stCondLst>
                                  <p:childTnLst>
                                    <p:set>
                                      <p:cBhvr>
                                        <p:cTn id="21" dur="1" fill="hold">
                                          <p:stCondLst>
                                            <p:cond delay="499"/>
                                          </p:stCondLst>
                                        </p:cTn>
                                        <p:tgtEl>
                                          <p:spTgt spid="48135"/>
                                        </p:tgtEl>
                                        <p:attrNameLst>
                                          <p:attrName>style.visibility</p:attrName>
                                        </p:attrNameLst>
                                      </p:cBhvr>
                                      <p:to>
                                        <p:strVal val="visible"/>
                                      </p:to>
                                    </p:set>
                                  </p:childTnLst>
                                </p:cTn>
                              </p:par>
                            </p:childTnLst>
                          </p:cTn>
                        </p:par>
                        <p:par>
                          <p:cTn id="22" fill="hold" nodeType="afterGroup">
                            <p:stCondLst>
                              <p:cond delay="2000"/>
                            </p:stCondLst>
                            <p:childTnLst>
                              <p:par>
                                <p:cTn id="23" presetID="1" presetClass="entr" presetSubtype="0" fill="hold" nodeType="afterEffect">
                                  <p:stCondLst>
                                    <p:cond delay="0"/>
                                  </p:stCondLst>
                                  <p:childTnLst>
                                    <p:set>
                                      <p:cBhvr>
                                        <p:cTn id="24" dur="1" fill="hold">
                                          <p:stCondLst>
                                            <p:cond delay="499"/>
                                          </p:stCondLst>
                                        </p:cTn>
                                        <p:tgtEl>
                                          <p:spTgt spid="48136"/>
                                        </p:tgtEl>
                                        <p:attrNameLst>
                                          <p:attrName>style.visibility</p:attrName>
                                        </p:attrNameLst>
                                      </p:cBhvr>
                                      <p:to>
                                        <p:strVal val="visible"/>
                                      </p:to>
                                    </p:set>
                                  </p:childTnLst>
                                </p:cTn>
                              </p:par>
                            </p:childTnLst>
                          </p:cTn>
                        </p:par>
                        <p:par>
                          <p:cTn id="25" fill="hold" nodeType="afterGroup">
                            <p:stCondLst>
                              <p:cond delay="2500"/>
                            </p:stCondLst>
                            <p:childTnLst>
                              <p:par>
                                <p:cTn id="26" presetID="1" presetClass="entr" presetSubtype="0" fill="hold" nodeType="afterEffect">
                                  <p:stCondLst>
                                    <p:cond delay="0"/>
                                  </p:stCondLst>
                                  <p:childTnLst>
                                    <p:set>
                                      <p:cBhvr>
                                        <p:cTn id="27" dur="1" fill="hold">
                                          <p:stCondLst>
                                            <p:cond delay="499"/>
                                          </p:stCondLst>
                                        </p:cTn>
                                        <p:tgtEl>
                                          <p:spTgt spid="48137"/>
                                        </p:tgtEl>
                                        <p:attrNameLst>
                                          <p:attrName>style.visibility</p:attrName>
                                        </p:attrNameLst>
                                      </p:cBhvr>
                                      <p:to>
                                        <p:strVal val="visible"/>
                                      </p:to>
                                    </p:set>
                                  </p:childTnLst>
                                </p:cTn>
                              </p:par>
                            </p:childTnLst>
                          </p:cTn>
                        </p:par>
                        <p:par>
                          <p:cTn id="28" fill="hold" nodeType="afterGroup">
                            <p:stCondLst>
                              <p:cond delay="3000"/>
                            </p:stCondLst>
                            <p:childTnLst>
                              <p:par>
                                <p:cTn id="29" presetID="1" presetClass="entr" presetSubtype="0" fill="hold" nodeType="afterEffect">
                                  <p:stCondLst>
                                    <p:cond delay="0"/>
                                  </p:stCondLst>
                                  <p:childTnLst>
                                    <p:set>
                                      <p:cBhvr>
                                        <p:cTn id="30" dur="1" fill="hold">
                                          <p:stCondLst>
                                            <p:cond delay="499"/>
                                          </p:stCondLst>
                                        </p:cTn>
                                        <p:tgtEl>
                                          <p:spTgt spid="48138"/>
                                        </p:tgtEl>
                                        <p:attrNameLst>
                                          <p:attrName>style.visibility</p:attrName>
                                        </p:attrNameLst>
                                      </p:cBhvr>
                                      <p:to>
                                        <p:strVal val="visible"/>
                                      </p:to>
                                    </p:set>
                                  </p:childTnLst>
                                </p:cTn>
                              </p:par>
                            </p:childTnLst>
                          </p:cTn>
                        </p:par>
                        <p:par>
                          <p:cTn id="31" fill="hold" nodeType="afterGroup">
                            <p:stCondLst>
                              <p:cond delay="3500"/>
                            </p:stCondLst>
                            <p:childTnLst>
                              <p:par>
                                <p:cTn id="32" presetID="1" presetClass="entr" presetSubtype="0" fill="hold" nodeType="afterEffect">
                                  <p:stCondLst>
                                    <p:cond delay="0"/>
                                  </p:stCondLst>
                                  <p:childTnLst>
                                    <p:set>
                                      <p:cBhvr>
                                        <p:cTn id="33" dur="1" fill="hold">
                                          <p:stCondLst>
                                            <p:cond delay="499"/>
                                          </p:stCondLst>
                                        </p:cTn>
                                        <p:tgtEl>
                                          <p:spTgt spid="48139"/>
                                        </p:tgtEl>
                                        <p:attrNameLst>
                                          <p:attrName>style.visibility</p:attrName>
                                        </p:attrNameLst>
                                      </p:cBhvr>
                                      <p:to>
                                        <p:strVal val="visible"/>
                                      </p:to>
                                    </p:set>
                                  </p:childTnLst>
                                </p:cTn>
                              </p:par>
                            </p:childTnLst>
                          </p:cTn>
                        </p:par>
                        <p:par>
                          <p:cTn id="34" fill="hold" nodeType="afterGroup">
                            <p:stCondLst>
                              <p:cond delay="4000"/>
                            </p:stCondLst>
                            <p:childTnLst>
                              <p:par>
                                <p:cTn id="35" presetID="1" presetClass="entr" presetSubtype="0" fill="hold" nodeType="afterEffect">
                                  <p:stCondLst>
                                    <p:cond delay="0"/>
                                  </p:stCondLst>
                                  <p:childTnLst>
                                    <p:set>
                                      <p:cBhvr>
                                        <p:cTn id="36" dur="1" fill="hold">
                                          <p:stCondLst>
                                            <p:cond delay="499"/>
                                          </p:stCondLst>
                                        </p:cTn>
                                        <p:tgtEl>
                                          <p:spTgt spid="48140"/>
                                        </p:tgtEl>
                                        <p:attrNameLst>
                                          <p:attrName>style.visibility</p:attrName>
                                        </p:attrNameLst>
                                      </p:cBhvr>
                                      <p:to>
                                        <p:strVal val="visible"/>
                                      </p:to>
                                    </p:set>
                                  </p:childTnLst>
                                </p:cTn>
                              </p:par>
                            </p:childTnLst>
                          </p:cTn>
                        </p:par>
                        <p:par>
                          <p:cTn id="37" fill="hold" nodeType="afterGroup">
                            <p:stCondLst>
                              <p:cond delay="4500"/>
                            </p:stCondLst>
                            <p:childTnLst>
                              <p:par>
                                <p:cTn id="38" presetID="1" presetClass="entr" presetSubtype="0" fill="hold" nodeType="afterEffect">
                                  <p:stCondLst>
                                    <p:cond delay="0"/>
                                  </p:stCondLst>
                                  <p:childTnLst>
                                    <p:set>
                                      <p:cBhvr>
                                        <p:cTn id="39" dur="1" fill="hold">
                                          <p:stCondLst>
                                            <p:cond delay="499"/>
                                          </p:stCondLst>
                                        </p:cTn>
                                        <p:tgtEl>
                                          <p:spTgt spid="48141"/>
                                        </p:tgtEl>
                                        <p:attrNameLst>
                                          <p:attrName>style.visibility</p:attrName>
                                        </p:attrNameLst>
                                      </p:cBhvr>
                                      <p:to>
                                        <p:strVal val="visible"/>
                                      </p:to>
                                    </p:set>
                                  </p:childTnLst>
                                </p:cTn>
                              </p:par>
                            </p:childTnLst>
                          </p:cTn>
                        </p:par>
                        <p:par>
                          <p:cTn id="40" fill="hold" nodeType="afterGroup">
                            <p:stCondLst>
                              <p:cond delay="5000"/>
                            </p:stCondLst>
                            <p:childTnLst>
                              <p:par>
                                <p:cTn id="41" presetID="1" presetClass="entr" presetSubtype="0" fill="hold" nodeType="afterEffect">
                                  <p:stCondLst>
                                    <p:cond delay="0"/>
                                  </p:stCondLst>
                                  <p:childTnLst>
                                    <p:set>
                                      <p:cBhvr>
                                        <p:cTn id="42" dur="1" fill="hold">
                                          <p:stCondLst>
                                            <p:cond delay="499"/>
                                          </p:stCondLst>
                                        </p:cTn>
                                        <p:tgtEl>
                                          <p:spTgt spid="48142"/>
                                        </p:tgtEl>
                                        <p:attrNameLst>
                                          <p:attrName>style.visibility</p:attrName>
                                        </p:attrNameLst>
                                      </p:cBhvr>
                                      <p:to>
                                        <p:strVal val="visible"/>
                                      </p:to>
                                    </p:set>
                                  </p:childTnLst>
                                </p:cTn>
                              </p:par>
                            </p:childTnLst>
                          </p:cTn>
                        </p:par>
                        <p:par>
                          <p:cTn id="43" fill="hold" nodeType="afterGroup">
                            <p:stCondLst>
                              <p:cond delay="5500"/>
                            </p:stCondLst>
                            <p:childTnLst>
                              <p:par>
                                <p:cTn id="44" presetID="1" presetClass="entr" presetSubtype="0" fill="hold" nodeType="afterEffect">
                                  <p:stCondLst>
                                    <p:cond delay="0"/>
                                  </p:stCondLst>
                                  <p:childTnLst>
                                    <p:set>
                                      <p:cBhvr>
                                        <p:cTn id="45" dur="1" fill="hold">
                                          <p:stCondLst>
                                            <p:cond delay="499"/>
                                          </p:stCondLst>
                                        </p:cTn>
                                        <p:tgtEl>
                                          <p:spTgt spid="48143"/>
                                        </p:tgtEl>
                                        <p:attrNameLst>
                                          <p:attrName>style.visibility</p:attrName>
                                        </p:attrNameLst>
                                      </p:cBhvr>
                                      <p:to>
                                        <p:strVal val="visible"/>
                                      </p:to>
                                    </p:set>
                                  </p:childTnLst>
                                </p:cTn>
                              </p:par>
                            </p:childTnLst>
                          </p:cTn>
                        </p:par>
                        <p:par>
                          <p:cTn id="46" fill="hold" nodeType="afterGroup">
                            <p:stCondLst>
                              <p:cond delay="6000"/>
                            </p:stCondLst>
                            <p:childTnLst>
                              <p:par>
                                <p:cTn id="47" presetID="1" presetClass="entr" presetSubtype="0" fill="hold" nodeType="afterEffect">
                                  <p:stCondLst>
                                    <p:cond delay="0"/>
                                  </p:stCondLst>
                                  <p:childTnLst>
                                    <p:set>
                                      <p:cBhvr>
                                        <p:cTn id="48" dur="1" fill="hold">
                                          <p:stCondLst>
                                            <p:cond delay="499"/>
                                          </p:stCondLst>
                                        </p:cTn>
                                        <p:tgtEl>
                                          <p:spTgt spid="48144"/>
                                        </p:tgtEl>
                                        <p:attrNameLst>
                                          <p:attrName>style.visibility</p:attrName>
                                        </p:attrNameLst>
                                      </p:cBhvr>
                                      <p:to>
                                        <p:strVal val="visible"/>
                                      </p:to>
                                    </p:set>
                                  </p:childTnLst>
                                </p:cTn>
                              </p:par>
                            </p:childTnLst>
                          </p:cTn>
                        </p:par>
                        <p:par>
                          <p:cTn id="49" fill="hold" nodeType="afterGroup">
                            <p:stCondLst>
                              <p:cond delay="6500"/>
                            </p:stCondLst>
                            <p:childTnLst>
                              <p:par>
                                <p:cTn id="50" presetID="1" presetClass="entr" presetSubtype="0" fill="hold" nodeType="afterEffect">
                                  <p:stCondLst>
                                    <p:cond delay="0"/>
                                  </p:stCondLst>
                                  <p:childTnLst>
                                    <p:set>
                                      <p:cBhvr>
                                        <p:cTn id="51" dur="1" fill="hold">
                                          <p:stCondLst>
                                            <p:cond delay="499"/>
                                          </p:stCondLst>
                                        </p:cTn>
                                        <p:tgtEl>
                                          <p:spTgt spid="48145"/>
                                        </p:tgtEl>
                                        <p:attrNameLst>
                                          <p:attrName>style.visibility</p:attrName>
                                        </p:attrNameLst>
                                      </p:cBhvr>
                                      <p:to>
                                        <p:strVal val="visible"/>
                                      </p:to>
                                    </p:set>
                                  </p:childTnLst>
                                </p:cTn>
                              </p:par>
                            </p:childTnLst>
                          </p:cTn>
                        </p:par>
                        <p:par>
                          <p:cTn id="52" fill="hold" nodeType="afterGroup">
                            <p:stCondLst>
                              <p:cond delay="7000"/>
                            </p:stCondLst>
                            <p:childTnLst>
                              <p:par>
                                <p:cTn id="53" presetID="1" presetClass="entr" presetSubtype="0" fill="hold" nodeType="afterEffect">
                                  <p:stCondLst>
                                    <p:cond delay="0"/>
                                  </p:stCondLst>
                                  <p:childTnLst>
                                    <p:set>
                                      <p:cBhvr>
                                        <p:cTn id="54" dur="1" fill="hold">
                                          <p:stCondLst>
                                            <p:cond delay="499"/>
                                          </p:stCondLst>
                                        </p:cTn>
                                        <p:tgtEl>
                                          <p:spTgt spid="48146"/>
                                        </p:tgtEl>
                                        <p:attrNameLst>
                                          <p:attrName>style.visibility</p:attrName>
                                        </p:attrNameLst>
                                      </p:cBhvr>
                                      <p:to>
                                        <p:strVal val="visible"/>
                                      </p:to>
                                    </p:set>
                                  </p:childTnLst>
                                </p:cTn>
                              </p:par>
                            </p:childTnLst>
                          </p:cTn>
                        </p:par>
                        <p:par>
                          <p:cTn id="55" fill="hold" nodeType="afterGroup">
                            <p:stCondLst>
                              <p:cond delay="7500"/>
                            </p:stCondLst>
                            <p:childTnLst>
                              <p:par>
                                <p:cTn id="56" presetID="1" presetClass="entr" presetSubtype="0" fill="hold" nodeType="afterEffect">
                                  <p:stCondLst>
                                    <p:cond delay="0"/>
                                  </p:stCondLst>
                                  <p:childTnLst>
                                    <p:set>
                                      <p:cBhvr>
                                        <p:cTn id="57" dur="1" fill="hold">
                                          <p:stCondLst>
                                            <p:cond delay="499"/>
                                          </p:stCondLst>
                                        </p:cTn>
                                        <p:tgtEl>
                                          <p:spTgt spid="48147"/>
                                        </p:tgtEl>
                                        <p:attrNameLst>
                                          <p:attrName>style.visibility</p:attrName>
                                        </p:attrNameLst>
                                      </p:cBhvr>
                                      <p:to>
                                        <p:strVal val="visible"/>
                                      </p:to>
                                    </p:set>
                                  </p:childTnLst>
                                </p:cTn>
                              </p:par>
                            </p:childTnLst>
                          </p:cTn>
                        </p:par>
                        <p:par>
                          <p:cTn id="58" fill="hold" nodeType="afterGroup">
                            <p:stCondLst>
                              <p:cond delay="8000"/>
                            </p:stCondLst>
                            <p:childTnLst>
                              <p:par>
                                <p:cTn id="59" presetID="1" presetClass="entr" presetSubtype="0" fill="hold" nodeType="afterEffect">
                                  <p:stCondLst>
                                    <p:cond delay="0"/>
                                  </p:stCondLst>
                                  <p:childTnLst>
                                    <p:set>
                                      <p:cBhvr>
                                        <p:cTn id="60" dur="1" fill="hold">
                                          <p:stCondLst>
                                            <p:cond delay="499"/>
                                          </p:stCondLst>
                                        </p:cTn>
                                        <p:tgtEl>
                                          <p:spTgt spid="48148"/>
                                        </p:tgtEl>
                                        <p:attrNameLst>
                                          <p:attrName>style.visibility</p:attrName>
                                        </p:attrNameLst>
                                      </p:cBhvr>
                                      <p:to>
                                        <p:strVal val="visible"/>
                                      </p:to>
                                    </p:set>
                                  </p:childTnLst>
                                </p:cTn>
                              </p:par>
                            </p:childTnLst>
                          </p:cTn>
                        </p:par>
                        <p:par>
                          <p:cTn id="61" fill="hold" nodeType="afterGroup">
                            <p:stCondLst>
                              <p:cond delay="8500"/>
                            </p:stCondLst>
                            <p:childTnLst>
                              <p:par>
                                <p:cTn id="62" presetID="1" presetClass="entr" presetSubtype="0" fill="hold" nodeType="afterEffect">
                                  <p:stCondLst>
                                    <p:cond delay="0"/>
                                  </p:stCondLst>
                                  <p:childTnLst>
                                    <p:set>
                                      <p:cBhvr>
                                        <p:cTn id="63" dur="1" fill="hold">
                                          <p:stCondLst>
                                            <p:cond delay="499"/>
                                          </p:stCondLst>
                                        </p:cTn>
                                        <p:tgtEl>
                                          <p:spTgt spid="48149"/>
                                        </p:tgtEl>
                                        <p:attrNameLst>
                                          <p:attrName>style.visibility</p:attrName>
                                        </p:attrNameLst>
                                      </p:cBhvr>
                                      <p:to>
                                        <p:strVal val="visible"/>
                                      </p:to>
                                    </p:set>
                                  </p:childTnLst>
                                </p:cTn>
                              </p:par>
                            </p:childTnLst>
                          </p:cTn>
                        </p:par>
                        <p:par>
                          <p:cTn id="64" fill="hold" nodeType="afterGroup">
                            <p:stCondLst>
                              <p:cond delay="9000"/>
                            </p:stCondLst>
                            <p:childTnLst>
                              <p:par>
                                <p:cTn id="65" presetID="1" presetClass="entr" presetSubtype="0" fill="hold" nodeType="afterEffect">
                                  <p:stCondLst>
                                    <p:cond delay="0"/>
                                  </p:stCondLst>
                                  <p:childTnLst>
                                    <p:set>
                                      <p:cBhvr>
                                        <p:cTn id="66" dur="1" fill="hold">
                                          <p:stCondLst>
                                            <p:cond delay="499"/>
                                          </p:stCondLst>
                                        </p:cTn>
                                        <p:tgtEl>
                                          <p:spTgt spid="48150"/>
                                        </p:tgtEl>
                                        <p:attrNameLst>
                                          <p:attrName>style.visibility</p:attrName>
                                        </p:attrNameLst>
                                      </p:cBhvr>
                                      <p:to>
                                        <p:strVal val="visible"/>
                                      </p:to>
                                    </p:set>
                                  </p:childTnLst>
                                </p:cTn>
                              </p:par>
                            </p:childTnLst>
                          </p:cTn>
                        </p:par>
                        <p:par>
                          <p:cTn id="67" fill="hold" nodeType="afterGroup">
                            <p:stCondLst>
                              <p:cond delay="9500"/>
                            </p:stCondLst>
                            <p:childTnLst>
                              <p:par>
                                <p:cTn id="68" presetID="1" presetClass="entr" presetSubtype="0" fill="hold" nodeType="afterEffect">
                                  <p:stCondLst>
                                    <p:cond delay="0"/>
                                  </p:stCondLst>
                                  <p:childTnLst>
                                    <p:set>
                                      <p:cBhvr>
                                        <p:cTn id="69" dur="1" fill="hold">
                                          <p:stCondLst>
                                            <p:cond delay="499"/>
                                          </p:stCondLst>
                                        </p:cTn>
                                        <p:tgtEl>
                                          <p:spTgt spid="481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Grp="1" noChangeArrowheads="1"/>
          </p:cNvSpPr>
          <p:nvPr>
            <p:ph type="title"/>
          </p:nvPr>
        </p:nvSpPr>
        <p:spPr>
          <a:xfrm>
            <a:off x="685800" y="528140"/>
            <a:ext cx="7772400" cy="609600"/>
          </a:xfrm>
        </p:spPr>
        <p:txBody>
          <a:bodyPr>
            <a:normAutofit fontScale="90000"/>
          </a:bodyPr>
          <a:lstStyle/>
          <a:p>
            <a:r>
              <a:rPr lang="ja-JP" altLang="en-US" sz="3600" dirty="0" smtClean="0"/>
              <a:t>型形状予測</a:t>
            </a:r>
            <a:endParaRPr lang="en-US" altLang="ja-JP" sz="3600" dirty="0"/>
          </a:p>
        </p:txBody>
      </p:sp>
      <p:pic>
        <p:nvPicPr>
          <p:cNvPr id="4" name="Picture 5" descr="C:\My Documents\imp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2132856"/>
            <a:ext cx="4038600" cy="361632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C:\My Documents\imp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30552" y="2132856"/>
            <a:ext cx="3962400" cy="35480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5811423"/>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Grp="1" noChangeArrowheads="1"/>
          </p:cNvSpPr>
          <p:nvPr>
            <p:ph type="title"/>
          </p:nvPr>
        </p:nvSpPr>
        <p:spPr>
          <a:xfrm>
            <a:off x="685800" y="528140"/>
            <a:ext cx="7772400" cy="609600"/>
          </a:xfrm>
        </p:spPr>
        <p:txBody>
          <a:bodyPr>
            <a:normAutofit fontScale="90000"/>
          </a:bodyPr>
          <a:lstStyle/>
          <a:p>
            <a:r>
              <a:rPr lang="ja-JP" altLang="en-US" sz="3600" dirty="0" smtClean="0"/>
              <a:t>型形状予測</a:t>
            </a:r>
            <a:endParaRPr lang="en-US" altLang="ja-JP" sz="3600" dirty="0"/>
          </a:p>
        </p:txBody>
      </p:sp>
      <p:sp>
        <p:nvSpPr>
          <p:cNvPr id="7" name="Rectangle 3"/>
          <p:cNvSpPr txBox="1">
            <a:spLocks noChangeArrowheads="1"/>
          </p:cNvSpPr>
          <p:nvPr/>
        </p:nvSpPr>
        <p:spPr>
          <a:xfrm>
            <a:off x="290512" y="1697411"/>
            <a:ext cx="3810000" cy="72548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ＭＳ Ｐゴシック" panose="020B0600070205080204" pitchFamily="50" charset="-128"/>
                <a:ea typeface="ＭＳ Ｐゴシック" panose="020B0600070205080204" pitchFamily="50" charset="-128"/>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ＭＳ Ｐゴシック" panose="020B0600070205080204" pitchFamily="50" charset="-128"/>
                <a:ea typeface="ＭＳ Ｐゴシック" panose="020B0600070205080204" pitchFamily="50" charset="-128"/>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ＭＳ Ｐゴシック" panose="020B0600070205080204" pitchFamily="50" charset="-128"/>
                <a:ea typeface="ＭＳ Ｐゴシック" panose="020B0600070205080204" pitchFamily="50" charset="-128"/>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ＭＳ Ｐゴシック" panose="020B0600070205080204" pitchFamily="50" charset="-128"/>
                <a:ea typeface="ＭＳ Ｐゴシック" panose="020B0600070205080204" pitchFamily="50" charset="-128"/>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ＭＳ Ｐゴシック" panose="020B0600070205080204" pitchFamily="50" charset="-128"/>
                <a:ea typeface="ＭＳ Ｐゴシック" panose="020B0600070205080204" pitchFamily="50" charset="-128"/>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r>
              <a:rPr lang="ja-JP" altLang="en-US" smtClean="0">
                <a:solidFill>
                  <a:prstClr val="black"/>
                </a:solidFill>
              </a:rPr>
              <a:t>型形状</a:t>
            </a:r>
            <a:endParaRPr lang="en-US" altLang="ja-JP" dirty="0">
              <a:solidFill>
                <a:prstClr val="black"/>
              </a:solidFill>
            </a:endParaRPr>
          </a:p>
        </p:txBody>
      </p:sp>
      <p:sp>
        <p:nvSpPr>
          <p:cNvPr id="8" name="Rectangle 4"/>
          <p:cNvSpPr txBox="1">
            <a:spLocks noChangeArrowheads="1"/>
          </p:cNvSpPr>
          <p:nvPr/>
        </p:nvSpPr>
        <p:spPr>
          <a:xfrm>
            <a:off x="4252912" y="1587049"/>
            <a:ext cx="3810000" cy="649288"/>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r>
              <a:rPr lang="ja-JP" altLang="en-US" dirty="0" smtClean="0">
                <a:solidFill>
                  <a:prstClr val="black"/>
                </a:solidFill>
              </a:rPr>
              <a:t>加硫後の製品形状</a:t>
            </a:r>
            <a:endParaRPr lang="en-US" altLang="ja-JP" dirty="0">
              <a:solidFill>
                <a:prstClr val="black"/>
              </a:solidFill>
            </a:endParaRPr>
          </a:p>
        </p:txBody>
      </p:sp>
      <p:pic>
        <p:nvPicPr>
          <p:cNvPr id="9" name="Picture 5" descr="C:\My Documents\imp21.b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6712" y="2307011"/>
            <a:ext cx="3581400" cy="284162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C:\My Documents\presentation\FEM-Demonstration\生産技術、品管向け\imp005a100.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00512" y="2154611"/>
            <a:ext cx="4357688" cy="388461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7" descr="C:\My Documents\presentation\FEM-Demonstration\生産技術、品管向け\imp005a102.bm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00512" y="2154611"/>
            <a:ext cx="4357688" cy="388461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8" descr="C:\My Documents\presentation\FEM-Demonstration\生産技術、品管向け\imp005a104.bm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00512" y="2154611"/>
            <a:ext cx="4357688" cy="388461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9" descr="C:\My Documents\presentation\FEM-Demonstration\生産技術、品管向け\imp005a105.bmp"/>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00512" y="2154611"/>
            <a:ext cx="4357688" cy="388461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0" descr="C:\My Documents\presentation\FEM-Demonstration\生産技術、品管向け\imp005a107.bmp"/>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00512" y="2154611"/>
            <a:ext cx="4357688" cy="388461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1" descr="C:\My Documents\presentation\FEM-Demonstration\生産技術、品管向け\imp005a108.bmp"/>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00512" y="2154611"/>
            <a:ext cx="4357688" cy="388461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2" descr="C:\My Documents\presentation\FEM-Demonstration\生産技術、品管向け\imp005a108.bmp"/>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00512" y="2154611"/>
            <a:ext cx="4357688" cy="388461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3" descr="C:\My Documents\presentation\FEM-Demonstration\生産技術、品管向け\imp005a109.bmp"/>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100512" y="2154611"/>
            <a:ext cx="4357688" cy="388461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4" descr="C:\My Documents\presentation\FEM-Demonstration\生産技術、品管向け\imp005a110.bmp"/>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100512" y="2154611"/>
            <a:ext cx="4357688" cy="388461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5" descr="C:\My Documents\presentation\FEM-Demonstration\生産技術、品管向け\imp005a111.bmp"/>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100512" y="2154611"/>
            <a:ext cx="4357688" cy="388461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6" descr="C:\My Documents\presentation\FEM-Demonstration\生産技術、品管向け\imp005a112.bmp"/>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100512" y="2154611"/>
            <a:ext cx="4357688" cy="388461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7" descr="C:\My Documents\presentation\FEM-Demonstration\生産技術、品管向け\imp005a113.bmp"/>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100512" y="2154611"/>
            <a:ext cx="4357688" cy="388461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8" descr="C:\My Documents\presentation\FEM-Demonstration\生産技術、品管向け\imp005a114.bmp"/>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100512" y="2154611"/>
            <a:ext cx="4357688" cy="38846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5724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1+#ppt_w/2"/>
                                          </p:val>
                                        </p:tav>
                                        <p:tav tm="100000">
                                          <p:val>
                                            <p:strVal val="#ppt_x"/>
                                          </p:val>
                                        </p:tav>
                                      </p:tavLst>
                                    </p:anim>
                                    <p:anim calcmode="lin" valueType="num">
                                      <p:cBhvr additive="base">
                                        <p:cTn id="13"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499"/>
                                          </p:stCondLst>
                                        </p:cTn>
                                        <p:tgtEl>
                                          <p:spTgt spid="11"/>
                                        </p:tgtEl>
                                        <p:attrNameLst>
                                          <p:attrName>style.visibility</p:attrName>
                                        </p:attrNameLst>
                                      </p:cBhvr>
                                      <p:to>
                                        <p:strVal val="visible"/>
                                      </p:to>
                                    </p:set>
                                  </p:childTnLst>
                                </p:cTn>
                              </p:par>
                            </p:childTnLst>
                          </p:cTn>
                        </p:par>
                        <p:par>
                          <p:cTn id="18" fill="hold">
                            <p:stCondLst>
                              <p:cond delay="500"/>
                            </p:stCondLst>
                            <p:childTnLst>
                              <p:par>
                                <p:cTn id="19" presetID="1" presetClass="entr" presetSubtype="0" fill="hold" nodeType="afterEffect">
                                  <p:stCondLst>
                                    <p:cond delay="0"/>
                                  </p:stCondLst>
                                  <p:childTnLst>
                                    <p:set>
                                      <p:cBhvr>
                                        <p:cTn id="20" dur="1" fill="hold">
                                          <p:stCondLst>
                                            <p:cond delay="499"/>
                                          </p:stCondLst>
                                        </p:cTn>
                                        <p:tgtEl>
                                          <p:spTgt spid="12"/>
                                        </p:tgtEl>
                                        <p:attrNameLst>
                                          <p:attrName>style.visibility</p:attrName>
                                        </p:attrNameLst>
                                      </p:cBhvr>
                                      <p:to>
                                        <p:strVal val="visible"/>
                                      </p:to>
                                    </p:set>
                                  </p:childTnLst>
                                </p:cTn>
                              </p:par>
                            </p:childTnLst>
                          </p:cTn>
                        </p:par>
                        <p:par>
                          <p:cTn id="21" fill="hold">
                            <p:stCondLst>
                              <p:cond delay="1000"/>
                            </p:stCondLst>
                            <p:childTnLst>
                              <p:par>
                                <p:cTn id="22" presetID="1" presetClass="entr" presetSubtype="0" fill="hold" nodeType="afterEffect">
                                  <p:stCondLst>
                                    <p:cond delay="0"/>
                                  </p:stCondLst>
                                  <p:childTnLst>
                                    <p:set>
                                      <p:cBhvr>
                                        <p:cTn id="23" dur="1" fill="hold">
                                          <p:stCondLst>
                                            <p:cond delay="499"/>
                                          </p:stCondLst>
                                        </p:cTn>
                                        <p:tgtEl>
                                          <p:spTgt spid="13"/>
                                        </p:tgtEl>
                                        <p:attrNameLst>
                                          <p:attrName>style.visibility</p:attrName>
                                        </p:attrNameLst>
                                      </p:cBhvr>
                                      <p:to>
                                        <p:strVal val="visible"/>
                                      </p:to>
                                    </p:set>
                                  </p:childTnLst>
                                </p:cTn>
                              </p:par>
                            </p:childTnLst>
                          </p:cTn>
                        </p:par>
                        <p:par>
                          <p:cTn id="24" fill="hold">
                            <p:stCondLst>
                              <p:cond delay="1500"/>
                            </p:stCondLst>
                            <p:childTnLst>
                              <p:par>
                                <p:cTn id="25" presetID="1" presetClass="entr" presetSubtype="0" fill="hold" nodeType="afterEffect">
                                  <p:stCondLst>
                                    <p:cond delay="0"/>
                                  </p:stCondLst>
                                  <p:childTnLst>
                                    <p:set>
                                      <p:cBhvr>
                                        <p:cTn id="26" dur="1" fill="hold">
                                          <p:stCondLst>
                                            <p:cond delay="499"/>
                                          </p:stCondLst>
                                        </p:cTn>
                                        <p:tgtEl>
                                          <p:spTgt spid="14"/>
                                        </p:tgtEl>
                                        <p:attrNameLst>
                                          <p:attrName>style.visibility</p:attrName>
                                        </p:attrNameLst>
                                      </p:cBhvr>
                                      <p:to>
                                        <p:strVal val="visible"/>
                                      </p:to>
                                    </p:set>
                                  </p:childTnLst>
                                </p:cTn>
                              </p:par>
                            </p:childTnLst>
                          </p:cTn>
                        </p:par>
                        <p:par>
                          <p:cTn id="27" fill="hold">
                            <p:stCondLst>
                              <p:cond delay="2000"/>
                            </p:stCondLst>
                            <p:childTnLst>
                              <p:par>
                                <p:cTn id="28" presetID="1" presetClass="entr" presetSubtype="0" fill="hold" nodeType="afterEffect">
                                  <p:stCondLst>
                                    <p:cond delay="0"/>
                                  </p:stCondLst>
                                  <p:childTnLst>
                                    <p:set>
                                      <p:cBhvr>
                                        <p:cTn id="29" dur="1" fill="hold">
                                          <p:stCondLst>
                                            <p:cond delay="499"/>
                                          </p:stCondLst>
                                        </p:cTn>
                                        <p:tgtEl>
                                          <p:spTgt spid="15"/>
                                        </p:tgtEl>
                                        <p:attrNameLst>
                                          <p:attrName>style.visibility</p:attrName>
                                        </p:attrNameLst>
                                      </p:cBhvr>
                                      <p:to>
                                        <p:strVal val="visible"/>
                                      </p:to>
                                    </p:set>
                                  </p:childTnLst>
                                </p:cTn>
                              </p:par>
                            </p:childTnLst>
                          </p:cTn>
                        </p:par>
                        <p:par>
                          <p:cTn id="30" fill="hold">
                            <p:stCondLst>
                              <p:cond delay="2500"/>
                            </p:stCondLst>
                            <p:childTnLst>
                              <p:par>
                                <p:cTn id="31" presetID="1" presetClass="entr" presetSubtype="0" fill="hold" nodeType="afterEffect">
                                  <p:stCondLst>
                                    <p:cond delay="0"/>
                                  </p:stCondLst>
                                  <p:childTnLst>
                                    <p:set>
                                      <p:cBhvr>
                                        <p:cTn id="32" dur="1" fill="hold">
                                          <p:stCondLst>
                                            <p:cond delay="499"/>
                                          </p:stCondLst>
                                        </p:cTn>
                                        <p:tgtEl>
                                          <p:spTgt spid="16"/>
                                        </p:tgtEl>
                                        <p:attrNameLst>
                                          <p:attrName>style.visibility</p:attrName>
                                        </p:attrNameLst>
                                      </p:cBhvr>
                                      <p:to>
                                        <p:strVal val="visible"/>
                                      </p:to>
                                    </p:set>
                                  </p:childTnLst>
                                </p:cTn>
                              </p:par>
                            </p:childTnLst>
                          </p:cTn>
                        </p:par>
                        <p:par>
                          <p:cTn id="33" fill="hold">
                            <p:stCondLst>
                              <p:cond delay="3000"/>
                            </p:stCondLst>
                            <p:childTnLst>
                              <p:par>
                                <p:cTn id="34" presetID="1" presetClass="entr" presetSubtype="0" fill="hold" nodeType="afterEffect">
                                  <p:stCondLst>
                                    <p:cond delay="0"/>
                                  </p:stCondLst>
                                  <p:childTnLst>
                                    <p:set>
                                      <p:cBhvr>
                                        <p:cTn id="35" dur="1" fill="hold">
                                          <p:stCondLst>
                                            <p:cond delay="499"/>
                                          </p:stCondLst>
                                        </p:cTn>
                                        <p:tgtEl>
                                          <p:spTgt spid="17"/>
                                        </p:tgtEl>
                                        <p:attrNameLst>
                                          <p:attrName>style.visibility</p:attrName>
                                        </p:attrNameLst>
                                      </p:cBhvr>
                                      <p:to>
                                        <p:strVal val="visible"/>
                                      </p:to>
                                    </p:set>
                                  </p:childTnLst>
                                </p:cTn>
                              </p:par>
                            </p:childTnLst>
                          </p:cTn>
                        </p:par>
                        <p:par>
                          <p:cTn id="36" fill="hold">
                            <p:stCondLst>
                              <p:cond delay="3500"/>
                            </p:stCondLst>
                            <p:childTnLst>
                              <p:par>
                                <p:cTn id="37" presetID="1" presetClass="entr" presetSubtype="0" fill="hold" nodeType="afterEffect">
                                  <p:stCondLst>
                                    <p:cond delay="0"/>
                                  </p:stCondLst>
                                  <p:childTnLst>
                                    <p:set>
                                      <p:cBhvr>
                                        <p:cTn id="38" dur="1" fill="hold">
                                          <p:stCondLst>
                                            <p:cond delay="499"/>
                                          </p:stCondLst>
                                        </p:cTn>
                                        <p:tgtEl>
                                          <p:spTgt spid="18"/>
                                        </p:tgtEl>
                                        <p:attrNameLst>
                                          <p:attrName>style.visibility</p:attrName>
                                        </p:attrNameLst>
                                      </p:cBhvr>
                                      <p:to>
                                        <p:strVal val="visible"/>
                                      </p:to>
                                    </p:set>
                                  </p:childTnLst>
                                </p:cTn>
                              </p:par>
                            </p:childTnLst>
                          </p:cTn>
                        </p:par>
                        <p:par>
                          <p:cTn id="39" fill="hold">
                            <p:stCondLst>
                              <p:cond delay="4000"/>
                            </p:stCondLst>
                            <p:childTnLst>
                              <p:par>
                                <p:cTn id="40" presetID="1" presetClass="entr" presetSubtype="0" fill="hold" nodeType="afterEffect">
                                  <p:stCondLst>
                                    <p:cond delay="0"/>
                                  </p:stCondLst>
                                  <p:childTnLst>
                                    <p:set>
                                      <p:cBhvr>
                                        <p:cTn id="41" dur="1" fill="hold">
                                          <p:stCondLst>
                                            <p:cond delay="499"/>
                                          </p:stCondLst>
                                        </p:cTn>
                                        <p:tgtEl>
                                          <p:spTgt spid="19"/>
                                        </p:tgtEl>
                                        <p:attrNameLst>
                                          <p:attrName>style.visibility</p:attrName>
                                        </p:attrNameLst>
                                      </p:cBhvr>
                                      <p:to>
                                        <p:strVal val="visible"/>
                                      </p:to>
                                    </p:set>
                                  </p:childTnLst>
                                </p:cTn>
                              </p:par>
                            </p:childTnLst>
                          </p:cTn>
                        </p:par>
                        <p:par>
                          <p:cTn id="42" fill="hold">
                            <p:stCondLst>
                              <p:cond delay="4500"/>
                            </p:stCondLst>
                            <p:childTnLst>
                              <p:par>
                                <p:cTn id="43" presetID="1" presetClass="entr" presetSubtype="0" fill="hold" nodeType="afterEffect">
                                  <p:stCondLst>
                                    <p:cond delay="0"/>
                                  </p:stCondLst>
                                  <p:childTnLst>
                                    <p:set>
                                      <p:cBhvr>
                                        <p:cTn id="44" dur="1" fill="hold">
                                          <p:stCondLst>
                                            <p:cond delay="499"/>
                                          </p:stCondLst>
                                        </p:cTn>
                                        <p:tgtEl>
                                          <p:spTgt spid="20"/>
                                        </p:tgtEl>
                                        <p:attrNameLst>
                                          <p:attrName>style.visibility</p:attrName>
                                        </p:attrNameLst>
                                      </p:cBhvr>
                                      <p:to>
                                        <p:strVal val="visible"/>
                                      </p:to>
                                    </p:set>
                                  </p:childTnLst>
                                </p:cTn>
                              </p:par>
                            </p:childTnLst>
                          </p:cTn>
                        </p:par>
                        <p:par>
                          <p:cTn id="45" fill="hold">
                            <p:stCondLst>
                              <p:cond delay="5000"/>
                            </p:stCondLst>
                            <p:childTnLst>
                              <p:par>
                                <p:cTn id="46" presetID="1" presetClass="entr" presetSubtype="0" fill="hold" nodeType="afterEffect">
                                  <p:stCondLst>
                                    <p:cond delay="0"/>
                                  </p:stCondLst>
                                  <p:childTnLst>
                                    <p:set>
                                      <p:cBhvr>
                                        <p:cTn id="47" dur="1" fill="hold">
                                          <p:stCondLst>
                                            <p:cond delay="499"/>
                                          </p:stCondLst>
                                        </p:cTn>
                                        <p:tgtEl>
                                          <p:spTgt spid="21"/>
                                        </p:tgtEl>
                                        <p:attrNameLst>
                                          <p:attrName>style.visibility</p:attrName>
                                        </p:attrNameLst>
                                      </p:cBhvr>
                                      <p:to>
                                        <p:strVal val="visible"/>
                                      </p:to>
                                    </p:set>
                                  </p:childTnLst>
                                </p:cTn>
                              </p:par>
                            </p:childTnLst>
                          </p:cTn>
                        </p:par>
                        <p:par>
                          <p:cTn id="48" fill="hold">
                            <p:stCondLst>
                              <p:cond delay="5500"/>
                            </p:stCondLst>
                            <p:childTnLst>
                              <p:par>
                                <p:cTn id="49" presetID="1" presetClass="entr" presetSubtype="0" fill="hold" nodeType="afterEffect">
                                  <p:stCondLst>
                                    <p:cond delay="0"/>
                                  </p:stCondLst>
                                  <p:childTnLst>
                                    <p:set>
                                      <p:cBhvr>
                                        <p:cTn id="50" dur="1" fill="hold">
                                          <p:stCondLst>
                                            <p:cond delay="499"/>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547664" y="404664"/>
            <a:ext cx="6768752" cy="609600"/>
          </a:xfrm>
        </p:spPr>
        <p:txBody>
          <a:bodyPr>
            <a:normAutofit fontScale="90000"/>
          </a:bodyPr>
          <a:lstStyle/>
          <a:p>
            <a:r>
              <a:rPr kumimoji="1" lang="ja-JP" altLang="en-US" dirty="0" smtClean="0"/>
              <a:t>等速ジョイントブーツの解析</a:t>
            </a:r>
            <a:endParaRPr kumimoji="1" lang="ja-JP" altLang="en-US" dirty="0"/>
          </a:p>
        </p:txBody>
      </p:sp>
      <p:pic>
        <p:nvPicPr>
          <p:cNvPr id="4" name="コンテンツ プレースホルダ 3" descr="Image1.png"/>
          <p:cNvPicPr>
            <a:picLocks noGrp="1" noChangeAspect="1"/>
          </p:cNvPicPr>
          <p:nvPr>
            <p:ph idx="1"/>
          </p:nvPr>
        </p:nvPicPr>
        <p:blipFill>
          <a:blip r:embed="rId2" cstate="print"/>
          <a:stretch>
            <a:fillRect/>
          </a:stretch>
        </p:blipFill>
        <p:spPr>
          <a:xfrm>
            <a:off x="937123" y="1495239"/>
            <a:ext cx="2468236" cy="1862908"/>
          </a:xfrm>
        </p:spPr>
      </p:pic>
      <p:pic>
        <p:nvPicPr>
          <p:cNvPr id="5" name="図 4" descr="Image2.png"/>
          <p:cNvPicPr>
            <a:picLocks noChangeAspect="1"/>
          </p:cNvPicPr>
          <p:nvPr/>
        </p:nvPicPr>
        <p:blipFill>
          <a:blip r:embed="rId3" cstate="print"/>
          <a:stretch>
            <a:fillRect/>
          </a:stretch>
        </p:blipFill>
        <p:spPr>
          <a:xfrm>
            <a:off x="3587967" y="1412776"/>
            <a:ext cx="3372266" cy="2533339"/>
          </a:xfrm>
          <a:prstGeom prst="rect">
            <a:avLst/>
          </a:prstGeom>
        </p:spPr>
      </p:pic>
      <p:pic>
        <p:nvPicPr>
          <p:cNvPr id="6" name="Picture 4" descr="E:\work\fuko2\check02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71241" y="4169611"/>
            <a:ext cx="2486022" cy="196331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E:\work\fuko2\check023.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5539" y="3749547"/>
            <a:ext cx="2022934" cy="159765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無題1.bmp"/>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6200000">
            <a:off x="4974493" y="3940399"/>
            <a:ext cx="2466900" cy="281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角丸四角形 8"/>
          <p:cNvSpPr/>
          <p:nvPr/>
        </p:nvSpPr>
        <p:spPr>
          <a:xfrm>
            <a:off x="3203848" y="6194768"/>
            <a:ext cx="5600166" cy="437383"/>
          </a:xfrm>
          <a:prstGeom prst="round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altLang="ja-JP" sz="2400" dirty="0" smtClean="0">
                <a:solidFill>
                  <a:prstClr val="black"/>
                </a:solidFill>
              </a:rPr>
              <a:t>X</a:t>
            </a:r>
            <a:r>
              <a:rPr lang="ja-JP" altLang="en-US" sz="2400" dirty="0" smtClean="0">
                <a:solidFill>
                  <a:prstClr val="black"/>
                </a:solidFill>
              </a:rPr>
              <a:t>線測定での形状比較もよく一致</a:t>
            </a:r>
            <a:endParaRPr lang="ja-JP" altLang="en-US" sz="2400" dirty="0">
              <a:solidFill>
                <a:prstClr val="black"/>
              </a:solidFill>
            </a:endParaRPr>
          </a:p>
        </p:txBody>
      </p:sp>
    </p:spTree>
    <p:extLst>
      <p:ext uri="{BB962C8B-B14F-4D97-AF65-F5344CB8AC3E}">
        <p14:creationId xmlns:p14="http://schemas.microsoft.com/office/powerpoint/2010/main" val="113319223"/>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4" name="Rectangle 4"/>
          <p:cNvSpPr>
            <a:spLocks noGrp="1" noChangeArrowheads="1"/>
          </p:cNvSpPr>
          <p:nvPr>
            <p:ph type="body" sz="half" idx="2"/>
          </p:nvPr>
        </p:nvSpPr>
        <p:spPr/>
        <p:txBody>
          <a:bodyPr/>
          <a:lstStyle/>
          <a:p>
            <a:endParaRPr lang="ja-JP" altLang="ja-JP"/>
          </a:p>
        </p:txBody>
      </p:sp>
      <p:pic>
        <p:nvPicPr>
          <p:cNvPr id="40965" name="Picture 5" descr="C:\My Documents\presentation\FEM-Demonstration\生産技術、品管向け\imp001100a.bm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2590800"/>
            <a:ext cx="3505200" cy="3124200"/>
          </a:xfrm>
          <a:prstGeom prst="rect">
            <a:avLst/>
          </a:prstGeom>
          <a:noFill/>
          <a:extLst>
            <a:ext uri="{909E8E84-426E-40DD-AFC4-6F175D3DCCD1}">
              <a14:hiddenFill xmlns:a14="http://schemas.microsoft.com/office/drawing/2010/main">
                <a:solidFill>
                  <a:srgbClr val="FFFFFF"/>
                </a:solidFill>
              </a14:hiddenFill>
            </a:ext>
          </a:extLst>
        </p:spPr>
      </p:pic>
      <p:pic>
        <p:nvPicPr>
          <p:cNvPr id="40966" name="Picture 6" descr="C:\My Documents\presentation\FEM-Demonstration\生産技術、品管向け\imp004100b.bm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0" y="1905000"/>
            <a:ext cx="5056188" cy="4506913"/>
          </a:xfrm>
          <a:prstGeom prst="rect">
            <a:avLst/>
          </a:prstGeom>
          <a:noFill/>
          <a:extLst>
            <a:ext uri="{909E8E84-426E-40DD-AFC4-6F175D3DCCD1}">
              <a14:hiddenFill xmlns:a14="http://schemas.microsoft.com/office/drawing/2010/main">
                <a:solidFill>
                  <a:srgbClr val="FFFFFF"/>
                </a:solidFill>
              </a14:hiddenFill>
            </a:ext>
          </a:extLst>
        </p:spPr>
      </p:pic>
      <p:pic>
        <p:nvPicPr>
          <p:cNvPr id="40967" name="Picture 7" descr="C:\My Documents\presentation\FEM-Demonstration\生産技術、品管向け\imp004100c.bm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0" y="1905000"/>
            <a:ext cx="5056188" cy="45069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82319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6" fill="hold" nodeType="clickEffect">
                                  <p:stCondLst>
                                    <p:cond delay="0"/>
                                  </p:stCondLst>
                                  <p:childTnLst>
                                    <p:set>
                                      <p:cBhvr>
                                        <p:cTn id="6" dur="1" fill="hold">
                                          <p:stCondLst>
                                            <p:cond delay="0"/>
                                          </p:stCondLst>
                                        </p:cTn>
                                        <p:tgtEl>
                                          <p:spTgt spid="40966"/>
                                        </p:tgtEl>
                                        <p:attrNameLst>
                                          <p:attrName>style.visibility</p:attrName>
                                        </p:attrNameLst>
                                      </p:cBhvr>
                                      <p:to>
                                        <p:strVal val="visible"/>
                                      </p:to>
                                    </p:set>
                                    <p:anim calcmode="lin" valueType="num">
                                      <p:cBhvr additive="base">
                                        <p:cTn id="7" dur="500" fill="hold"/>
                                        <p:tgtEl>
                                          <p:spTgt spid="40966"/>
                                        </p:tgtEl>
                                        <p:attrNameLst>
                                          <p:attrName>ppt_x</p:attrName>
                                        </p:attrNameLst>
                                      </p:cBhvr>
                                      <p:tavLst>
                                        <p:tav tm="0">
                                          <p:val>
                                            <p:strVal val="1+#ppt_w/2"/>
                                          </p:val>
                                        </p:tav>
                                        <p:tav tm="100000">
                                          <p:val>
                                            <p:strVal val="#ppt_x"/>
                                          </p:val>
                                        </p:tav>
                                      </p:tavLst>
                                    </p:anim>
                                    <p:anim calcmode="lin" valueType="num">
                                      <p:cBhvr additive="base">
                                        <p:cTn id="8" dur="500" fill="hold"/>
                                        <p:tgtEl>
                                          <p:spTgt spid="40966"/>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499"/>
                                          </p:stCondLst>
                                        </p:cTn>
                                        <p:tgtEl>
                                          <p:spTgt spid="409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
          <p:cNvSpPr>
            <a:spLocks noGrp="1" noChangeArrowheads="1"/>
          </p:cNvSpPr>
          <p:nvPr>
            <p:ph type="title"/>
          </p:nvPr>
        </p:nvSpPr>
        <p:spPr>
          <a:xfrm>
            <a:off x="685800" y="528140"/>
            <a:ext cx="7772400" cy="609600"/>
          </a:xfrm>
        </p:spPr>
        <p:txBody>
          <a:bodyPr>
            <a:normAutofit fontScale="90000"/>
          </a:bodyPr>
          <a:lstStyle/>
          <a:p>
            <a:r>
              <a:rPr lang="ja-JP" altLang="en-US" sz="3600" dirty="0" smtClean="0"/>
              <a:t>型形状予測</a:t>
            </a:r>
            <a:endParaRPr lang="en-US" altLang="ja-JP" sz="3600" dirty="0"/>
          </a:p>
        </p:txBody>
      </p:sp>
      <p:pic>
        <p:nvPicPr>
          <p:cNvPr id="3" name="Picture 5" descr="C:\My Documents\presentation\FEM-Demonstration\生産技術、品管向け\imp006100.b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924769"/>
            <a:ext cx="4067175" cy="362426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descr="C:\My Documents\presentation\FEM-Demonstration\生産技術、品管向け\imp006100a.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38328" y="1916832"/>
            <a:ext cx="4203700" cy="37465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7" descr="C:\My Documents\presentation\FEM-Demonstration\生産技術、品管向け\imp006100b.bm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38328" y="1916832"/>
            <a:ext cx="4203700" cy="37465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descr="C:\My Documents\presentation\FEM-Demonstration\生産技術、品管向け\imp006100c.bm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38328" y="1916832"/>
            <a:ext cx="4203700" cy="37465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9" descr="C:\My Documents\presentation\FEM-Demonstration\生産技術、品管向け\imp006100d.bmp"/>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38328" y="1916832"/>
            <a:ext cx="4203700" cy="37465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0" descr="C:\My Documents\presentation\FEM-Demonstration\生産技術、品管向け\imp006100e.bmp"/>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38328" y="1916832"/>
            <a:ext cx="4203700" cy="37465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1" descr="C:\My Documents\presentation\FEM-Demonstration\生産技術、品管向け\imp006100e.bmp"/>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38328" y="1916832"/>
            <a:ext cx="4203700" cy="37465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2" descr="C:\My Documents\presentation\FEM-Demonstration\生産技術、品管向け\imp006100f.bmp"/>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38328" y="1916832"/>
            <a:ext cx="4203700" cy="37465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3" descr="C:\My Documents\presentation\FEM-Demonstration\生産技術、品管向け\imp006100g.bmp"/>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38328" y="1916832"/>
            <a:ext cx="4203700" cy="37465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4" descr="C:\My Documents\presentation\FEM-Demonstration\生産技術、品管向け\imp006100h.bmp"/>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438328" y="1916832"/>
            <a:ext cx="4203700" cy="37465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5" descr="C:\My Documents\presentation\FEM-Demonstration\生産技術、品管向け\imp006100i.bmp"/>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438328" y="1916832"/>
            <a:ext cx="4203700" cy="3746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944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499"/>
                                          </p:stCondLst>
                                        </p:cTn>
                                        <p:tgtEl>
                                          <p:spTgt spid="5"/>
                                        </p:tgtEl>
                                        <p:attrNameLst>
                                          <p:attrName>style.visibility</p:attrName>
                                        </p:attrNameLst>
                                      </p:cBhvr>
                                      <p:to>
                                        <p:strVal val="visible"/>
                                      </p:to>
                                    </p:set>
                                  </p:childTnLst>
                                </p:cTn>
                              </p:par>
                            </p:childTnLst>
                          </p:cTn>
                        </p:par>
                        <p:par>
                          <p:cTn id="13" fill="hold">
                            <p:stCondLst>
                              <p:cond delay="500"/>
                            </p:stCondLst>
                            <p:childTnLst>
                              <p:par>
                                <p:cTn id="14" presetID="1" presetClass="entr" presetSubtype="0" fill="hold" nodeType="afterEffect">
                                  <p:stCondLst>
                                    <p:cond delay="0"/>
                                  </p:stCondLst>
                                  <p:childTnLst>
                                    <p:set>
                                      <p:cBhvr>
                                        <p:cTn id="15" dur="1" fill="hold">
                                          <p:stCondLst>
                                            <p:cond delay="499"/>
                                          </p:stCondLst>
                                        </p:cTn>
                                        <p:tgtEl>
                                          <p:spTgt spid="6"/>
                                        </p:tgtEl>
                                        <p:attrNameLst>
                                          <p:attrName>style.visibility</p:attrName>
                                        </p:attrNameLst>
                                      </p:cBhvr>
                                      <p:to>
                                        <p:strVal val="visible"/>
                                      </p:to>
                                    </p:set>
                                  </p:childTnLst>
                                </p:cTn>
                              </p:par>
                            </p:childTnLst>
                          </p:cTn>
                        </p:par>
                        <p:par>
                          <p:cTn id="16" fill="hold">
                            <p:stCondLst>
                              <p:cond delay="1000"/>
                            </p:stCondLst>
                            <p:childTnLst>
                              <p:par>
                                <p:cTn id="17" presetID="1" presetClass="entr" presetSubtype="0" fill="hold" nodeType="afterEffect">
                                  <p:stCondLst>
                                    <p:cond delay="0"/>
                                  </p:stCondLst>
                                  <p:childTnLst>
                                    <p:set>
                                      <p:cBhvr>
                                        <p:cTn id="18" dur="1" fill="hold">
                                          <p:stCondLst>
                                            <p:cond delay="499"/>
                                          </p:stCondLst>
                                        </p:cTn>
                                        <p:tgtEl>
                                          <p:spTgt spid="7"/>
                                        </p:tgtEl>
                                        <p:attrNameLst>
                                          <p:attrName>style.visibility</p:attrName>
                                        </p:attrNameLst>
                                      </p:cBhvr>
                                      <p:to>
                                        <p:strVal val="visible"/>
                                      </p:to>
                                    </p:set>
                                  </p:childTnLst>
                                </p:cTn>
                              </p:par>
                            </p:childTnLst>
                          </p:cTn>
                        </p:par>
                        <p:par>
                          <p:cTn id="19" fill="hold">
                            <p:stCondLst>
                              <p:cond delay="1500"/>
                            </p:stCondLst>
                            <p:childTnLst>
                              <p:par>
                                <p:cTn id="20" presetID="1" presetClass="entr" presetSubtype="0" fill="hold" nodeType="afterEffect">
                                  <p:stCondLst>
                                    <p:cond delay="0"/>
                                  </p:stCondLst>
                                  <p:childTnLst>
                                    <p:set>
                                      <p:cBhvr>
                                        <p:cTn id="21" dur="1" fill="hold">
                                          <p:stCondLst>
                                            <p:cond delay="499"/>
                                          </p:stCondLst>
                                        </p:cTn>
                                        <p:tgtEl>
                                          <p:spTgt spid="8"/>
                                        </p:tgtEl>
                                        <p:attrNameLst>
                                          <p:attrName>style.visibility</p:attrName>
                                        </p:attrNameLst>
                                      </p:cBhvr>
                                      <p:to>
                                        <p:strVal val="visible"/>
                                      </p:to>
                                    </p:set>
                                  </p:childTnLst>
                                </p:cTn>
                              </p:par>
                            </p:childTnLst>
                          </p:cTn>
                        </p:par>
                        <p:par>
                          <p:cTn id="22" fill="hold">
                            <p:stCondLst>
                              <p:cond delay="2000"/>
                            </p:stCondLst>
                            <p:childTnLst>
                              <p:par>
                                <p:cTn id="23" presetID="1" presetClass="entr" presetSubtype="0" fill="hold" nodeType="afterEffect">
                                  <p:stCondLst>
                                    <p:cond delay="0"/>
                                  </p:stCondLst>
                                  <p:childTnLst>
                                    <p:set>
                                      <p:cBhvr>
                                        <p:cTn id="24" dur="1" fill="hold">
                                          <p:stCondLst>
                                            <p:cond delay="499"/>
                                          </p:stCondLst>
                                        </p:cTn>
                                        <p:tgtEl>
                                          <p:spTgt spid="9"/>
                                        </p:tgtEl>
                                        <p:attrNameLst>
                                          <p:attrName>style.visibility</p:attrName>
                                        </p:attrNameLst>
                                      </p:cBhvr>
                                      <p:to>
                                        <p:strVal val="visible"/>
                                      </p:to>
                                    </p:set>
                                  </p:childTnLst>
                                </p:cTn>
                              </p:par>
                            </p:childTnLst>
                          </p:cTn>
                        </p:par>
                        <p:par>
                          <p:cTn id="25" fill="hold">
                            <p:stCondLst>
                              <p:cond delay="2500"/>
                            </p:stCondLst>
                            <p:childTnLst>
                              <p:par>
                                <p:cTn id="26" presetID="1" presetClass="entr" presetSubtype="0" fill="hold" nodeType="afterEffect">
                                  <p:stCondLst>
                                    <p:cond delay="0"/>
                                  </p:stCondLst>
                                  <p:childTnLst>
                                    <p:set>
                                      <p:cBhvr>
                                        <p:cTn id="27" dur="1" fill="hold">
                                          <p:stCondLst>
                                            <p:cond delay="499"/>
                                          </p:stCondLst>
                                        </p:cTn>
                                        <p:tgtEl>
                                          <p:spTgt spid="10"/>
                                        </p:tgtEl>
                                        <p:attrNameLst>
                                          <p:attrName>style.visibility</p:attrName>
                                        </p:attrNameLst>
                                      </p:cBhvr>
                                      <p:to>
                                        <p:strVal val="visible"/>
                                      </p:to>
                                    </p:set>
                                  </p:childTnLst>
                                </p:cTn>
                              </p:par>
                            </p:childTnLst>
                          </p:cTn>
                        </p:par>
                        <p:par>
                          <p:cTn id="28" fill="hold">
                            <p:stCondLst>
                              <p:cond delay="3000"/>
                            </p:stCondLst>
                            <p:childTnLst>
                              <p:par>
                                <p:cTn id="29" presetID="1" presetClass="entr" presetSubtype="0" fill="hold" nodeType="afterEffect">
                                  <p:stCondLst>
                                    <p:cond delay="0"/>
                                  </p:stCondLst>
                                  <p:childTnLst>
                                    <p:set>
                                      <p:cBhvr>
                                        <p:cTn id="30" dur="1" fill="hold">
                                          <p:stCondLst>
                                            <p:cond delay="499"/>
                                          </p:stCondLst>
                                        </p:cTn>
                                        <p:tgtEl>
                                          <p:spTgt spid="11"/>
                                        </p:tgtEl>
                                        <p:attrNameLst>
                                          <p:attrName>style.visibility</p:attrName>
                                        </p:attrNameLst>
                                      </p:cBhvr>
                                      <p:to>
                                        <p:strVal val="visible"/>
                                      </p:to>
                                    </p:set>
                                  </p:childTnLst>
                                </p:cTn>
                              </p:par>
                            </p:childTnLst>
                          </p:cTn>
                        </p:par>
                        <p:par>
                          <p:cTn id="31" fill="hold">
                            <p:stCondLst>
                              <p:cond delay="3500"/>
                            </p:stCondLst>
                            <p:childTnLst>
                              <p:par>
                                <p:cTn id="32" presetID="1" presetClass="entr" presetSubtype="0" fill="hold" nodeType="afterEffect">
                                  <p:stCondLst>
                                    <p:cond delay="0"/>
                                  </p:stCondLst>
                                  <p:childTnLst>
                                    <p:set>
                                      <p:cBhvr>
                                        <p:cTn id="33" dur="1" fill="hold">
                                          <p:stCondLst>
                                            <p:cond delay="499"/>
                                          </p:stCondLst>
                                        </p:cTn>
                                        <p:tgtEl>
                                          <p:spTgt spid="12"/>
                                        </p:tgtEl>
                                        <p:attrNameLst>
                                          <p:attrName>style.visibility</p:attrName>
                                        </p:attrNameLst>
                                      </p:cBhvr>
                                      <p:to>
                                        <p:strVal val="visible"/>
                                      </p:to>
                                    </p:set>
                                  </p:childTnLst>
                                </p:cTn>
                              </p:par>
                            </p:childTnLst>
                          </p:cTn>
                        </p:par>
                        <p:par>
                          <p:cTn id="34" fill="hold">
                            <p:stCondLst>
                              <p:cond delay="4000"/>
                            </p:stCondLst>
                            <p:childTnLst>
                              <p:par>
                                <p:cTn id="35" presetID="1" presetClass="entr" presetSubtype="0" fill="hold" nodeType="afterEffect">
                                  <p:stCondLst>
                                    <p:cond delay="0"/>
                                  </p:stCondLst>
                                  <p:childTnLst>
                                    <p:set>
                                      <p:cBhvr>
                                        <p:cTn id="36" dur="1" fill="hold">
                                          <p:stCondLst>
                                            <p:cond delay="499"/>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2581275" y="228600"/>
            <a:ext cx="4000500" cy="457200"/>
          </a:xfrm>
        </p:spPr>
        <p:txBody>
          <a:bodyPr>
            <a:normAutofit fontScale="90000"/>
          </a:bodyPr>
          <a:lstStyle/>
          <a:p>
            <a:r>
              <a:rPr lang="en-US" altLang="ja-JP" sz="2800">
                <a:latin typeface="Century" pitchFamily="18" charset="0"/>
              </a:rPr>
              <a:t>【</a:t>
            </a:r>
            <a:r>
              <a:rPr lang="ja-JP" altLang="en-US" sz="2800">
                <a:latin typeface="Century" pitchFamily="18" charset="0"/>
              </a:rPr>
              <a:t>建築用防振ゴム部品</a:t>
            </a:r>
            <a:r>
              <a:rPr lang="en-US" altLang="ja-JP" sz="2800">
                <a:latin typeface="Century" pitchFamily="18" charset="0"/>
              </a:rPr>
              <a:t>1 】</a:t>
            </a:r>
          </a:p>
        </p:txBody>
      </p:sp>
      <p:sp>
        <p:nvSpPr>
          <p:cNvPr id="59395" name="Rectangle 3"/>
          <p:cNvSpPr>
            <a:spLocks noChangeArrowheads="1"/>
          </p:cNvSpPr>
          <p:nvPr/>
        </p:nvSpPr>
        <p:spPr bwMode="auto">
          <a:xfrm>
            <a:off x="3817938" y="6381750"/>
            <a:ext cx="15049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marL="342900" indent="-342900">
              <a:defRPr kumimoji="1" sz="2400">
                <a:solidFill>
                  <a:schemeClr val="tx1"/>
                </a:solidFill>
                <a:latin typeface="Times New Roman" pitchFamily="18" charset="0"/>
                <a:ea typeface="ＭＳ Ｐゴシック" charset="-128"/>
              </a:defRPr>
            </a:lvl1pPr>
            <a:lvl2pPr marL="742950" indent="-285750">
              <a:defRPr kumimoji="1" sz="2400">
                <a:solidFill>
                  <a:schemeClr val="tx1"/>
                </a:solidFill>
                <a:latin typeface="Times New Roman" pitchFamily="18" charset="0"/>
                <a:ea typeface="ＭＳ Ｐゴシック" charset="-128"/>
              </a:defRPr>
            </a:lvl2pPr>
            <a:lvl3pPr marL="1143000" indent="-228600">
              <a:defRPr kumimoji="1" sz="2400">
                <a:solidFill>
                  <a:schemeClr val="tx1"/>
                </a:solidFill>
                <a:latin typeface="Times New Roman" pitchFamily="18" charset="0"/>
                <a:ea typeface="ＭＳ Ｐゴシック" charset="-128"/>
              </a:defRPr>
            </a:lvl3pPr>
            <a:lvl4pPr marL="1600200" indent="-228600">
              <a:defRPr kumimoji="1" sz="2400">
                <a:solidFill>
                  <a:schemeClr val="tx1"/>
                </a:solidFill>
                <a:latin typeface="Times New Roman" pitchFamily="18" charset="0"/>
                <a:ea typeface="ＭＳ Ｐゴシック" charset="-128"/>
              </a:defRPr>
            </a:lvl4pPr>
            <a:lvl5pPr marL="2057400" indent="-228600">
              <a:defRPr kumimoji="1" sz="2400">
                <a:solidFill>
                  <a:schemeClr val="tx1"/>
                </a:solidFill>
                <a:latin typeface="Times New Roman" pitchFamily="18" charset="0"/>
                <a:ea typeface="ＭＳ Ｐゴシック" charset="-128"/>
              </a:defRPr>
            </a:lvl5pPr>
            <a:lvl6pPr marL="2514600" indent="-228600" fontAlgn="base">
              <a:spcBef>
                <a:spcPct val="0"/>
              </a:spcBef>
              <a:spcAft>
                <a:spcPct val="0"/>
              </a:spcAft>
              <a:defRPr kumimoji="1" sz="2400">
                <a:solidFill>
                  <a:schemeClr val="tx1"/>
                </a:solidFill>
                <a:latin typeface="Times New Roman" pitchFamily="18" charset="0"/>
                <a:ea typeface="ＭＳ Ｐゴシック" charset="-128"/>
              </a:defRPr>
            </a:lvl6pPr>
            <a:lvl7pPr marL="2971800" indent="-228600" fontAlgn="base">
              <a:spcBef>
                <a:spcPct val="0"/>
              </a:spcBef>
              <a:spcAft>
                <a:spcPct val="0"/>
              </a:spcAft>
              <a:defRPr kumimoji="1" sz="2400">
                <a:solidFill>
                  <a:schemeClr val="tx1"/>
                </a:solidFill>
                <a:latin typeface="Times New Roman" pitchFamily="18" charset="0"/>
                <a:ea typeface="ＭＳ Ｐゴシック" charset="-128"/>
              </a:defRPr>
            </a:lvl7pPr>
            <a:lvl8pPr marL="3429000" indent="-228600" fontAlgn="base">
              <a:spcBef>
                <a:spcPct val="0"/>
              </a:spcBef>
              <a:spcAft>
                <a:spcPct val="0"/>
              </a:spcAft>
              <a:defRPr kumimoji="1" sz="2400">
                <a:solidFill>
                  <a:schemeClr val="tx1"/>
                </a:solidFill>
                <a:latin typeface="Times New Roman" pitchFamily="18" charset="0"/>
                <a:ea typeface="ＭＳ Ｐゴシック" charset="-128"/>
              </a:defRPr>
            </a:lvl8pPr>
            <a:lvl9pPr marL="3886200" indent="-228600" fontAlgn="base">
              <a:spcBef>
                <a:spcPct val="0"/>
              </a:spcBef>
              <a:spcAft>
                <a:spcPct val="0"/>
              </a:spcAft>
              <a:defRPr kumimoji="1" sz="2400">
                <a:solidFill>
                  <a:schemeClr val="tx1"/>
                </a:solidFill>
                <a:latin typeface="Times New Roman" pitchFamily="18" charset="0"/>
                <a:ea typeface="ＭＳ Ｐゴシック" charset="-128"/>
              </a:defRPr>
            </a:lvl9pPr>
          </a:lstStyle>
          <a:p>
            <a:pPr>
              <a:lnSpc>
                <a:spcPct val="90000"/>
              </a:lnSpc>
              <a:spcBef>
                <a:spcPct val="20000"/>
              </a:spcBef>
            </a:pPr>
            <a:r>
              <a:rPr lang="ja-JP" altLang="en-US" sz="2800">
                <a:latin typeface="Century" pitchFamily="18" charset="0"/>
              </a:rPr>
              <a:t>現行商品 </a:t>
            </a:r>
          </a:p>
        </p:txBody>
      </p:sp>
      <p:grpSp>
        <p:nvGrpSpPr>
          <p:cNvPr id="59396" name="Group 4"/>
          <p:cNvGrpSpPr>
            <a:grpSpLocks/>
          </p:cNvGrpSpPr>
          <p:nvPr/>
        </p:nvGrpSpPr>
        <p:grpSpPr bwMode="auto">
          <a:xfrm>
            <a:off x="228600" y="1219200"/>
            <a:ext cx="3730625" cy="1544638"/>
            <a:chOff x="144" y="768"/>
            <a:chExt cx="2350" cy="973"/>
          </a:xfrm>
        </p:grpSpPr>
        <p:pic>
          <p:nvPicPr>
            <p:cNvPr id="59397" name="Picture 5" descr="E:\Shared\Presentation\防振プレゼンテーション日本語\使用画像\道路ジョイント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4" y="768"/>
              <a:ext cx="2350" cy="772"/>
            </a:xfrm>
            <a:prstGeom prst="rect">
              <a:avLst/>
            </a:prstGeom>
            <a:noFill/>
            <a:extLst>
              <a:ext uri="{909E8E84-426E-40DD-AFC4-6F175D3DCCD1}">
                <a14:hiddenFill xmlns:a14="http://schemas.microsoft.com/office/drawing/2010/main">
                  <a:solidFill>
                    <a:srgbClr val="FFFFFF"/>
                  </a:solidFill>
                </a14:hiddenFill>
              </a:ext>
            </a:extLst>
          </p:spPr>
        </p:pic>
        <p:sp>
          <p:nvSpPr>
            <p:cNvPr id="59398" name="Text Box 6"/>
            <p:cNvSpPr txBox="1">
              <a:spLocks noChangeArrowheads="1"/>
            </p:cNvSpPr>
            <p:nvPr/>
          </p:nvSpPr>
          <p:spPr bwMode="auto">
            <a:xfrm>
              <a:off x="144" y="1596"/>
              <a:ext cx="1152" cy="145"/>
            </a:xfrm>
            <a:prstGeom prst="rect">
              <a:avLst/>
            </a:prstGeom>
            <a:solidFill>
              <a:srgbClr val="FFFFFF"/>
            </a:solidFill>
            <a:ln w="127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algn="ctr" eaLnBrk="0" hangingPunct="0">
                <a:lnSpc>
                  <a:spcPct val="96000"/>
                </a:lnSpc>
              </a:pPr>
              <a:r>
                <a:rPr kumimoji="0" lang="ja-JP" altLang="en-US" sz="1400">
                  <a:latin typeface="Century" pitchFamily="18" charset="0"/>
                </a:rPr>
                <a:t>道路ジョイント 敷設状況</a:t>
              </a:r>
            </a:p>
          </p:txBody>
        </p:sp>
      </p:grpSp>
      <p:grpSp>
        <p:nvGrpSpPr>
          <p:cNvPr id="59399" name="Group 7"/>
          <p:cNvGrpSpPr>
            <a:grpSpLocks/>
          </p:cNvGrpSpPr>
          <p:nvPr/>
        </p:nvGrpSpPr>
        <p:grpSpPr bwMode="auto">
          <a:xfrm>
            <a:off x="304800" y="1800225"/>
            <a:ext cx="3441700" cy="4295775"/>
            <a:chOff x="192" y="1134"/>
            <a:chExt cx="2168" cy="2706"/>
          </a:xfrm>
        </p:grpSpPr>
        <p:pic>
          <p:nvPicPr>
            <p:cNvPr id="59400" name="Picture 8" descr="C:\My Documents\My Pictures\道路ジョイント.t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2" y="2853"/>
              <a:ext cx="2168" cy="987"/>
            </a:xfrm>
            <a:prstGeom prst="rect">
              <a:avLst/>
            </a:prstGeom>
            <a:noFill/>
            <a:extLst>
              <a:ext uri="{909E8E84-426E-40DD-AFC4-6F175D3DCCD1}">
                <a14:hiddenFill xmlns:a14="http://schemas.microsoft.com/office/drawing/2010/main">
                  <a:solidFill>
                    <a:srgbClr val="FFFFFF"/>
                  </a:solidFill>
                </a14:hiddenFill>
              </a:ext>
            </a:extLst>
          </p:spPr>
        </p:pic>
        <p:pic>
          <p:nvPicPr>
            <p:cNvPr id="59401" name="Picture 9" descr="C:\My Documents\My Pictures\道路ジョイント-2.t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8" y="1884"/>
              <a:ext cx="2064" cy="996"/>
            </a:xfrm>
            <a:prstGeom prst="rect">
              <a:avLst/>
            </a:prstGeom>
            <a:noFill/>
            <a:extLst>
              <a:ext uri="{909E8E84-426E-40DD-AFC4-6F175D3DCCD1}">
                <a14:hiddenFill xmlns:a14="http://schemas.microsoft.com/office/drawing/2010/main">
                  <a:solidFill>
                    <a:srgbClr val="FFFFFF"/>
                  </a:solidFill>
                </a14:hiddenFill>
              </a:ext>
            </a:extLst>
          </p:spPr>
        </p:pic>
        <p:sp>
          <p:nvSpPr>
            <p:cNvPr id="59402" name="Freeform 10"/>
            <p:cNvSpPr>
              <a:spLocks/>
            </p:cNvSpPr>
            <p:nvPr/>
          </p:nvSpPr>
          <p:spPr bwMode="auto">
            <a:xfrm>
              <a:off x="1332" y="1134"/>
              <a:ext cx="468" cy="726"/>
            </a:xfrm>
            <a:custGeom>
              <a:avLst/>
              <a:gdLst>
                <a:gd name="T0" fmla="*/ 468 w 468"/>
                <a:gd name="T1" fmla="*/ 0 h 726"/>
                <a:gd name="T2" fmla="*/ 0 w 468"/>
                <a:gd name="T3" fmla="*/ 726 h 726"/>
              </a:gdLst>
              <a:ahLst/>
              <a:cxnLst>
                <a:cxn ang="0">
                  <a:pos x="T0" y="T1"/>
                </a:cxn>
                <a:cxn ang="0">
                  <a:pos x="T2" y="T3"/>
                </a:cxn>
              </a:cxnLst>
              <a:rect l="0" t="0" r="r" b="b"/>
              <a:pathLst>
                <a:path w="468" h="726">
                  <a:moveTo>
                    <a:pt x="468" y="0"/>
                  </a:moveTo>
                  <a:lnTo>
                    <a:pt x="0" y="726"/>
                  </a:lnTo>
                </a:path>
              </a:pathLst>
            </a:custGeom>
            <a:noFill/>
            <a:ln w="19050">
              <a:solidFill>
                <a:srgbClr val="FF0000"/>
              </a:solidFill>
              <a:miter lim="800000"/>
              <a:headEn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a:p>
          </p:txBody>
        </p:sp>
      </p:grpSp>
      <p:grpSp>
        <p:nvGrpSpPr>
          <p:cNvPr id="59403" name="Group 11"/>
          <p:cNvGrpSpPr>
            <a:grpSpLocks/>
          </p:cNvGrpSpPr>
          <p:nvPr/>
        </p:nvGrpSpPr>
        <p:grpSpPr bwMode="auto">
          <a:xfrm>
            <a:off x="4419600" y="1066800"/>
            <a:ext cx="4495800" cy="5029200"/>
            <a:chOff x="2784" y="672"/>
            <a:chExt cx="2832" cy="3168"/>
          </a:xfrm>
        </p:grpSpPr>
        <p:pic>
          <p:nvPicPr>
            <p:cNvPr id="59404" name="Picture 12" descr="E:\Shared\Presentation\防振プレゼンテーション日本語\使用画像\さいたまarena1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90" y="2885"/>
              <a:ext cx="1824" cy="955"/>
            </a:xfrm>
            <a:prstGeom prst="rect">
              <a:avLst/>
            </a:prstGeom>
            <a:noFill/>
            <a:extLst>
              <a:ext uri="{909E8E84-426E-40DD-AFC4-6F175D3DCCD1}">
                <a14:hiddenFill xmlns:a14="http://schemas.microsoft.com/office/drawing/2010/main">
                  <a:solidFill>
                    <a:srgbClr val="FFFFFF"/>
                  </a:solidFill>
                </a14:hiddenFill>
              </a:ext>
            </a:extLst>
          </p:spPr>
        </p:pic>
        <p:sp>
          <p:nvSpPr>
            <p:cNvPr id="59405" name="Text Box 13"/>
            <p:cNvSpPr txBox="1">
              <a:spLocks noChangeArrowheads="1"/>
            </p:cNvSpPr>
            <p:nvPr/>
          </p:nvSpPr>
          <p:spPr bwMode="auto">
            <a:xfrm>
              <a:off x="4656" y="3563"/>
              <a:ext cx="960" cy="271"/>
            </a:xfrm>
            <a:prstGeom prst="rect">
              <a:avLst/>
            </a:prstGeom>
            <a:solidFill>
              <a:srgbClr val="FFFFFF"/>
            </a:solidFill>
            <a:ln w="127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algn="ctr" eaLnBrk="0" hangingPunct="0">
                <a:lnSpc>
                  <a:spcPct val="96000"/>
                </a:lnSpc>
              </a:pPr>
              <a:r>
                <a:rPr kumimoji="0" lang="ja-JP" altLang="en-US" sz="1400">
                  <a:latin typeface="Century" pitchFamily="18" charset="0"/>
                </a:rPr>
                <a:t>さいたま</a:t>
              </a:r>
            </a:p>
            <a:p>
              <a:pPr algn="ctr" eaLnBrk="0" hangingPunct="0">
                <a:lnSpc>
                  <a:spcPct val="96000"/>
                </a:lnSpc>
              </a:pPr>
              <a:r>
                <a:rPr kumimoji="0" lang="ja-JP" altLang="en-US" sz="1400">
                  <a:latin typeface="Century" pitchFamily="18" charset="0"/>
                </a:rPr>
                <a:t>スーパーアリーナ</a:t>
              </a:r>
            </a:p>
          </p:txBody>
        </p:sp>
        <p:sp>
          <p:nvSpPr>
            <p:cNvPr id="59406" name="Text Box 14"/>
            <p:cNvSpPr txBox="1">
              <a:spLocks noChangeArrowheads="1"/>
            </p:cNvSpPr>
            <p:nvPr/>
          </p:nvSpPr>
          <p:spPr bwMode="auto">
            <a:xfrm>
              <a:off x="4314" y="678"/>
              <a:ext cx="528" cy="145"/>
            </a:xfrm>
            <a:prstGeom prst="rect">
              <a:avLst/>
            </a:prstGeom>
            <a:solidFill>
              <a:srgbClr val="FFFFFF"/>
            </a:solidFill>
            <a:ln w="127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algn="ctr" eaLnBrk="0" hangingPunct="0">
                <a:lnSpc>
                  <a:spcPct val="96000"/>
                </a:lnSpc>
              </a:pPr>
              <a:r>
                <a:rPr kumimoji="0" lang="ja-JP" altLang="en-US" sz="1400">
                  <a:latin typeface="Century" pitchFamily="18" charset="0"/>
                </a:rPr>
                <a:t>蓮華大橋</a:t>
              </a:r>
            </a:p>
          </p:txBody>
        </p:sp>
        <p:pic>
          <p:nvPicPr>
            <p:cNvPr id="59407" name="Picture 15" descr="E:\Shared\Presentation\防振プレゼンテーション日本語\使用画像\支承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784" y="672"/>
              <a:ext cx="1486" cy="10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9408" name="Group 16"/>
          <p:cNvGrpSpPr>
            <a:grpSpLocks/>
          </p:cNvGrpSpPr>
          <p:nvPr/>
        </p:nvGrpSpPr>
        <p:grpSpPr bwMode="auto">
          <a:xfrm>
            <a:off x="5638800" y="1981200"/>
            <a:ext cx="3314700" cy="3581400"/>
            <a:chOff x="3552" y="1248"/>
            <a:chExt cx="2088" cy="2256"/>
          </a:xfrm>
        </p:grpSpPr>
        <p:pic>
          <p:nvPicPr>
            <p:cNvPr id="59409" name="Picture 17" descr="E:\Shared\Presentation\防振プレゼンテーション日本語\使用画像\ゴム支承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128" y="1719"/>
              <a:ext cx="1512" cy="987"/>
            </a:xfrm>
            <a:prstGeom prst="rect">
              <a:avLst/>
            </a:prstGeom>
            <a:noFill/>
            <a:extLst>
              <a:ext uri="{909E8E84-426E-40DD-AFC4-6F175D3DCCD1}">
                <a14:hiddenFill xmlns:a14="http://schemas.microsoft.com/office/drawing/2010/main">
                  <a:solidFill>
                    <a:srgbClr val="FFFFFF"/>
                  </a:solidFill>
                </a14:hiddenFill>
              </a:ext>
            </a:extLst>
          </p:spPr>
        </p:pic>
        <p:sp>
          <p:nvSpPr>
            <p:cNvPr id="59410" name="Text Box 18"/>
            <p:cNvSpPr txBox="1">
              <a:spLocks noChangeArrowheads="1"/>
            </p:cNvSpPr>
            <p:nvPr/>
          </p:nvSpPr>
          <p:spPr bwMode="auto">
            <a:xfrm>
              <a:off x="3552" y="2135"/>
              <a:ext cx="528" cy="145"/>
            </a:xfrm>
            <a:prstGeom prst="rect">
              <a:avLst/>
            </a:prstGeom>
            <a:solidFill>
              <a:srgbClr val="FFFFFF"/>
            </a:solidFill>
            <a:ln w="127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algn="ctr" eaLnBrk="0" hangingPunct="0">
                <a:lnSpc>
                  <a:spcPct val="96000"/>
                </a:lnSpc>
              </a:pPr>
              <a:r>
                <a:rPr kumimoji="0" lang="ja-JP" altLang="en-US" sz="1400">
                  <a:latin typeface="Century" pitchFamily="18" charset="0"/>
                </a:rPr>
                <a:t>ゴム支承</a:t>
              </a:r>
            </a:p>
          </p:txBody>
        </p:sp>
        <p:sp>
          <p:nvSpPr>
            <p:cNvPr id="59411" name="Freeform 19"/>
            <p:cNvSpPr>
              <a:spLocks/>
            </p:cNvSpPr>
            <p:nvPr/>
          </p:nvSpPr>
          <p:spPr bwMode="auto">
            <a:xfrm>
              <a:off x="3600" y="1248"/>
              <a:ext cx="768" cy="570"/>
            </a:xfrm>
            <a:custGeom>
              <a:avLst/>
              <a:gdLst>
                <a:gd name="T0" fmla="*/ 0 w 768"/>
                <a:gd name="T1" fmla="*/ 0 h 570"/>
                <a:gd name="T2" fmla="*/ 768 w 768"/>
                <a:gd name="T3" fmla="*/ 570 h 570"/>
              </a:gdLst>
              <a:ahLst/>
              <a:cxnLst>
                <a:cxn ang="0">
                  <a:pos x="T0" y="T1"/>
                </a:cxn>
                <a:cxn ang="0">
                  <a:pos x="T2" y="T3"/>
                </a:cxn>
              </a:cxnLst>
              <a:rect l="0" t="0" r="r" b="b"/>
              <a:pathLst>
                <a:path w="768" h="570">
                  <a:moveTo>
                    <a:pt x="0" y="0"/>
                  </a:moveTo>
                  <a:lnTo>
                    <a:pt x="768" y="570"/>
                  </a:lnTo>
                </a:path>
              </a:pathLst>
            </a:custGeom>
            <a:noFill/>
            <a:ln w="19050">
              <a:solidFill>
                <a:srgbClr val="FF0000"/>
              </a:solidFill>
              <a:miter lim="800000"/>
              <a:headEn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a:p>
          </p:txBody>
        </p:sp>
        <p:sp>
          <p:nvSpPr>
            <p:cNvPr id="59412" name="Freeform 20"/>
            <p:cNvSpPr>
              <a:spLocks/>
            </p:cNvSpPr>
            <p:nvPr/>
          </p:nvSpPr>
          <p:spPr bwMode="auto">
            <a:xfrm>
              <a:off x="4350" y="2784"/>
              <a:ext cx="330" cy="444"/>
            </a:xfrm>
            <a:custGeom>
              <a:avLst/>
              <a:gdLst>
                <a:gd name="T0" fmla="*/ 0 w 330"/>
                <a:gd name="T1" fmla="*/ 444 h 444"/>
                <a:gd name="T2" fmla="*/ 330 w 330"/>
                <a:gd name="T3" fmla="*/ 0 h 444"/>
              </a:gdLst>
              <a:ahLst/>
              <a:cxnLst>
                <a:cxn ang="0">
                  <a:pos x="T0" y="T1"/>
                </a:cxn>
                <a:cxn ang="0">
                  <a:pos x="T2" y="T3"/>
                </a:cxn>
              </a:cxnLst>
              <a:rect l="0" t="0" r="r" b="b"/>
              <a:pathLst>
                <a:path w="330" h="444">
                  <a:moveTo>
                    <a:pt x="0" y="444"/>
                  </a:moveTo>
                  <a:lnTo>
                    <a:pt x="330" y="0"/>
                  </a:lnTo>
                </a:path>
              </a:pathLst>
            </a:custGeom>
            <a:noFill/>
            <a:ln w="19050">
              <a:solidFill>
                <a:srgbClr val="FF0000"/>
              </a:solidFill>
              <a:miter lim="800000"/>
              <a:headEn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a:p>
          </p:txBody>
        </p:sp>
        <p:sp>
          <p:nvSpPr>
            <p:cNvPr id="59413" name="Freeform 21"/>
            <p:cNvSpPr>
              <a:spLocks/>
            </p:cNvSpPr>
            <p:nvPr/>
          </p:nvSpPr>
          <p:spPr bwMode="auto">
            <a:xfrm>
              <a:off x="3792" y="2748"/>
              <a:ext cx="936" cy="756"/>
            </a:xfrm>
            <a:custGeom>
              <a:avLst/>
              <a:gdLst>
                <a:gd name="T0" fmla="*/ 0 w 936"/>
                <a:gd name="T1" fmla="*/ 756 h 756"/>
                <a:gd name="T2" fmla="*/ 936 w 936"/>
                <a:gd name="T3" fmla="*/ 0 h 756"/>
              </a:gdLst>
              <a:ahLst/>
              <a:cxnLst>
                <a:cxn ang="0">
                  <a:pos x="T0" y="T1"/>
                </a:cxn>
                <a:cxn ang="0">
                  <a:pos x="T2" y="T3"/>
                </a:cxn>
              </a:cxnLst>
              <a:rect l="0" t="0" r="r" b="b"/>
              <a:pathLst>
                <a:path w="936" h="756">
                  <a:moveTo>
                    <a:pt x="0" y="756"/>
                  </a:moveTo>
                  <a:lnTo>
                    <a:pt x="936" y="0"/>
                  </a:lnTo>
                </a:path>
              </a:pathLst>
            </a:custGeom>
            <a:noFill/>
            <a:ln w="19050">
              <a:solidFill>
                <a:srgbClr val="FF0000"/>
              </a:solidFill>
              <a:miter lim="800000"/>
              <a:headEn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a:p>
          </p:txBody>
        </p:sp>
      </p:grpSp>
    </p:spTree>
    <p:extLst>
      <p:ext uri="{BB962C8B-B14F-4D97-AF65-F5344CB8AC3E}">
        <p14:creationId xmlns:p14="http://schemas.microsoft.com/office/powerpoint/2010/main" val="403241322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59399"/>
                                        </p:tgtEl>
                                        <p:attrNameLst>
                                          <p:attrName>style.visibility</p:attrName>
                                        </p:attrNameLst>
                                      </p:cBhvr>
                                      <p:to>
                                        <p:strVal val="visible"/>
                                      </p:to>
                                    </p:set>
                                    <p:animEffect transition="in" filter="wipe(up)">
                                      <p:cBhvr>
                                        <p:cTn id="7" dur="500"/>
                                        <p:tgtEl>
                                          <p:spTgt spid="5939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6" fill="hold" nodeType="clickEffect">
                                  <p:stCondLst>
                                    <p:cond delay="0"/>
                                  </p:stCondLst>
                                  <p:childTnLst>
                                    <p:set>
                                      <p:cBhvr>
                                        <p:cTn id="11" dur="1" fill="hold">
                                          <p:stCondLst>
                                            <p:cond delay="0"/>
                                          </p:stCondLst>
                                        </p:cTn>
                                        <p:tgtEl>
                                          <p:spTgt spid="59408"/>
                                        </p:tgtEl>
                                        <p:attrNameLst>
                                          <p:attrName>style.visibility</p:attrName>
                                        </p:attrNameLst>
                                      </p:cBhvr>
                                      <p:to>
                                        <p:strVal val="visible"/>
                                      </p:to>
                                    </p:set>
                                    <p:animEffect transition="in" filter="barn(inHorizontal)">
                                      <p:cBhvr>
                                        <p:cTn id="12" dur="500"/>
                                        <p:tgtEl>
                                          <p:spTgt spid="594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descr="D:\My Documents\プレゼン\seki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9552" y="1340768"/>
            <a:ext cx="3201144" cy="2864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 descr="D:\My Documents\プレゼン\seki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9552" y="1340768"/>
            <a:ext cx="3201144" cy="2864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5" descr="D:\My Documents\プレゼン\seki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9552" y="1340768"/>
            <a:ext cx="3201144" cy="2864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6" descr="D:\My Documents\プレゼン\seki3.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9552" y="1340768"/>
            <a:ext cx="3201144" cy="2864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7" descr="D:\My Documents\プレゼン\seki4.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9552" y="1340768"/>
            <a:ext cx="3201144" cy="2864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8" descr="D:\My Documents\プレゼン\seki5.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39552" y="1340768"/>
            <a:ext cx="3201144" cy="2864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9" descr="D:\My Documents\プレゼン\seki6.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39552" y="1340768"/>
            <a:ext cx="3201144" cy="2864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0" descr="D:\My Documents\プレゼン\seki7.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39552" y="1340768"/>
            <a:ext cx="3201144" cy="2864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1" descr="D:\My Documents\プレゼン\seki8.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9552" y="1340768"/>
            <a:ext cx="3201144" cy="2864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2" descr="D:\My Documents\プレゼン\seki9.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39552" y="1340768"/>
            <a:ext cx="3201144" cy="2864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3" descr="D:\My Documents\プレゼン\seki10.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39552" y="1340768"/>
            <a:ext cx="3201144" cy="2864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2"/>
          <p:cNvSpPr txBox="1">
            <a:spLocks noChangeArrowheads="1"/>
          </p:cNvSpPr>
          <p:nvPr/>
        </p:nvSpPr>
        <p:spPr>
          <a:xfrm>
            <a:off x="685800" y="512374"/>
            <a:ext cx="7772400" cy="609600"/>
          </a:xfrm>
          <a:prstGeom prst="rect">
            <a:avLst/>
          </a:prstGeom>
        </p:spPr>
        <p:txBody>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sz="3600" smtClean="0"/>
              <a:t>積層ゴムの熱伝導解析</a:t>
            </a:r>
            <a:endParaRPr lang="ja-JP" altLang="en-US" sz="3600" dirty="0" smtClean="0"/>
          </a:p>
        </p:txBody>
      </p:sp>
      <p:sp>
        <p:nvSpPr>
          <p:cNvPr id="21" name="Rectangle 2"/>
          <p:cNvSpPr txBox="1">
            <a:spLocks noChangeArrowheads="1"/>
          </p:cNvSpPr>
          <p:nvPr/>
        </p:nvSpPr>
        <p:spPr>
          <a:xfrm>
            <a:off x="4572000" y="1364416"/>
            <a:ext cx="3886200" cy="609600"/>
          </a:xfrm>
          <a:prstGeom prst="rect">
            <a:avLst/>
          </a:prstGeom>
        </p:spPr>
        <p:txBody>
          <a:bodyP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sz="2400" dirty="0" smtClean="0"/>
              <a:t>実測との比較</a:t>
            </a:r>
          </a:p>
        </p:txBody>
      </p:sp>
      <p:pic>
        <p:nvPicPr>
          <p:cNvPr id="50178" name="Picture 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788024" y="1950368"/>
            <a:ext cx="4029075" cy="3781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 name="テキスト ボックス 22"/>
          <p:cNvSpPr txBox="1"/>
          <p:nvPr/>
        </p:nvSpPr>
        <p:spPr>
          <a:xfrm>
            <a:off x="5724128" y="5877272"/>
            <a:ext cx="1872208" cy="369332"/>
          </a:xfrm>
          <a:prstGeom prst="rect">
            <a:avLst/>
          </a:prstGeom>
          <a:noFill/>
        </p:spPr>
        <p:txBody>
          <a:bodyPr wrap="square" rtlCol="0">
            <a:spAutoFit/>
          </a:bodyPr>
          <a:lstStyle/>
          <a:p>
            <a:r>
              <a:rPr kumimoji="1" lang="ja-JP" altLang="en-US" dirty="0" smtClean="0"/>
              <a:t>●実測　－解析</a:t>
            </a:r>
            <a:endParaRPr kumimoji="1" lang="ja-JP" altLang="en-US" dirty="0"/>
          </a:p>
        </p:txBody>
      </p:sp>
    </p:spTree>
    <p:extLst>
      <p:ext uri="{BB962C8B-B14F-4D97-AF65-F5344CB8AC3E}">
        <p14:creationId xmlns:p14="http://schemas.microsoft.com/office/powerpoint/2010/main" val="1119566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499"/>
                                          </p:stCondLst>
                                        </p:cTn>
                                        <p:tgtEl>
                                          <p:spTgt spid="10"/>
                                        </p:tgtEl>
                                        <p:attrNameLst>
                                          <p:attrName>style.visibility</p:attrName>
                                        </p:attrNameLst>
                                      </p:cBhvr>
                                      <p:to>
                                        <p:strVal val="visible"/>
                                      </p:to>
                                    </p:set>
                                  </p:childTnLst>
                                </p:cTn>
                              </p:par>
                            </p:childTnLst>
                          </p:cTn>
                        </p:par>
                        <p:par>
                          <p:cTn id="13" fill="hold">
                            <p:stCondLst>
                              <p:cond delay="500"/>
                            </p:stCondLst>
                            <p:childTnLst>
                              <p:par>
                                <p:cTn id="14" presetID="1" presetClass="entr" presetSubtype="0" fill="hold" nodeType="afterEffect">
                                  <p:stCondLst>
                                    <p:cond delay="0"/>
                                  </p:stCondLst>
                                  <p:childTnLst>
                                    <p:set>
                                      <p:cBhvr>
                                        <p:cTn id="15" dur="1" fill="hold">
                                          <p:stCondLst>
                                            <p:cond delay="499"/>
                                          </p:stCondLst>
                                        </p:cTn>
                                        <p:tgtEl>
                                          <p:spTgt spid="11"/>
                                        </p:tgtEl>
                                        <p:attrNameLst>
                                          <p:attrName>style.visibility</p:attrName>
                                        </p:attrNameLst>
                                      </p:cBhvr>
                                      <p:to>
                                        <p:strVal val="visible"/>
                                      </p:to>
                                    </p:set>
                                  </p:childTnLst>
                                </p:cTn>
                              </p:par>
                            </p:childTnLst>
                          </p:cTn>
                        </p:par>
                        <p:par>
                          <p:cTn id="16" fill="hold">
                            <p:stCondLst>
                              <p:cond delay="1000"/>
                            </p:stCondLst>
                            <p:childTnLst>
                              <p:par>
                                <p:cTn id="17" presetID="1" presetClass="entr" presetSubtype="0" fill="hold" nodeType="afterEffect">
                                  <p:stCondLst>
                                    <p:cond delay="0"/>
                                  </p:stCondLst>
                                  <p:childTnLst>
                                    <p:set>
                                      <p:cBhvr>
                                        <p:cTn id="18" dur="1" fill="hold">
                                          <p:stCondLst>
                                            <p:cond delay="499"/>
                                          </p:stCondLst>
                                        </p:cTn>
                                        <p:tgtEl>
                                          <p:spTgt spid="12"/>
                                        </p:tgtEl>
                                        <p:attrNameLst>
                                          <p:attrName>style.visibility</p:attrName>
                                        </p:attrNameLst>
                                      </p:cBhvr>
                                      <p:to>
                                        <p:strVal val="visible"/>
                                      </p:to>
                                    </p:set>
                                  </p:childTnLst>
                                </p:cTn>
                              </p:par>
                            </p:childTnLst>
                          </p:cTn>
                        </p:par>
                        <p:par>
                          <p:cTn id="19" fill="hold">
                            <p:stCondLst>
                              <p:cond delay="1500"/>
                            </p:stCondLst>
                            <p:childTnLst>
                              <p:par>
                                <p:cTn id="20" presetID="1" presetClass="entr" presetSubtype="0" fill="hold" nodeType="afterEffect">
                                  <p:stCondLst>
                                    <p:cond delay="0"/>
                                  </p:stCondLst>
                                  <p:childTnLst>
                                    <p:set>
                                      <p:cBhvr>
                                        <p:cTn id="21" dur="1" fill="hold">
                                          <p:stCondLst>
                                            <p:cond delay="499"/>
                                          </p:stCondLst>
                                        </p:cTn>
                                        <p:tgtEl>
                                          <p:spTgt spid="13"/>
                                        </p:tgtEl>
                                        <p:attrNameLst>
                                          <p:attrName>style.visibility</p:attrName>
                                        </p:attrNameLst>
                                      </p:cBhvr>
                                      <p:to>
                                        <p:strVal val="visible"/>
                                      </p:to>
                                    </p:set>
                                  </p:childTnLst>
                                </p:cTn>
                              </p:par>
                            </p:childTnLst>
                          </p:cTn>
                        </p:par>
                        <p:par>
                          <p:cTn id="22" fill="hold">
                            <p:stCondLst>
                              <p:cond delay="2000"/>
                            </p:stCondLst>
                            <p:childTnLst>
                              <p:par>
                                <p:cTn id="23" presetID="1" presetClass="entr" presetSubtype="0" fill="hold" nodeType="afterEffect">
                                  <p:stCondLst>
                                    <p:cond delay="0"/>
                                  </p:stCondLst>
                                  <p:childTnLst>
                                    <p:set>
                                      <p:cBhvr>
                                        <p:cTn id="24" dur="1" fill="hold">
                                          <p:stCondLst>
                                            <p:cond delay="499"/>
                                          </p:stCondLst>
                                        </p:cTn>
                                        <p:tgtEl>
                                          <p:spTgt spid="14"/>
                                        </p:tgtEl>
                                        <p:attrNameLst>
                                          <p:attrName>style.visibility</p:attrName>
                                        </p:attrNameLst>
                                      </p:cBhvr>
                                      <p:to>
                                        <p:strVal val="visible"/>
                                      </p:to>
                                    </p:set>
                                  </p:childTnLst>
                                </p:cTn>
                              </p:par>
                            </p:childTnLst>
                          </p:cTn>
                        </p:par>
                        <p:par>
                          <p:cTn id="25" fill="hold">
                            <p:stCondLst>
                              <p:cond delay="2500"/>
                            </p:stCondLst>
                            <p:childTnLst>
                              <p:par>
                                <p:cTn id="26" presetID="1" presetClass="entr" presetSubtype="0" fill="hold" nodeType="afterEffect">
                                  <p:stCondLst>
                                    <p:cond delay="0"/>
                                  </p:stCondLst>
                                  <p:childTnLst>
                                    <p:set>
                                      <p:cBhvr>
                                        <p:cTn id="27" dur="1" fill="hold">
                                          <p:stCondLst>
                                            <p:cond delay="499"/>
                                          </p:stCondLst>
                                        </p:cTn>
                                        <p:tgtEl>
                                          <p:spTgt spid="15"/>
                                        </p:tgtEl>
                                        <p:attrNameLst>
                                          <p:attrName>style.visibility</p:attrName>
                                        </p:attrNameLst>
                                      </p:cBhvr>
                                      <p:to>
                                        <p:strVal val="visible"/>
                                      </p:to>
                                    </p:set>
                                  </p:childTnLst>
                                </p:cTn>
                              </p:par>
                            </p:childTnLst>
                          </p:cTn>
                        </p:par>
                        <p:par>
                          <p:cTn id="28" fill="hold">
                            <p:stCondLst>
                              <p:cond delay="3000"/>
                            </p:stCondLst>
                            <p:childTnLst>
                              <p:par>
                                <p:cTn id="29" presetID="1" presetClass="entr" presetSubtype="0" fill="hold" nodeType="afterEffect">
                                  <p:stCondLst>
                                    <p:cond delay="0"/>
                                  </p:stCondLst>
                                  <p:childTnLst>
                                    <p:set>
                                      <p:cBhvr>
                                        <p:cTn id="30" dur="1" fill="hold">
                                          <p:stCondLst>
                                            <p:cond delay="499"/>
                                          </p:stCondLst>
                                        </p:cTn>
                                        <p:tgtEl>
                                          <p:spTgt spid="16"/>
                                        </p:tgtEl>
                                        <p:attrNameLst>
                                          <p:attrName>style.visibility</p:attrName>
                                        </p:attrNameLst>
                                      </p:cBhvr>
                                      <p:to>
                                        <p:strVal val="visible"/>
                                      </p:to>
                                    </p:set>
                                  </p:childTnLst>
                                </p:cTn>
                              </p:par>
                            </p:childTnLst>
                          </p:cTn>
                        </p:par>
                        <p:par>
                          <p:cTn id="31" fill="hold">
                            <p:stCondLst>
                              <p:cond delay="3500"/>
                            </p:stCondLst>
                            <p:childTnLst>
                              <p:par>
                                <p:cTn id="32" presetID="1" presetClass="entr" presetSubtype="0" fill="hold" nodeType="afterEffect">
                                  <p:stCondLst>
                                    <p:cond delay="0"/>
                                  </p:stCondLst>
                                  <p:childTnLst>
                                    <p:set>
                                      <p:cBhvr>
                                        <p:cTn id="33" dur="1" fill="hold">
                                          <p:stCondLst>
                                            <p:cond delay="499"/>
                                          </p:stCondLst>
                                        </p:cTn>
                                        <p:tgtEl>
                                          <p:spTgt spid="17"/>
                                        </p:tgtEl>
                                        <p:attrNameLst>
                                          <p:attrName>style.visibility</p:attrName>
                                        </p:attrNameLst>
                                      </p:cBhvr>
                                      <p:to>
                                        <p:strVal val="visible"/>
                                      </p:to>
                                    </p:set>
                                  </p:childTnLst>
                                </p:cTn>
                              </p:par>
                            </p:childTnLst>
                          </p:cTn>
                        </p:par>
                        <p:par>
                          <p:cTn id="34" fill="hold">
                            <p:stCondLst>
                              <p:cond delay="4000"/>
                            </p:stCondLst>
                            <p:childTnLst>
                              <p:par>
                                <p:cTn id="35" presetID="1" presetClass="entr" presetSubtype="0" fill="hold" nodeType="afterEffect">
                                  <p:stCondLst>
                                    <p:cond delay="0"/>
                                  </p:stCondLst>
                                  <p:childTnLst>
                                    <p:set>
                                      <p:cBhvr>
                                        <p:cTn id="36" dur="1" fill="hold">
                                          <p:stCondLst>
                                            <p:cond delay="499"/>
                                          </p:stCondLst>
                                        </p:cTn>
                                        <p:tgtEl>
                                          <p:spTgt spid="18"/>
                                        </p:tgtEl>
                                        <p:attrNameLst>
                                          <p:attrName>style.visibility</p:attrName>
                                        </p:attrNameLst>
                                      </p:cBhvr>
                                      <p:to>
                                        <p:strVal val="visible"/>
                                      </p:to>
                                    </p:set>
                                  </p:childTnLst>
                                </p:cTn>
                              </p:par>
                            </p:childTnLst>
                          </p:cTn>
                        </p:par>
                        <p:par>
                          <p:cTn id="37" fill="hold">
                            <p:stCondLst>
                              <p:cond delay="4500"/>
                            </p:stCondLst>
                            <p:childTnLst>
                              <p:par>
                                <p:cTn id="38" presetID="1" presetClass="entr" presetSubtype="0" fill="hold" nodeType="afterEffect">
                                  <p:stCondLst>
                                    <p:cond delay="0"/>
                                  </p:stCondLst>
                                  <p:childTnLst>
                                    <p:set>
                                      <p:cBhvr>
                                        <p:cTn id="39" dur="1" fill="hold">
                                          <p:stCondLst>
                                            <p:cond delay="499"/>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251520" y="584498"/>
            <a:ext cx="8892480" cy="4708981"/>
          </a:xfrm>
          <a:prstGeom prst="rect">
            <a:avLst/>
          </a:prstGeom>
        </p:spPr>
        <p:txBody>
          <a:bodyPr wrap="square">
            <a:spAutoFit/>
          </a:bodyPr>
          <a:lstStyle/>
          <a:p>
            <a:pPr algn="ctr"/>
            <a:r>
              <a:rPr lang="en-US" altLang="ja-JP" sz="2800" b="1" kern="100" dirty="0">
                <a:solidFill>
                  <a:prstClr val="black"/>
                </a:solidFill>
                <a:latin typeface="ＭＳ Ｐゴシック" panose="020B0600070205080204" pitchFamily="50" charset="-128"/>
                <a:cs typeface="Times New Roman"/>
              </a:rPr>
              <a:t>- </a:t>
            </a:r>
            <a:r>
              <a:rPr lang="ja-JP" altLang="en-US" sz="2800" b="1" kern="100" dirty="0">
                <a:solidFill>
                  <a:prstClr val="black"/>
                </a:solidFill>
                <a:latin typeface="ＭＳ Ｐゴシック" panose="020B0600070205080204" pitchFamily="50" charset="-128"/>
                <a:cs typeface="Times New Roman"/>
              </a:rPr>
              <a:t>本日</a:t>
            </a:r>
            <a:r>
              <a:rPr lang="ja-JP" altLang="en-US" sz="2800" b="1" kern="100" dirty="0" smtClean="0">
                <a:solidFill>
                  <a:prstClr val="black"/>
                </a:solidFill>
                <a:latin typeface="ＭＳ Ｐゴシック" panose="020B0600070205080204" pitchFamily="50" charset="-128"/>
                <a:cs typeface="Times New Roman"/>
              </a:rPr>
              <a:t>の内容 </a:t>
            </a:r>
            <a:r>
              <a:rPr lang="en-US" altLang="ja-JP" sz="2800" b="1" kern="100" dirty="0">
                <a:solidFill>
                  <a:prstClr val="black"/>
                </a:solidFill>
                <a:latin typeface="ＭＳ Ｐゴシック" panose="020B0600070205080204" pitchFamily="50" charset="-128"/>
                <a:cs typeface="Times New Roman"/>
              </a:rPr>
              <a:t>-</a:t>
            </a:r>
          </a:p>
          <a:p>
            <a:pPr algn="ctr"/>
            <a:endParaRPr lang="en-US" altLang="ja-JP" sz="1600" kern="100" dirty="0">
              <a:solidFill>
                <a:prstClr val="black"/>
              </a:solidFill>
              <a:latin typeface="ＭＳ Ｐゴシック" panose="020B0600070205080204" pitchFamily="50" charset="-128"/>
              <a:cs typeface="Times New Roman"/>
            </a:endParaRPr>
          </a:p>
          <a:p>
            <a:pPr algn="just"/>
            <a:r>
              <a:rPr lang="en-US" altLang="ja-JP" sz="2400" b="1" kern="100" dirty="0" smtClean="0">
                <a:solidFill>
                  <a:prstClr val="white">
                    <a:lumMod val="65000"/>
                  </a:prstClr>
                </a:solidFill>
                <a:latin typeface="ＭＳ Ｐゴシック" panose="020B0600070205080204" pitchFamily="50" charset="-128"/>
                <a:cs typeface="Times New Roman"/>
              </a:rPr>
              <a:t>Ⅰ</a:t>
            </a:r>
            <a:r>
              <a:rPr lang="ja-JP" altLang="en-US" sz="2400" b="1" kern="100" dirty="0" smtClean="0">
                <a:solidFill>
                  <a:prstClr val="white">
                    <a:lumMod val="65000"/>
                  </a:prstClr>
                </a:solidFill>
                <a:latin typeface="ＭＳ Ｐゴシック" panose="020B0600070205080204" pitchFamily="50" charset="-128"/>
                <a:cs typeface="Times New Roman"/>
              </a:rPr>
              <a:t>　ゴムの構造解析</a:t>
            </a:r>
            <a:endParaRPr lang="en-US" altLang="ja-JP" sz="2400" b="1" kern="100" dirty="0" smtClean="0">
              <a:solidFill>
                <a:prstClr val="white">
                  <a:lumMod val="65000"/>
                </a:prstClr>
              </a:solidFill>
              <a:latin typeface="ＭＳ Ｐゴシック" panose="020B0600070205080204" pitchFamily="50" charset="-128"/>
              <a:cs typeface="Times New Roman"/>
            </a:endParaRPr>
          </a:p>
          <a:p>
            <a:pPr algn="just"/>
            <a:r>
              <a:rPr lang="ja-JP" altLang="en-US" sz="2400" b="1" kern="100" dirty="0" smtClean="0">
                <a:solidFill>
                  <a:prstClr val="white">
                    <a:lumMod val="65000"/>
                  </a:prstClr>
                </a:solidFill>
                <a:latin typeface="ＭＳ Ｐゴシック" panose="020B0600070205080204" pitchFamily="50" charset="-128"/>
                <a:cs typeface="Times New Roman"/>
              </a:rPr>
              <a:t>　１．解析事例　構造解析領域</a:t>
            </a:r>
            <a:endParaRPr lang="en-US" altLang="ja-JP" sz="2400" b="1" kern="100" dirty="0" smtClean="0">
              <a:solidFill>
                <a:prstClr val="white">
                  <a:lumMod val="65000"/>
                </a:prstClr>
              </a:solidFill>
              <a:latin typeface="ＭＳ Ｐゴシック" panose="020B0600070205080204" pitchFamily="50" charset="-128"/>
              <a:cs typeface="Times New Roman"/>
            </a:endParaRPr>
          </a:p>
          <a:p>
            <a:pPr algn="just"/>
            <a:r>
              <a:rPr lang="ja-JP" altLang="en-US" sz="2400" b="1" kern="100" dirty="0">
                <a:solidFill>
                  <a:prstClr val="white">
                    <a:lumMod val="65000"/>
                  </a:prstClr>
                </a:solidFill>
                <a:latin typeface="ＭＳ Ｐゴシック" panose="020B0600070205080204" pitchFamily="50" charset="-128"/>
                <a:cs typeface="Times New Roman"/>
              </a:rPr>
              <a:t>　</a:t>
            </a:r>
            <a:r>
              <a:rPr lang="ja-JP" altLang="en-US" sz="2400" b="1" kern="100" dirty="0" smtClean="0">
                <a:solidFill>
                  <a:prstClr val="white">
                    <a:lumMod val="65000"/>
                  </a:prstClr>
                </a:solidFill>
                <a:latin typeface="ＭＳ Ｐゴシック" panose="020B0600070205080204" pitchFamily="50" charset="-128"/>
                <a:cs typeface="Times New Roman"/>
              </a:rPr>
              <a:t>２．ゴムの解析に必要なもの</a:t>
            </a:r>
            <a:endParaRPr lang="en-US" altLang="ja-JP" sz="2400" b="1" kern="100" dirty="0" smtClean="0">
              <a:solidFill>
                <a:prstClr val="white">
                  <a:lumMod val="65000"/>
                </a:prstClr>
              </a:solidFill>
              <a:latin typeface="ＭＳ Ｐゴシック" panose="020B0600070205080204" pitchFamily="50" charset="-128"/>
              <a:cs typeface="Times New Roman"/>
            </a:endParaRPr>
          </a:p>
          <a:p>
            <a:pPr algn="just"/>
            <a:r>
              <a:rPr lang="ja-JP" altLang="en-US" sz="2400" b="1" kern="100" dirty="0">
                <a:solidFill>
                  <a:prstClr val="black"/>
                </a:solidFill>
                <a:latin typeface="ＭＳ Ｐゴシック" panose="020B0600070205080204" pitchFamily="50" charset="-128"/>
                <a:cs typeface="Times New Roman"/>
              </a:rPr>
              <a:t>　</a:t>
            </a:r>
            <a:r>
              <a:rPr lang="ja-JP" altLang="en-US" sz="2400" b="1" kern="100" dirty="0" smtClean="0">
                <a:solidFill>
                  <a:prstClr val="black"/>
                </a:solidFill>
                <a:latin typeface="ＭＳ Ｐゴシック" panose="020B0600070205080204" pitchFamily="50" charset="-128"/>
                <a:cs typeface="Times New Roman"/>
              </a:rPr>
              <a:t>　　　　　</a:t>
            </a:r>
            <a:r>
              <a:rPr lang="ja-JP" altLang="en-US" sz="2400" b="1" kern="100" dirty="0" smtClean="0">
                <a:solidFill>
                  <a:prstClr val="white">
                    <a:lumMod val="65000"/>
                  </a:prstClr>
                </a:solidFill>
                <a:latin typeface="ＭＳ Ｐゴシック" panose="020B0600070205080204" pitchFamily="50" charset="-128"/>
                <a:cs typeface="Times New Roman"/>
              </a:rPr>
              <a:t>　・・</a:t>
            </a:r>
            <a:r>
              <a:rPr lang="ja-JP" altLang="en-US" sz="2400" b="1" kern="100" dirty="0">
                <a:solidFill>
                  <a:prstClr val="white">
                    <a:lumMod val="65000"/>
                  </a:prstClr>
                </a:solidFill>
                <a:latin typeface="ＭＳ Ｐゴシック" panose="020B0600070205080204" pitchFamily="50" charset="-128"/>
                <a:cs typeface="Times New Roman"/>
              </a:rPr>
              <a:t>ゴム</a:t>
            </a:r>
            <a:r>
              <a:rPr lang="ja-JP" altLang="en-US" sz="2400" b="1" kern="100" dirty="0" smtClean="0">
                <a:solidFill>
                  <a:prstClr val="white">
                    <a:lumMod val="65000"/>
                  </a:prstClr>
                </a:solidFill>
                <a:latin typeface="ＭＳ Ｐゴシック" panose="020B0600070205080204" pitchFamily="50" charset="-128"/>
                <a:cs typeface="Times New Roman"/>
              </a:rPr>
              <a:t>の</a:t>
            </a:r>
            <a:r>
              <a:rPr lang="ja-JP" altLang="en-US" sz="2400" b="1" kern="100" dirty="0">
                <a:solidFill>
                  <a:prstClr val="white">
                    <a:lumMod val="65000"/>
                  </a:prstClr>
                </a:solidFill>
                <a:latin typeface="ＭＳ Ｐゴシック" panose="020B0600070205080204" pitchFamily="50" charset="-128"/>
                <a:cs typeface="Times New Roman"/>
              </a:rPr>
              <a:t>非線形性</a:t>
            </a:r>
            <a:r>
              <a:rPr lang="ja-JP" altLang="en-US" sz="2400" b="1" kern="100" dirty="0" smtClean="0">
                <a:solidFill>
                  <a:prstClr val="white">
                    <a:lumMod val="65000"/>
                  </a:prstClr>
                </a:solidFill>
                <a:latin typeface="ＭＳ Ｐゴシック" panose="020B0600070205080204" pitchFamily="50" charset="-128"/>
                <a:cs typeface="Times New Roman"/>
              </a:rPr>
              <a:t>から難しいと勘違いしている</a:t>
            </a:r>
            <a:endParaRPr lang="en-US" altLang="ja-JP" sz="2400" b="1" kern="100" dirty="0" smtClean="0">
              <a:solidFill>
                <a:prstClr val="white">
                  <a:lumMod val="65000"/>
                </a:prstClr>
              </a:solidFill>
              <a:latin typeface="ＭＳ Ｐゴシック" panose="020B0600070205080204" pitchFamily="50" charset="-128"/>
              <a:cs typeface="Times New Roman"/>
            </a:endParaRPr>
          </a:p>
          <a:p>
            <a:pPr algn="just"/>
            <a:r>
              <a:rPr lang="ja-JP" altLang="en-US" sz="2400" b="1" kern="100" dirty="0" smtClean="0">
                <a:solidFill>
                  <a:prstClr val="white">
                    <a:lumMod val="65000"/>
                  </a:prstClr>
                </a:solidFill>
                <a:latin typeface="ＭＳ Ｐゴシック" panose="020B0600070205080204" pitchFamily="50" charset="-128"/>
                <a:cs typeface="Times New Roman"/>
              </a:rPr>
              <a:t>　３．ゴムの変形解析予測を向上させるもの</a:t>
            </a:r>
            <a:endParaRPr lang="en-US" altLang="ja-JP" sz="2400" b="1" kern="100" dirty="0" smtClean="0">
              <a:solidFill>
                <a:prstClr val="white">
                  <a:lumMod val="65000"/>
                </a:prstClr>
              </a:solidFill>
              <a:latin typeface="ＭＳ Ｐゴシック" panose="020B0600070205080204" pitchFamily="50" charset="-128"/>
              <a:cs typeface="Times New Roman"/>
            </a:endParaRPr>
          </a:p>
          <a:p>
            <a:pPr algn="just"/>
            <a:r>
              <a:rPr lang="ja-JP" altLang="en-US" sz="2400" b="1" kern="100" dirty="0">
                <a:solidFill>
                  <a:prstClr val="white">
                    <a:lumMod val="65000"/>
                  </a:prstClr>
                </a:solidFill>
                <a:latin typeface="ＭＳ Ｐゴシック" panose="020B0600070205080204" pitchFamily="50" charset="-128"/>
                <a:cs typeface="Times New Roman"/>
              </a:rPr>
              <a:t>　</a:t>
            </a:r>
            <a:r>
              <a:rPr lang="ja-JP" altLang="en-US" sz="2400" b="1" kern="100" dirty="0" smtClean="0">
                <a:solidFill>
                  <a:prstClr val="white">
                    <a:lumMod val="65000"/>
                  </a:prstClr>
                </a:solidFill>
                <a:latin typeface="ＭＳ Ｐゴシック" panose="020B0600070205080204" pitchFamily="50" charset="-128"/>
                <a:cs typeface="Times New Roman"/>
              </a:rPr>
              <a:t>４．効率化、設計・開発者の担当レベルへの解析展開</a:t>
            </a:r>
            <a:endParaRPr lang="en-US" altLang="ja-JP" sz="2400" b="1" kern="100" dirty="0" smtClean="0">
              <a:solidFill>
                <a:prstClr val="white">
                  <a:lumMod val="65000"/>
                </a:prstClr>
              </a:solidFill>
              <a:latin typeface="ＭＳ Ｐゴシック" panose="020B0600070205080204" pitchFamily="50" charset="-128"/>
              <a:cs typeface="Times New Roman"/>
            </a:endParaRPr>
          </a:p>
          <a:p>
            <a:pPr algn="just"/>
            <a:endParaRPr lang="en-US" altLang="ja-JP" sz="1600" b="1" kern="100" dirty="0">
              <a:solidFill>
                <a:prstClr val="white">
                  <a:lumMod val="65000"/>
                </a:prstClr>
              </a:solidFill>
              <a:latin typeface="ＭＳ Ｐゴシック" panose="020B0600070205080204" pitchFamily="50" charset="-128"/>
              <a:cs typeface="Times New Roman"/>
            </a:endParaRPr>
          </a:p>
          <a:p>
            <a:pPr algn="just"/>
            <a:r>
              <a:rPr lang="en-US" altLang="ja-JP" sz="2400" b="1" kern="100" dirty="0" smtClean="0">
                <a:solidFill>
                  <a:schemeClr val="bg1">
                    <a:lumMod val="65000"/>
                  </a:schemeClr>
                </a:solidFill>
                <a:latin typeface="ＭＳ Ｐゴシック" panose="020B0600070205080204" pitchFamily="50" charset="-128"/>
                <a:cs typeface="Times New Roman"/>
              </a:rPr>
              <a:t>Ⅱ</a:t>
            </a:r>
            <a:r>
              <a:rPr lang="ja-JP" altLang="en-US" sz="2400" b="1" kern="100" dirty="0" smtClean="0">
                <a:solidFill>
                  <a:schemeClr val="bg1">
                    <a:lumMod val="65000"/>
                  </a:schemeClr>
                </a:solidFill>
                <a:latin typeface="ＭＳ Ｐゴシック" panose="020B0600070205080204" pitchFamily="50" charset="-128"/>
                <a:cs typeface="Times New Roman"/>
              </a:rPr>
              <a:t>　金型設計への応用</a:t>
            </a:r>
            <a:endParaRPr lang="en-US" altLang="ja-JP" sz="2400" b="1" kern="100" dirty="0" smtClean="0">
              <a:solidFill>
                <a:schemeClr val="bg1">
                  <a:lumMod val="65000"/>
                </a:schemeClr>
              </a:solidFill>
              <a:latin typeface="ＭＳ Ｐゴシック" panose="020B0600070205080204" pitchFamily="50" charset="-128"/>
              <a:cs typeface="Times New Roman"/>
            </a:endParaRPr>
          </a:p>
          <a:p>
            <a:pPr algn="just"/>
            <a:r>
              <a:rPr lang="ja-JP" altLang="en-US" sz="2400" b="1" kern="100" dirty="0">
                <a:solidFill>
                  <a:schemeClr val="bg1">
                    <a:lumMod val="65000"/>
                  </a:schemeClr>
                </a:solidFill>
                <a:latin typeface="ＭＳ Ｐゴシック" panose="020B0600070205080204" pitchFamily="50" charset="-128"/>
                <a:cs typeface="Times New Roman"/>
              </a:rPr>
              <a:t>　</a:t>
            </a:r>
            <a:r>
              <a:rPr lang="ja-JP" altLang="en-US" sz="2400" b="1" kern="100" dirty="0" smtClean="0">
                <a:solidFill>
                  <a:schemeClr val="bg1">
                    <a:lumMod val="65000"/>
                  </a:schemeClr>
                </a:solidFill>
                <a:latin typeface="ＭＳ Ｐゴシック" panose="020B0600070205080204" pitchFamily="50" charset="-128"/>
                <a:cs typeface="Times New Roman"/>
              </a:rPr>
              <a:t>１．型設計への応用例</a:t>
            </a:r>
            <a:endParaRPr lang="en-US" altLang="ja-JP" sz="2400" b="1" kern="100" dirty="0" smtClean="0">
              <a:solidFill>
                <a:schemeClr val="bg1">
                  <a:lumMod val="65000"/>
                </a:schemeClr>
              </a:solidFill>
              <a:latin typeface="ＭＳ Ｐゴシック" panose="020B0600070205080204" pitchFamily="50" charset="-128"/>
              <a:cs typeface="Times New Roman"/>
            </a:endParaRPr>
          </a:p>
          <a:p>
            <a:pPr algn="just"/>
            <a:r>
              <a:rPr lang="ja-JP" altLang="en-US" sz="2400" b="1" kern="100" dirty="0">
                <a:solidFill>
                  <a:schemeClr val="bg1">
                    <a:lumMod val="65000"/>
                  </a:schemeClr>
                </a:solidFill>
                <a:latin typeface="ＭＳ Ｐゴシック" panose="020B0600070205080204" pitchFamily="50" charset="-128"/>
                <a:cs typeface="Times New Roman"/>
              </a:rPr>
              <a:t>　</a:t>
            </a:r>
            <a:r>
              <a:rPr lang="ja-JP" altLang="en-US" sz="2400" b="1" kern="100" dirty="0" smtClean="0">
                <a:solidFill>
                  <a:schemeClr val="bg1">
                    <a:lumMod val="65000"/>
                  </a:schemeClr>
                </a:solidFill>
                <a:latin typeface="ＭＳ Ｐゴシック" panose="020B0600070205080204" pitchFamily="50" charset="-128"/>
                <a:cs typeface="Times New Roman"/>
              </a:rPr>
              <a:t>２．金型設計に必要な材料定義　　・・・熱伝導、工程改善へ</a:t>
            </a:r>
            <a:endParaRPr lang="en-US" altLang="ja-JP" sz="2400" b="1" kern="100" dirty="0" smtClean="0">
              <a:solidFill>
                <a:schemeClr val="bg1">
                  <a:lumMod val="65000"/>
                </a:schemeClr>
              </a:solidFill>
              <a:latin typeface="ＭＳ Ｐゴシック" panose="020B0600070205080204" pitchFamily="50" charset="-128"/>
              <a:cs typeface="Times New Roman"/>
            </a:endParaRPr>
          </a:p>
          <a:p>
            <a:pPr algn="just"/>
            <a:r>
              <a:rPr lang="ja-JP" altLang="en-US" sz="2400" b="1" kern="100" dirty="0">
                <a:solidFill>
                  <a:prstClr val="white">
                    <a:lumMod val="65000"/>
                  </a:prstClr>
                </a:solidFill>
                <a:latin typeface="ＭＳ Ｐゴシック" panose="020B0600070205080204" pitchFamily="50" charset="-128"/>
                <a:cs typeface="Times New Roman"/>
              </a:rPr>
              <a:t>　</a:t>
            </a:r>
            <a:r>
              <a:rPr lang="ja-JP" altLang="en-US" sz="2400" b="1" kern="100" dirty="0" smtClean="0">
                <a:latin typeface="ＭＳ Ｐゴシック" panose="020B0600070205080204" pitchFamily="50" charset="-128"/>
                <a:cs typeface="Times New Roman"/>
              </a:rPr>
              <a:t>３．これまで金型設計トライ＆エラーと熱考慮不要と考えていた例</a:t>
            </a:r>
            <a:endParaRPr lang="en-US" altLang="ja-JP" sz="2400" b="1" kern="100" dirty="0" smtClean="0">
              <a:latin typeface="ＭＳ Ｐゴシック" panose="020B0600070205080204" pitchFamily="50" charset="-128"/>
              <a:cs typeface="Times New Roman"/>
            </a:endParaRPr>
          </a:p>
        </p:txBody>
      </p:sp>
    </p:spTree>
    <p:extLst>
      <p:ext uri="{BB962C8B-B14F-4D97-AF65-F5344CB8AC3E}">
        <p14:creationId xmlns:p14="http://schemas.microsoft.com/office/powerpoint/2010/main" val="1442718176"/>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28892" y="692696"/>
            <a:ext cx="2201814" cy="28041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4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20991" y="4149080"/>
            <a:ext cx="1944216" cy="18120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右矢印 9"/>
          <p:cNvSpPr/>
          <p:nvPr/>
        </p:nvSpPr>
        <p:spPr>
          <a:xfrm flipH="1">
            <a:off x="5466275" y="1865502"/>
            <a:ext cx="370335" cy="276225"/>
          </a:xfrm>
          <a:prstGeom prst="rightArrow">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solidFill>
                <a:prstClr val="white"/>
              </a:solidFill>
            </a:endParaRPr>
          </a:p>
        </p:txBody>
      </p:sp>
      <p:sp>
        <p:nvSpPr>
          <p:cNvPr id="11" name="テキスト ボックス 10"/>
          <p:cNvSpPr txBox="1"/>
          <p:nvPr/>
        </p:nvSpPr>
        <p:spPr>
          <a:xfrm>
            <a:off x="5466275" y="4069768"/>
            <a:ext cx="928862" cy="369332"/>
          </a:xfrm>
          <a:prstGeom prst="rect">
            <a:avLst/>
          </a:prstGeom>
          <a:noFill/>
        </p:spPr>
        <p:txBody>
          <a:bodyPr wrap="square" rtlCol="0">
            <a:spAutoFit/>
          </a:bodyPr>
          <a:lstStyle/>
          <a:p>
            <a:r>
              <a:rPr lang="ja-JP" altLang="en-US" dirty="0" smtClean="0">
                <a:solidFill>
                  <a:prstClr val="black"/>
                </a:solidFill>
              </a:rPr>
              <a:t>変形</a:t>
            </a:r>
            <a:endParaRPr lang="ja-JP" altLang="en-US" dirty="0">
              <a:solidFill>
                <a:prstClr val="black"/>
              </a:solidFill>
            </a:endParaRPr>
          </a:p>
        </p:txBody>
      </p:sp>
      <p:pic>
        <p:nvPicPr>
          <p:cNvPr id="6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57875" y="886132"/>
            <a:ext cx="1914525" cy="24625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69" name="グループ化 68"/>
          <p:cNvGrpSpPr/>
          <p:nvPr/>
        </p:nvGrpSpPr>
        <p:grpSpPr>
          <a:xfrm>
            <a:off x="3790904" y="884350"/>
            <a:ext cx="1861141" cy="1440159"/>
            <a:chOff x="352431" y="1593632"/>
            <a:chExt cx="1861141" cy="1575081"/>
          </a:xfrm>
        </p:grpSpPr>
        <p:grpSp>
          <p:nvGrpSpPr>
            <p:cNvPr id="70" name="グループ化 69"/>
            <p:cNvGrpSpPr/>
            <p:nvPr/>
          </p:nvGrpSpPr>
          <p:grpSpPr>
            <a:xfrm>
              <a:off x="352431" y="1593632"/>
              <a:ext cx="932825" cy="1344022"/>
              <a:chOff x="352431" y="1593632"/>
              <a:chExt cx="932825" cy="1344022"/>
            </a:xfrm>
          </p:grpSpPr>
          <p:cxnSp>
            <p:nvCxnSpPr>
              <p:cNvPr id="72" name="直線コネクタ 71"/>
              <p:cNvCxnSpPr/>
              <p:nvPr/>
            </p:nvCxnSpPr>
            <p:spPr>
              <a:xfrm flipV="1">
                <a:off x="360368" y="1628800"/>
                <a:ext cx="0" cy="1308854"/>
              </a:xfrm>
              <a:prstGeom prst="line">
                <a:avLst/>
              </a:prstGeom>
              <a:ln w="12700">
                <a:solidFill>
                  <a:schemeClr val="tx1"/>
                </a:solidFill>
                <a:prstDash val="dashDot"/>
              </a:ln>
            </p:spPr>
            <p:style>
              <a:lnRef idx="1">
                <a:schemeClr val="accent1"/>
              </a:lnRef>
              <a:fillRef idx="0">
                <a:schemeClr val="accent1"/>
              </a:fillRef>
              <a:effectRef idx="0">
                <a:schemeClr val="accent1"/>
              </a:effectRef>
              <a:fontRef idx="minor">
                <a:schemeClr val="tx1"/>
              </a:fontRef>
            </p:style>
          </p:cxnSp>
          <p:cxnSp>
            <p:nvCxnSpPr>
              <p:cNvPr id="73" name="直線コネクタ 72"/>
              <p:cNvCxnSpPr/>
              <p:nvPr/>
            </p:nvCxnSpPr>
            <p:spPr>
              <a:xfrm flipH="1">
                <a:off x="352431" y="1596984"/>
                <a:ext cx="928359" cy="0"/>
              </a:xfrm>
              <a:prstGeom prst="line">
                <a:avLst/>
              </a:prstGeom>
              <a:ln w="127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74" name="直線コネクタ 73"/>
              <p:cNvCxnSpPr/>
              <p:nvPr/>
            </p:nvCxnSpPr>
            <p:spPr>
              <a:xfrm flipV="1">
                <a:off x="1284752" y="1593632"/>
                <a:ext cx="504" cy="84637"/>
              </a:xfrm>
              <a:prstGeom prst="line">
                <a:avLst/>
              </a:prstGeom>
              <a:ln w="12700">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sp>
          <p:nvSpPr>
            <p:cNvPr id="71" name="フリーフォーム 70"/>
            <p:cNvSpPr/>
            <p:nvPr/>
          </p:nvSpPr>
          <p:spPr>
            <a:xfrm>
              <a:off x="1162214" y="1679418"/>
              <a:ext cx="1051358" cy="1489295"/>
            </a:xfrm>
            <a:custGeom>
              <a:avLst/>
              <a:gdLst>
                <a:gd name="connsiteX0" fmla="*/ 123378 w 1051358"/>
                <a:gd name="connsiteY0" fmla="*/ 0 h 1489295"/>
                <a:gd name="connsiteX1" fmla="*/ 50950 w 1051358"/>
                <a:gd name="connsiteY1" fmla="*/ 27160 h 1489295"/>
                <a:gd name="connsiteX2" fmla="*/ 5683 w 1051358"/>
                <a:gd name="connsiteY2" fmla="*/ 76954 h 1489295"/>
                <a:gd name="connsiteX3" fmla="*/ 1156 w 1051358"/>
                <a:gd name="connsiteY3" fmla="*/ 126748 h 1489295"/>
                <a:gd name="connsiteX4" fmla="*/ 10210 w 1051358"/>
                <a:gd name="connsiteY4" fmla="*/ 190123 h 1489295"/>
                <a:gd name="connsiteX5" fmla="*/ 60004 w 1051358"/>
                <a:gd name="connsiteY5" fmla="*/ 307818 h 1489295"/>
                <a:gd name="connsiteX6" fmla="*/ 263707 w 1051358"/>
                <a:gd name="connsiteY6" fmla="*/ 683536 h 1489295"/>
                <a:gd name="connsiteX7" fmla="*/ 467410 w 1051358"/>
                <a:gd name="connsiteY7" fmla="*/ 1013988 h 1489295"/>
                <a:gd name="connsiteX8" fmla="*/ 621319 w 1051358"/>
                <a:gd name="connsiteY8" fmla="*/ 1240325 h 1489295"/>
                <a:gd name="connsiteX9" fmla="*/ 711853 w 1051358"/>
                <a:gd name="connsiteY9" fmla="*/ 1348966 h 1489295"/>
                <a:gd name="connsiteX10" fmla="*/ 806915 w 1051358"/>
                <a:gd name="connsiteY10" fmla="*/ 1412340 h 1489295"/>
                <a:gd name="connsiteX11" fmla="*/ 924610 w 1051358"/>
                <a:gd name="connsiteY11" fmla="*/ 1457608 h 1489295"/>
                <a:gd name="connsiteX12" fmla="*/ 1051358 w 1051358"/>
                <a:gd name="connsiteY12" fmla="*/ 1489295 h 1489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51358" h="1489295">
                  <a:moveTo>
                    <a:pt x="123378" y="0"/>
                  </a:moveTo>
                  <a:cubicBezTo>
                    <a:pt x="96972" y="7167"/>
                    <a:pt x="70566" y="14334"/>
                    <a:pt x="50950" y="27160"/>
                  </a:cubicBezTo>
                  <a:cubicBezTo>
                    <a:pt x="31334" y="39986"/>
                    <a:pt x="13982" y="60356"/>
                    <a:pt x="5683" y="76954"/>
                  </a:cubicBezTo>
                  <a:cubicBezTo>
                    <a:pt x="-2616" y="93552"/>
                    <a:pt x="402" y="107887"/>
                    <a:pt x="1156" y="126748"/>
                  </a:cubicBezTo>
                  <a:cubicBezTo>
                    <a:pt x="1910" y="145609"/>
                    <a:pt x="402" y="159945"/>
                    <a:pt x="10210" y="190123"/>
                  </a:cubicBezTo>
                  <a:cubicBezTo>
                    <a:pt x="20018" y="220301"/>
                    <a:pt x="17754" y="225583"/>
                    <a:pt x="60004" y="307818"/>
                  </a:cubicBezTo>
                  <a:cubicBezTo>
                    <a:pt x="102253" y="390054"/>
                    <a:pt x="195806" y="565841"/>
                    <a:pt x="263707" y="683536"/>
                  </a:cubicBezTo>
                  <a:cubicBezTo>
                    <a:pt x="331608" y="801231"/>
                    <a:pt x="407808" y="921190"/>
                    <a:pt x="467410" y="1013988"/>
                  </a:cubicBezTo>
                  <a:cubicBezTo>
                    <a:pt x="527012" y="1106786"/>
                    <a:pt x="580579" y="1184495"/>
                    <a:pt x="621319" y="1240325"/>
                  </a:cubicBezTo>
                  <a:cubicBezTo>
                    <a:pt x="662059" y="1296155"/>
                    <a:pt x="680920" y="1320297"/>
                    <a:pt x="711853" y="1348966"/>
                  </a:cubicBezTo>
                  <a:cubicBezTo>
                    <a:pt x="742786" y="1377635"/>
                    <a:pt x="771456" y="1394233"/>
                    <a:pt x="806915" y="1412340"/>
                  </a:cubicBezTo>
                  <a:cubicBezTo>
                    <a:pt x="842374" y="1430447"/>
                    <a:pt x="883870" y="1444782"/>
                    <a:pt x="924610" y="1457608"/>
                  </a:cubicBezTo>
                  <a:cubicBezTo>
                    <a:pt x="965350" y="1470434"/>
                    <a:pt x="1008354" y="1479864"/>
                    <a:pt x="1051358" y="1489295"/>
                  </a:cubicBezTo>
                </a:path>
              </a:pathLst>
            </a:custGeom>
            <a:noFill/>
            <a:ln w="127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grpSp>
      <p:sp>
        <p:nvSpPr>
          <p:cNvPr id="75" name="右矢印 74"/>
          <p:cNvSpPr/>
          <p:nvPr/>
        </p:nvSpPr>
        <p:spPr>
          <a:xfrm rot="5400000">
            <a:off x="6794749" y="4093053"/>
            <a:ext cx="279264" cy="276225"/>
          </a:xfrm>
          <a:prstGeom prst="rightArrow">
            <a:avLst/>
          </a:prstGeom>
          <a:solidFill>
            <a:schemeClr val="accent2">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solidFill>
                <a:prstClr val="white"/>
              </a:solidFill>
            </a:endParaRPr>
          </a:p>
        </p:txBody>
      </p:sp>
      <p:sp>
        <p:nvSpPr>
          <p:cNvPr id="76" name="テキスト ボックス 75"/>
          <p:cNvSpPr txBox="1"/>
          <p:nvPr/>
        </p:nvSpPr>
        <p:spPr>
          <a:xfrm>
            <a:off x="5370739" y="1514874"/>
            <a:ext cx="928862" cy="369332"/>
          </a:xfrm>
          <a:prstGeom prst="rect">
            <a:avLst/>
          </a:prstGeom>
          <a:noFill/>
        </p:spPr>
        <p:txBody>
          <a:bodyPr wrap="square" rtlCol="0">
            <a:spAutoFit/>
          </a:bodyPr>
          <a:lstStyle/>
          <a:p>
            <a:r>
              <a:rPr lang="ja-JP" altLang="en-US" dirty="0" smtClean="0">
                <a:solidFill>
                  <a:prstClr val="black"/>
                </a:solidFill>
              </a:rPr>
              <a:t>熱膨張</a:t>
            </a:r>
            <a:endParaRPr lang="ja-JP" altLang="en-US" dirty="0">
              <a:solidFill>
                <a:prstClr val="black"/>
              </a:solidFill>
            </a:endParaRPr>
          </a:p>
        </p:txBody>
      </p:sp>
      <p:pic>
        <p:nvPicPr>
          <p:cNvPr id="7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16326" y="3789040"/>
            <a:ext cx="1847762" cy="21000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2060" y="3477500"/>
            <a:ext cx="1606669" cy="23500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9" name="右矢印 78"/>
          <p:cNvSpPr/>
          <p:nvPr/>
        </p:nvSpPr>
        <p:spPr>
          <a:xfrm rot="19612158" flipH="1">
            <a:off x="2004613" y="3309863"/>
            <a:ext cx="2179602" cy="265137"/>
          </a:xfrm>
          <a:prstGeom prst="rightArrow">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solidFill>
                <a:prstClr val="white"/>
              </a:solidFill>
            </a:endParaRPr>
          </a:p>
        </p:txBody>
      </p:sp>
      <p:sp>
        <p:nvSpPr>
          <p:cNvPr id="80" name="正方形/長方形 79"/>
          <p:cNvSpPr/>
          <p:nvPr/>
        </p:nvSpPr>
        <p:spPr>
          <a:xfrm>
            <a:off x="2254242" y="3000987"/>
            <a:ext cx="1757514" cy="695313"/>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400" b="1" dirty="0" smtClean="0">
                <a:solidFill>
                  <a:srgbClr val="0000FF"/>
                </a:solidFill>
              </a:rPr>
              <a:t>応力・ひずみクリア</a:t>
            </a:r>
            <a:endParaRPr lang="en-US" altLang="ja-JP" sz="1400" b="1" dirty="0" smtClean="0">
              <a:solidFill>
                <a:srgbClr val="0000FF"/>
              </a:solidFill>
            </a:endParaRPr>
          </a:p>
          <a:p>
            <a:pPr algn="ctr"/>
            <a:r>
              <a:rPr lang="ja-JP" altLang="en-US" dirty="0">
                <a:solidFill>
                  <a:prstClr val="black"/>
                </a:solidFill>
              </a:rPr>
              <a:t>初期形状として</a:t>
            </a:r>
            <a:endParaRPr lang="ja-JP" altLang="en-US" dirty="0" smtClean="0">
              <a:solidFill>
                <a:prstClr val="black"/>
              </a:solidFill>
            </a:endParaRPr>
          </a:p>
        </p:txBody>
      </p:sp>
      <p:sp>
        <p:nvSpPr>
          <p:cNvPr id="81" name="右矢印 80"/>
          <p:cNvSpPr/>
          <p:nvPr/>
        </p:nvSpPr>
        <p:spPr>
          <a:xfrm>
            <a:off x="2863294" y="4289797"/>
            <a:ext cx="558527" cy="276225"/>
          </a:xfrm>
          <a:prstGeom prst="rightArrow">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solidFill>
                <a:prstClr val="white"/>
              </a:solidFill>
            </a:endParaRPr>
          </a:p>
        </p:txBody>
      </p:sp>
      <p:sp>
        <p:nvSpPr>
          <p:cNvPr id="2" name="角丸四角形 1"/>
          <p:cNvSpPr/>
          <p:nvPr/>
        </p:nvSpPr>
        <p:spPr>
          <a:xfrm>
            <a:off x="138792" y="743006"/>
            <a:ext cx="3096344" cy="956534"/>
          </a:xfrm>
          <a:prstGeom prst="round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smtClean="0">
                <a:solidFill>
                  <a:prstClr val="black"/>
                </a:solidFill>
              </a:rPr>
              <a:t>しかし、残念ながら</a:t>
            </a:r>
            <a:endParaRPr lang="en-US" altLang="ja-JP" dirty="0" smtClean="0">
              <a:solidFill>
                <a:prstClr val="black"/>
              </a:solidFill>
            </a:endParaRPr>
          </a:p>
          <a:p>
            <a:pPr algn="ctr"/>
            <a:r>
              <a:rPr lang="ja-JP" altLang="en-US" dirty="0">
                <a:solidFill>
                  <a:srgbClr val="FF0000"/>
                </a:solidFill>
              </a:rPr>
              <a:t>開発部門</a:t>
            </a:r>
            <a:r>
              <a:rPr lang="ja-JP" altLang="en-US" dirty="0" smtClean="0">
                <a:solidFill>
                  <a:srgbClr val="FF0000"/>
                </a:solidFill>
              </a:rPr>
              <a:t>が金型図を</a:t>
            </a:r>
            <a:endParaRPr lang="en-US" altLang="ja-JP" dirty="0" smtClean="0">
              <a:solidFill>
                <a:srgbClr val="FF0000"/>
              </a:solidFill>
            </a:endParaRPr>
          </a:p>
          <a:p>
            <a:pPr algn="ctr"/>
            <a:r>
              <a:rPr lang="ja-JP" altLang="en-US" dirty="0">
                <a:solidFill>
                  <a:srgbClr val="FF0000"/>
                </a:solidFill>
              </a:rPr>
              <a:t>持たない例</a:t>
            </a:r>
            <a:r>
              <a:rPr lang="ja-JP" altLang="en-US" dirty="0" smtClean="0">
                <a:solidFill>
                  <a:srgbClr val="FF0000"/>
                </a:solidFill>
              </a:rPr>
              <a:t>は多い</a:t>
            </a:r>
            <a:r>
              <a:rPr lang="ja-JP" altLang="en-US" dirty="0" smtClean="0">
                <a:solidFill>
                  <a:prstClr val="black"/>
                </a:solidFill>
              </a:rPr>
              <a:t>ものです。</a:t>
            </a:r>
          </a:p>
        </p:txBody>
      </p:sp>
      <p:sp>
        <p:nvSpPr>
          <p:cNvPr id="22" name="テキスト ボックス 21"/>
          <p:cNvSpPr txBox="1"/>
          <p:nvPr/>
        </p:nvSpPr>
        <p:spPr>
          <a:xfrm>
            <a:off x="471956" y="5427696"/>
            <a:ext cx="1415014" cy="338554"/>
          </a:xfrm>
          <a:prstGeom prst="rect">
            <a:avLst/>
          </a:prstGeom>
          <a:solidFill>
            <a:schemeClr val="bg1"/>
          </a:solidFill>
        </p:spPr>
        <p:txBody>
          <a:bodyPr wrap="square" rtlCol="0">
            <a:spAutoFit/>
          </a:bodyPr>
          <a:lstStyle/>
          <a:p>
            <a:pPr algn="ctr"/>
            <a:r>
              <a:rPr lang="ja-JP" altLang="en-US" sz="1600" u="sng" dirty="0" smtClean="0">
                <a:solidFill>
                  <a:prstClr val="black"/>
                </a:solidFill>
              </a:rPr>
              <a:t>金型形状</a:t>
            </a:r>
            <a:endParaRPr lang="ja-JP" altLang="en-US" sz="1600" u="sng" dirty="0">
              <a:solidFill>
                <a:prstClr val="black"/>
              </a:solidFill>
            </a:endParaRPr>
          </a:p>
        </p:txBody>
      </p:sp>
      <p:sp>
        <p:nvSpPr>
          <p:cNvPr id="23" name="テキスト ボックス 22"/>
          <p:cNvSpPr txBox="1"/>
          <p:nvPr/>
        </p:nvSpPr>
        <p:spPr>
          <a:xfrm>
            <a:off x="3304249" y="2397231"/>
            <a:ext cx="1415014" cy="338554"/>
          </a:xfrm>
          <a:prstGeom prst="rect">
            <a:avLst/>
          </a:prstGeom>
          <a:noFill/>
        </p:spPr>
        <p:txBody>
          <a:bodyPr wrap="square" rtlCol="0">
            <a:spAutoFit/>
          </a:bodyPr>
          <a:lstStyle/>
          <a:p>
            <a:pPr algn="ctr"/>
            <a:r>
              <a:rPr lang="ja-JP" altLang="en-US" sz="1600" u="sng" dirty="0" smtClean="0">
                <a:solidFill>
                  <a:prstClr val="black"/>
                </a:solidFill>
              </a:rPr>
              <a:t>金型形状</a:t>
            </a:r>
            <a:endParaRPr lang="ja-JP" altLang="en-US" sz="1600" u="sng" dirty="0">
              <a:solidFill>
                <a:prstClr val="black"/>
              </a:solidFill>
            </a:endParaRPr>
          </a:p>
        </p:txBody>
      </p:sp>
      <p:sp>
        <p:nvSpPr>
          <p:cNvPr id="24" name="テキスト ボックス 23"/>
          <p:cNvSpPr txBox="1"/>
          <p:nvPr/>
        </p:nvSpPr>
        <p:spPr>
          <a:xfrm>
            <a:off x="6279516" y="2916289"/>
            <a:ext cx="1100796" cy="338554"/>
          </a:xfrm>
          <a:prstGeom prst="rect">
            <a:avLst/>
          </a:prstGeom>
          <a:solidFill>
            <a:schemeClr val="bg1"/>
          </a:solidFill>
        </p:spPr>
        <p:txBody>
          <a:bodyPr wrap="square" rtlCol="0">
            <a:spAutoFit/>
          </a:bodyPr>
          <a:lstStyle/>
          <a:p>
            <a:pPr algn="ctr"/>
            <a:r>
              <a:rPr lang="ja-JP" altLang="en-US" sz="1600" u="sng" dirty="0" smtClean="0">
                <a:solidFill>
                  <a:prstClr val="black"/>
                </a:solidFill>
              </a:rPr>
              <a:t>製品形状</a:t>
            </a:r>
            <a:endParaRPr lang="ja-JP" altLang="en-US" sz="1600" u="sng" dirty="0">
              <a:solidFill>
                <a:prstClr val="black"/>
              </a:solidFill>
            </a:endParaRPr>
          </a:p>
        </p:txBody>
      </p:sp>
      <p:sp>
        <p:nvSpPr>
          <p:cNvPr id="25" name="角丸四角形 24"/>
          <p:cNvSpPr/>
          <p:nvPr/>
        </p:nvSpPr>
        <p:spPr>
          <a:xfrm>
            <a:off x="207905" y="1843325"/>
            <a:ext cx="3096344" cy="833466"/>
          </a:xfrm>
          <a:prstGeom prst="round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smtClean="0">
                <a:solidFill>
                  <a:srgbClr val="0000FF"/>
                </a:solidFill>
              </a:rPr>
              <a:t>製品形状を熱膨張解析</a:t>
            </a:r>
            <a:endParaRPr lang="en-US" altLang="ja-JP" b="1" dirty="0" smtClean="0">
              <a:solidFill>
                <a:srgbClr val="0000FF"/>
              </a:solidFill>
            </a:endParaRPr>
          </a:p>
          <a:p>
            <a:pPr algn="ctr"/>
            <a:r>
              <a:rPr lang="ja-JP" altLang="en-US" b="1" dirty="0">
                <a:solidFill>
                  <a:srgbClr val="0000FF"/>
                </a:solidFill>
              </a:rPr>
              <a:t>金型形状</a:t>
            </a:r>
            <a:r>
              <a:rPr lang="ja-JP" altLang="en-US" b="1" dirty="0" smtClean="0">
                <a:solidFill>
                  <a:srgbClr val="0000FF"/>
                </a:solidFill>
              </a:rPr>
              <a:t>を</a:t>
            </a:r>
            <a:r>
              <a:rPr lang="ja-JP" altLang="en-US" b="1" dirty="0">
                <a:solidFill>
                  <a:srgbClr val="0000FF"/>
                </a:solidFill>
              </a:rPr>
              <a:t>予測</a:t>
            </a:r>
            <a:endParaRPr lang="ja-JP" altLang="en-US" b="1" dirty="0" smtClean="0">
              <a:solidFill>
                <a:srgbClr val="0000FF"/>
              </a:solidFill>
            </a:endParaRPr>
          </a:p>
        </p:txBody>
      </p:sp>
      <p:sp>
        <p:nvSpPr>
          <p:cNvPr id="26" name="線吹き出し 2 (枠付き) 25"/>
          <p:cNvSpPr/>
          <p:nvPr/>
        </p:nvSpPr>
        <p:spPr>
          <a:xfrm>
            <a:off x="5126366" y="1091450"/>
            <a:ext cx="960274" cy="257325"/>
          </a:xfrm>
          <a:prstGeom prst="borderCallout2">
            <a:avLst>
              <a:gd name="adj1" fmla="val 163202"/>
              <a:gd name="adj2" fmla="val -34979"/>
              <a:gd name="adj3" fmla="val 68952"/>
              <a:gd name="adj4" fmla="val -15246"/>
              <a:gd name="adj5" fmla="val 49375"/>
              <a:gd name="adj6" fmla="val -1187"/>
            </a:avLst>
          </a:prstGeom>
          <a:solidFill>
            <a:schemeClr val="bg1"/>
          </a:solidFill>
          <a:ln w="3175">
            <a:solidFill>
              <a:schemeClr val="tx1">
                <a:lumMod val="65000"/>
                <a:lumOff val="35000"/>
              </a:schemeClr>
            </a:solidFill>
            <a:headEnd type="triangle"/>
            <a:tailEnd type="non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smtClean="0">
                <a:solidFill>
                  <a:prstClr val="black"/>
                </a:solidFill>
              </a:rPr>
              <a:t>製品形状</a:t>
            </a:r>
          </a:p>
        </p:txBody>
      </p:sp>
      <p:sp>
        <p:nvSpPr>
          <p:cNvPr id="28" name="テキスト ボックス 27"/>
          <p:cNvSpPr txBox="1"/>
          <p:nvPr/>
        </p:nvSpPr>
        <p:spPr>
          <a:xfrm>
            <a:off x="6620078" y="3777505"/>
            <a:ext cx="928862" cy="369332"/>
          </a:xfrm>
          <a:prstGeom prst="rect">
            <a:avLst/>
          </a:prstGeom>
          <a:noFill/>
        </p:spPr>
        <p:txBody>
          <a:bodyPr wrap="square" rtlCol="0">
            <a:spAutoFit/>
          </a:bodyPr>
          <a:lstStyle/>
          <a:p>
            <a:r>
              <a:rPr lang="ja-JP" altLang="en-US" dirty="0" smtClean="0">
                <a:solidFill>
                  <a:prstClr val="black"/>
                </a:solidFill>
              </a:rPr>
              <a:t>変形</a:t>
            </a:r>
            <a:endParaRPr lang="ja-JP" altLang="en-US" dirty="0">
              <a:solidFill>
                <a:prstClr val="black"/>
              </a:solidFill>
            </a:endParaRPr>
          </a:p>
        </p:txBody>
      </p:sp>
      <p:sp>
        <p:nvSpPr>
          <p:cNvPr id="29" name="右矢印 28"/>
          <p:cNvSpPr/>
          <p:nvPr/>
        </p:nvSpPr>
        <p:spPr>
          <a:xfrm>
            <a:off x="5499722" y="4376301"/>
            <a:ext cx="673775" cy="276225"/>
          </a:xfrm>
          <a:prstGeom prst="rightArrow">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solidFill>
                <a:prstClr val="white"/>
              </a:solidFill>
            </a:endParaRPr>
          </a:p>
        </p:txBody>
      </p:sp>
      <p:sp>
        <p:nvSpPr>
          <p:cNvPr id="30" name="テキスト ボックス 29"/>
          <p:cNvSpPr txBox="1"/>
          <p:nvPr/>
        </p:nvSpPr>
        <p:spPr>
          <a:xfrm>
            <a:off x="2668260" y="4006969"/>
            <a:ext cx="928862" cy="369332"/>
          </a:xfrm>
          <a:prstGeom prst="rect">
            <a:avLst/>
          </a:prstGeom>
          <a:noFill/>
        </p:spPr>
        <p:txBody>
          <a:bodyPr wrap="square" rtlCol="0">
            <a:spAutoFit/>
          </a:bodyPr>
          <a:lstStyle/>
          <a:p>
            <a:r>
              <a:rPr lang="ja-JP" altLang="en-US" dirty="0" smtClean="0">
                <a:solidFill>
                  <a:prstClr val="black"/>
                </a:solidFill>
              </a:rPr>
              <a:t>熱収縮</a:t>
            </a:r>
            <a:endParaRPr lang="ja-JP" altLang="en-US" dirty="0">
              <a:solidFill>
                <a:prstClr val="black"/>
              </a:solidFill>
            </a:endParaRPr>
          </a:p>
        </p:txBody>
      </p:sp>
      <p:sp>
        <p:nvSpPr>
          <p:cNvPr id="31" name="テキスト ボックス 30"/>
          <p:cNvSpPr txBox="1"/>
          <p:nvPr/>
        </p:nvSpPr>
        <p:spPr>
          <a:xfrm>
            <a:off x="3371991" y="5427696"/>
            <a:ext cx="1415014" cy="338554"/>
          </a:xfrm>
          <a:prstGeom prst="rect">
            <a:avLst/>
          </a:prstGeom>
          <a:solidFill>
            <a:schemeClr val="bg1"/>
          </a:solidFill>
        </p:spPr>
        <p:txBody>
          <a:bodyPr wrap="square" rtlCol="0">
            <a:spAutoFit/>
          </a:bodyPr>
          <a:lstStyle/>
          <a:p>
            <a:pPr algn="ctr"/>
            <a:r>
              <a:rPr lang="ja-JP" altLang="en-US" sz="1600" u="sng" dirty="0" smtClean="0">
                <a:solidFill>
                  <a:prstClr val="black"/>
                </a:solidFill>
              </a:rPr>
              <a:t>製品形状</a:t>
            </a:r>
            <a:endParaRPr lang="ja-JP" altLang="en-US" sz="1600" u="sng" dirty="0">
              <a:solidFill>
                <a:prstClr val="black"/>
              </a:solidFill>
            </a:endParaRPr>
          </a:p>
        </p:txBody>
      </p:sp>
      <p:sp>
        <p:nvSpPr>
          <p:cNvPr id="32" name="テキスト ボックス 31"/>
          <p:cNvSpPr txBox="1"/>
          <p:nvPr/>
        </p:nvSpPr>
        <p:spPr>
          <a:xfrm>
            <a:off x="6516216" y="5517232"/>
            <a:ext cx="1415014" cy="338554"/>
          </a:xfrm>
          <a:prstGeom prst="rect">
            <a:avLst/>
          </a:prstGeom>
          <a:solidFill>
            <a:schemeClr val="bg1"/>
          </a:solidFill>
        </p:spPr>
        <p:txBody>
          <a:bodyPr wrap="square" rtlCol="0">
            <a:spAutoFit/>
          </a:bodyPr>
          <a:lstStyle/>
          <a:p>
            <a:pPr algn="ctr"/>
            <a:r>
              <a:rPr lang="ja-JP" altLang="en-US" sz="1600" u="sng" dirty="0" smtClean="0">
                <a:solidFill>
                  <a:prstClr val="black"/>
                </a:solidFill>
              </a:rPr>
              <a:t>変形形状</a:t>
            </a:r>
            <a:endParaRPr lang="ja-JP" altLang="en-US" sz="1600" u="sng" dirty="0">
              <a:solidFill>
                <a:prstClr val="black"/>
              </a:solidFill>
            </a:endParaRPr>
          </a:p>
        </p:txBody>
      </p:sp>
      <p:sp>
        <p:nvSpPr>
          <p:cNvPr id="33" name="角丸四角形吹き出し 32"/>
          <p:cNvSpPr/>
          <p:nvPr/>
        </p:nvSpPr>
        <p:spPr>
          <a:xfrm>
            <a:off x="305052" y="5989843"/>
            <a:ext cx="8374006" cy="648072"/>
          </a:xfrm>
          <a:prstGeom prst="wedgeRoundRectCallout">
            <a:avLst>
              <a:gd name="adj1" fmla="val -18416"/>
              <a:gd name="adj2" fmla="val 47163"/>
              <a:gd name="adj3" fmla="val 16667"/>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smtClean="0">
                <a:solidFill>
                  <a:prstClr val="black"/>
                </a:solidFill>
              </a:rPr>
              <a:t>熱膨張解析で金型形状を予測、応力・ひずみをリセット</a:t>
            </a:r>
            <a:r>
              <a:rPr lang="ja-JP" altLang="en-US" sz="1600" dirty="0" smtClean="0">
                <a:solidFill>
                  <a:prstClr val="black"/>
                </a:solidFill>
              </a:rPr>
              <a:t>し</a:t>
            </a:r>
            <a:endParaRPr lang="en-US" altLang="ja-JP" sz="1600" dirty="0" smtClean="0">
              <a:solidFill>
                <a:prstClr val="black"/>
              </a:solidFill>
            </a:endParaRPr>
          </a:p>
          <a:p>
            <a:pPr algn="ctr"/>
            <a:r>
              <a:rPr lang="ja-JP" altLang="en-US" sz="1600" dirty="0">
                <a:solidFill>
                  <a:prstClr val="black"/>
                </a:solidFill>
              </a:rPr>
              <a:t>その後</a:t>
            </a:r>
            <a:r>
              <a:rPr lang="ja-JP" altLang="en-US" sz="1600" dirty="0" smtClean="0">
                <a:solidFill>
                  <a:prstClr val="black"/>
                </a:solidFill>
              </a:rPr>
              <a:t>に、</a:t>
            </a:r>
            <a:r>
              <a:rPr lang="ja-JP" altLang="en-US" sz="1600" b="1" dirty="0" smtClean="0">
                <a:solidFill>
                  <a:srgbClr val="0000FF"/>
                </a:solidFill>
              </a:rPr>
              <a:t>熱収縮～変形解析の手順を進め</a:t>
            </a:r>
            <a:r>
              <a:rPr lang="ja-JP" altLang="en-US" sz="1600" dirty="0" smtClean="0">
                <a:solidFill>
                  <a:prstClr val="black"/>
                </a:solidFill>
              </a:rPr>
              <a:t>ることで解析は全てうまくいきます。</a:t>
            </a:r>
            <a:endParaRPr lang="en-US" altLang="ja-JP" sz="1600" dirty="0" smtClean="0">
              <a:solidFill>
                <a:prstClr val="black"/>
              </a:solidFill>
            </a:endParaRPr>
          </a:p>
        </p:txBody>
      </p:sp>
    </p:spTree>
    <p:extLst>
      <p:ext uri="{BB962C8B-B14F-4D97-AF65-F5344CB8AC3E}">
        <p14:creationId xmlns:p14="http://schemas.microsoft.com/office/powerpoint/2010/main" val="2702366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342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0342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75"/>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7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81"/>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8"/>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9"/>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0"/>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1"/>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2"/>
                                        </p:tgtEl>
                                        <p:attrNameLst>
                                          <p:attrName>style.visibility</p:attrName>
                                        </p:attrNameLst>
                                      </p:cBhvr>
                                      <p:to>
                                        <p:strVal val="visible"/>
                                      </p:to>
                                    </p:set>
                                  </p:childTnLst>
                                </p:cTn>
                              </p:par>
                            </p:childTnLst>
                          </p:cTn>
                        </p:par>
                        <p:par>
                          <p:cTn id="51" fill="hold">
                            <p:stCondLst>
                              <p:cond delay="0"/>
                            </p:stCondLst>
                            <p:childTnLst>
                              <p:par>
                                <p:cTn id="52" presetID="1" presetClass="entr" presetSubtype="0" fill="hold" grpId="0" nodeType="afterEffect">
                                  <p:stCondLst>
                                    <p:cond delay="0"/>
                                  </p:stCondLst>
                                  <p:childTnLst>
                                    <p:set>
                                      <p:cBhvr>
                                        <p:cTn id="53"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75" grpId="0" animBg="1"/>
      <p:bldP spid="76" grpId="0"/>
      <p:bldP spid="79" grpId="0" animBg="1"/>
      <p:bldP spid="80" grpId="0" animBg="1"/>
      <p:bldP spid="81" grpId="0" animBg="1"/>
      <p:bldP spid="22" grpId="0" animBg="1"/>
      <p:bldP spid="23" grpId="0"/>
      <p:bldP spid="25" grpId="0" animBg="1"/>
      <p:bldP spid="26" grpId="0" animBg="1"/>
      <p:bldP spid="28" grpId="0"/>
      <p:bldP spid="29" grpId="0" animBg="1"/>
      <p:bldP spid="30" grpId="0"/>
      <p:bldP spid="31" grpId="0" animBg="1"/>
      <p:bldP spid="32" grpId="0" animBg="1"/>
      <p:bldP spid="33"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角丸四角形 1"/>
          <p:cNvSpPr/>
          <p:nvPr/>
        </p:nvSpPr>
        <p:spPr>
          <a:xfrm>
            <a:off x="1420112" y="192278"/>
            <a:ext cx="6984776" cy="675664"/>
          </a:xfrm>
          <a:prstGeom prst="round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4000" dirty="0" smtClean="0">
                <a:solidFill>
                  <a:srgbClr val="0000FF"/>
                </a:solidFill>
              </a:rPr>
              <a:t>MELTFLIPPER</a:t>
            </a:r>
            <a:endParaRPr kumimoji="1" lang="ja-JP" altLang="en-US" sz="4000" dirty="0" smtClean="0">
              <a:solidFill>
                <a:srgbClr val="0000FF"/>
              </a:solidFill>
            </a:endParaRPr>
          </a:p>
        </p:txBody>
      </p:sp>
      <p:pic>
        <p:nvPicPr>
          <p:cNvPr id="12290" name="Picture 2" descr="MF200fig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5044" y="895880"/>
            <a:ext cx="2518594" cy="2629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1" name="Picture 3" descr="MF200_fig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60477" y="5445224"/>
            <a:ext cx="2384425" cy="10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2" name="Picture 4" descr="MF200_fig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3091" y="3855430"/>
            <a:ext cx="2190750" cy="1046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5" descr="MF200_fig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5791" y="5057774"/>
            <a:ext cx="21971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4" name="Picture 6" descr="MF200_fig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44887" y="4171949"/>
            <a:ext cx="2170113"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5" name="Picture 7" descr="MF200_fig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63146" y="3029746"/>
            <a:ext cx="2133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6" name="Picture 8" descr="MF200_fig1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30365" y="-2254064"/>
            <a:ext cx="1644650" cy="139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7" name="Picture 9" descr="MF200_fig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444207" y="3129423"/>
            <a:ext cx="2009775" cy="125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8" name="Picture 10" descr="MF200_fig1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948264" y="4449949"/>
            <a:ext cx="1971675" cy="172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9" name="Picture 11" descr="MF200_fig2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694505" y="1052736"/>
            <a:ext cx="2014538"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54797707"/>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p:txBody>
          <a:bodyPr/>
          <a:lstStyle/>
          <a:p>
            <a:r>
              <a:rPr lang="ja-JP" altLang="en-US" u="sng"/>
              <a:t>ゴムの注入トライ</a:t>
            </a:r>
          </a:p>
        </p:txBody>
      </p:sp>
      <p:pic>
        <p:nvPicPr>
          <p:cNvPr id="2059" name="Picture 11" descr="C:\My Documents\解析Ⅱ_流体\ゴムの注入_benchmark\case1\Fig\fs0020.b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1676400"/>
            <a:ext cx="6648450" cy="4779963"/>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C:\My Documents\解析Ⅱ_流体\ゴムの注入_benchmark\case1\Fig\fs0300.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1676400"/>
            <a:ext cx="6648450" cy="4779963"/>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C:\My Documents\解析Ⅱ_流体\ゴムの注入_benchmark\case1\Fig\fs0700.bm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6400" y="1676400"/>
            <a:ext cx="6648450" cy="4779963"/>
          </a:xfrm>
          <a:prstGeom prst="rect">
            <a:avLst/>
          </a:prstGeom>
          <a:noFill/>
          <a:extLst>
            <a:ext uri="{909E8E84-426E-40DD-AFC4-6F175D3DCCD1}">
              <a14:hiddenFill xmlns:a14="http://schemas.microsoft.com/office/drawing/2010/main">
                <a:solidFill>
                  <a:srgbClr val="FFFFFF"/>
                </a:solidFill>
              </a14:hiddenFill>
            </a:ext>
          </a:extLst>
        </p:spPr>
      </p:pic>
      <p:pic>
        <p:nvPicPr>
          <p:cNvPr id="2063" name="Picture 15" descr="C:\My Documents\解析Ⅱ_流体\ゴムの注入_benchmark\case1\Fig\fs0740.bm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6400" y="1676400"/>
            <a:ext cx="6648450" cy="4779963"/>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C:\My Documents\解析Ⅱ_流体\ゴムの注入_benchmark\case1\Fig\fs0820.bmp"/>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76400" y="1676400"/>
            <a:ext cx="6648450" cy="4779963"/>
          </a:xfrm>
          <a:prstGeom prst="rect">
            <a:avLst/>
          </a:prstGeom>
          <a:noFill/>
          <a:extLst>
            <a:ext uri="{909E8E84-426E-40DD-AFC4-6F175D3DCCD1}">
              <a14:hiddenFill xmlns:a14="http://schemas.microsoft.com/office/drawing/2010/main">
                <a:solidFill>
                  <a:srgbClr val="FFFFFF"/>
                </a:solidFill>
              </a14:hiddenFill>
            </a:ext>
          </a:extLst>
        </p:spPr>
      </p:pic>
      <p:pic>
        <p:nvPicPr>
          <p:cNvPr id="2065" name="Picture 17" descr="C:\My Documents\解析Ⅱ_流体\ゴムの注入_benchmark\case1\Fig\fs0900.bmp"/>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76400" y="1676400"/>
            <a:ext cx="6648450" cy="4779963"/>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C:\My Documents\解析Ⅱ_流体\ゴムの注入_benchmark\case1\Fig\fs0940.bmp"/>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76400" y="1676400"/>
            <a:ext cx="6648450" cy="4779963"/>
          </a:xfrm>
          <a:prstGeom prst="rect">
            <a:avLst/>
          </a:prstGeom>
          <a:noFill/>
          <a:extLst>
            <a:ext uri="{909E8E84-426E-40DD-AFC4-6F175D3DCCD1}">
              <a14:hiddenFill xmlns:a14="http://schemas.microsoft.com/office/drawing/2010/main">
                <a:solidFill>
                  <a:srgbClr val="FFFFFF"/>
                </a:solidFill>
              </a14:hiddenFill>
            </a:ext>
          </a:extLst>
        </p:spPr>
      </p:pic>
      <p:pic>
        <p:nvPicPr>
          <p:cNvPr id="2067" name="Picture 19" descr="C:\My Documents\解析Ⅱ_流体\ゴムの注入_benchmark\case1\Fig\fs1020.bmp"/>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76400" y="1676400"/>
            <a:ext cx="6648450" cy="4779963"/>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20" descr="C:\My Documents\解析Ⅱ_流体\ゴムの注入_benchmark\case1\Fig\fs1140.bmp"/>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676400" y="1676400"/>
            <a:ext cx="6648450" cy="4779963"/>
          </a:xfrm>
          <a:prstGeom prst="rect">
            <a:avLst/>
          </a:prstGeom>
          <a:noFill/>
          <a:extLst>
            <a:ext uri="{909E8E84-426E-40DD-AFC4-6F175D3DCCD1}">
              <a14:hiddenFill xmlns:a14="http://schemas.microsoft.com/office/drawing/2010/main">
                <a:solidFill>
                  <a:srgbClr val="FFFFFF"/>
                </a:solidFill>
              </a14:hiddenFill>
            </a:ext>
          </a:extLst>
        </p:spPr>
      </p:pic>
      <p:pic>
        <p:nvPicPr>
          <p:cNvPr id="2069" name="Picture 21" descr="C:\My Documents\解析Ⅱ_流体\ゴムの注入_benchmark\case1\Fig\fs1220.bmp"/>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676400" y="1676400"/>
            <a:ext cx="6648450" cy="4779963"/>
          </a:xfrm>
          <a:prstGeom prst="rect">
            <a:avLst/>
          </a:prstGeom>
          <a:noFill/>
          <a:extLst>
            <a:ext uri="{909E8E84-426E-40DD-AFC4-6F175D3DCCD1}">
              <a14:hiddenFill xmlns:a14="http://schemas.microsoft.com/office/drawing/2010/main">
                <a:solidFill>
                  <a:srgbClr val="FFFFFF"/>
                </a:solidFill>
              </a14:hiddenFill>
            </a:ext>
          </a:extLst>
        </p:spPr>
      </p:pic>
      <p:pic>
        <p:nvPicPr>
          <p:cNvPr id="2070" name="Picture 22" descr="C:\My Documents\解析Ⅱ_流体\ゴムの注入_benchmark\case1\Fig\fs1300.bmp"/>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676400" y="1676400"/>
            <a:ext cx="6648450" cy="4779963"/>
          </a:xfrm>
          <a:prstGeom prst="rect">
            <a:avLst/>
          </a:prstGeom>
          <a:noFill/>
          <a:extLst>
            <a:ext uri="{909E8E84-426E-40DD-AFC4-6F175D3DCCD1}">
              <a14:hiddenFill xmlns:a14="http://schemas.microsoft.com/office/drawing/2010/main">
                <a:solidFill>
                  <a:srgbClr val="FFFFFF"/>
                </a:solidFill>
              </a14:hiddenFill>
            </a:ext>
          </a:extLst>
        </p:spPr>
      </p:pic>
      <p:pic>
        <p:nvPicPr>
          <p:cNvPr id="2071" name="Picture 23" descr="C:\My Documents\解析Ⅱ_流体\ゴムの注入_benchmark\case1\Fig\fs1420.bmp"/>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676400" y="1676400"/>
            <a:ext cx="6648450" cy="4779963"/>
          </a:xfrm>
          <a:prstGeom prst="rect">
            <a:avLst/>
          </a:prstGeom>
          <a:noFill/>
          <a:extLst>
            <a:ext uri="{909E8E84-426E-40DD-AFC4-6F175D3DCCD1}">
              <a14:hiddenFill xmlns:a14="http://schemas.microsoft.com/office/drawing/2010/main">
                <a:solidFill>
                  <a:srgbClr val="FFFFFF"/>
                </a:solidFill>
              </a14:hiddenFill>
            </a:ext>
          </a:extLst>
        </p:spPr>
      </p:pic>
      <p:pic>
        <p:nvPicPr>
          <p:cNvPr id="2072" name="Picture 24" descr="C:\My Documents\解析Ⅱ_流体\ゴムの注入_benchmark\case1\Fig\fs1540.bmp"/>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676400" y="1676400"/>
            <a:ext cx="6648450" cy="4779963"/>
          </a:xfrm>
          <a:prstGeom prst="rect">
            <a:avLst/>
          </a:prstGeom>
          <a:noFill/>
          <a:extLst>
            <a:ext uri="{909E8E84-426E-40DD-AFC4-6F175D3DCCD1}">
              <a14:hiddenFill xmlns:a14="http://schemas.microsoft.com/office/drawing/2010/main">
                <a:solidFill>
                  <a:srgbClr val="FFFFFF"/>
                </a:solidFill>
              </a14:hiddenFill>
            </a:ext>
          </a:extLst>
        </p:spPr>
      </p:pic>
      <p:pic>
        <p:nvPicPr>
          <p:cNvPr id="2073" name="Picture 25" descr="C:\My Documents\解析Ⅱ_流体\ゴムの注入_benchmark\case1\Fig\fs1660.bmp"/>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676400" y="1676400"/>
            <a:ext cx="6648450" cy="4779963"/>
          </a:xfrm>
          <a:prstGeom prst="rect">
            <a:avLst/>
          </a:prstGeom>
          <a:noFill/>
          <a:extLst>
            <a:ext uri="{909E8E84-426E-40DD-AFC4-6F175D3DCCD1}">
              <a14:hiddenFill xmlns:a14="http://schemas.microsoft.com/office/drawing/2010/main">
                <a:solidFill>
                  <a:srgbClr val="FFFFFF"/>
                </a:solidFill>
              </a14:hiddenFill>
            </a:ext>
          </a:extLst>
        </p:spPr>
      </p:pic>
      <p:pic>
        <p:nvPicPr>
          <p:cNvPr id="2074" name="Picture 26" descr="C:\My Documents\解析Ⅱ_流体\ゴムの注入_benchmark\case1\Fig\fs1780.bmp"/>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676400" y="1676400"/>
            <a:ext cx="6648450" cy="4779963"/>
          </a:xfrm>
          <a:prstGeom prst="rect">
            <a:avLst/>
          </a:prstGeom>
          <a:noFill/>
          <a:extLst>
            <a:ext uri="{909E8E84-426E-40DD-AFC4-6F175D3DCCD1}">
              <a14:hiddenFill xmlns:a14="http://schemas.microsoft.com/office/drawing/2010/main">
                <a:solidFill>
                  <a:srgbClr val="FFFFFF"/>
                </a:solidFill>
              </a14:hiddenFill>
            </a:ext>
          </a:extLst>
        </p:spPr>
      </p:pic>
      <p:pic>
        <p:nvPicPr>
          <p:cNvPr id="2075" name="Picture 27" descr="C:\My Documents\解析Ⅱ_流体\ゴムの注入_benchmark\case1\Fig\fs1940.bmp"/>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676400" y="1676400"/>
            <a:ext cx="6648450" cy="4779963"/>
          </a:xfrm>
          <a:prstGeom prst="rect">
            <a:avLst/>
          </a:prstGeom>
          <a:noFill/>
          <a:extLst>
            <a:ext uri="{909E8E84-426E-40DD-AFC4-6F175D3DCCD1}">
              <a14:hiddenFill xmlns:a14="http://schemas.microsoft.com/office/drawing/2010/main">
                <a:solidFill>
                  <a:srgbClr val="FFFFFF"/>
                </a:solidFill>
              </a14:hiddenFill>
            </a:ext>
          </a:extLst>
        </p:spPr>
      </p:pic>
      <p:pic>
        <p:nvPicPr>
          <p:cNvPr id="2076" name="Picture 28" descr="C:\My Documents\解析Ⅱ_流体\ゴムの注入_benchmark\case1\Fig\fs2060.bmp"/>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676400" y="1676400"/>
            <a:ext cx="6648450" cy="4779963"/>
          </a:xfrm>
          <a:prstGeom prst="rect">
            <a:avLst/>
          </a:prstGeom>
          <a:noFill/>
          <a:extLst>
            <a:ext uri="{909E8E84-426E-40DD-AFC4-6F175D3DCCD1}">
              <a14:hiddenFill xmlns:a14="http://schemas.microsoft.com/office/drawing/2010/main">
                <a:solidFill>
                  <a:srgbClr val="FFFFFF"/>
                </a:solidFill>
              </a14:hiddenFill>
            </a:ext>
          </a:extLst>
        </p:spPr>
      </p:pic>
      <p:pic>
        <p:nvPicPr>
          <p:cNvPr id="2077" name="Picture 29" descr="C:\My Documents\解析Ⅱ_流体\ゴムの注入_benchmark\case1\Fig\fs2180.bmp"/>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676400" y="1676400"/>
            <a:ext cx="6648450" cy="4779963"/>
          </a:xfrm>
          <a:prstGeom prst="rect">
            <a:avLst/>
          </a:prstGeom>
          <a:noFill/>
          <a:extLst>
            <a:ext uri="{909E8E84-426E-40DD-AFC4-6F175D3DCCD1}">
              <a14:hiddenFill xmlns:a14="http://schemas.microsoft.com/office/drawing/2010/main">
                <a:solidFill>
                  <a:srgbClr val="FFFFFF"/>
                </a:solidFill>
              </a14:hiddenFill>
            </a:ext>
          </a:extLst>
        </p:spPr>
      </p:pic>
      <p:pic>
        <p:nvPicPr>
          <p:cNvPr id="2078" name="Picture 30" descr="C:\My Documents\解析Ⅱ_流体\ゴムの注入_benchmark\case1\Fig\fs2300.bmp"/>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676400" y="1676400"/>
            <a:ext cx="6648450" cy="4779963"/>
          </a:xfrm>
          <a:prstGeom prst="rect">
            <a:avLst/>
          </a:prstGeom>
          <a:noFill/>
          <a:extLst>
            <a:ext uri="{909E8E84-426E-40DD-AFC4-6F175D3DCCD1}">
              <a14:hiddenFill xmlns:a14="http://schemas.microsoft.com/office/drawing/2010/main">
                <a:solidFill>
                  <a:srgbClr val="FFFFFF"/>
                </a:solidFill>
              </a14:hiddenFill>
            </a:ext>
          </a:extLst>
        </p:spPr>
      </p:pic>
      <p:pic>
        <p:nvPicPr>
          <p:cNvPr id="2079" name="Picture 31" descr="C:\My Documents\解析Ⅱ_流体\ゴムの注入_benchmark\case1\Fig\fs2500.bmp"/>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676400" y="1676400"/>
            <a:ext cx="6648450" cy="4779963"/>
          </a:xfrm>
          <a:prstGeom prst="rect">
            <a:avLst/>
          </a:prstGeom>
          <a:noFill/>
          <a:extLst>
            <a:ext uri="{909E8E84-426E-40DD-AFC4-6F175D3DCCD1}">
              <a14:hiddenFill xmlns:a14="http://schemas.microsoft.com/office/drawing/2010/main">
                <a:solidFill>
                  <a:srgbClr val="FFFFFF"/>
                </a:solidFill>
              </a14:hiddenFill>
            </a:ext>
          </a:extLst>
        </p:spPr>
      </p:pic>
      <p:sp>
        <p:nvSpPr>
          <p:cNvPr id="2" name="正方形/長方形 1"/>
          <p:cNvSpPr/>
          <p:nvPr/>
        </p:nvSpPr>
        <p:spPr>
          <a:xfrm>
            <a:off x="7020272" y="2420888"/>
            <a:ext cx="1304578" cy="504056"/>
          </a:xfrm>
          <a:prstGeom prst="rect">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dirty="0" smtClean="0">
              <a:solidFill>
                <a:srgbClr val="0000FF"/>
              </a:solidFill>
            </a:endParaRPr>
          </a:p>
        </p:txBody>
      </p:sp>
    </p:spTree>
    <p:extLst>
      <p:ext uri="{BB962C8B-B14F-4D97-AF65-F5344CB8AC3E}">
        <p14:creationId xmlns:p14="http://schemas.microsoft.com/office/powerpoint/2010/main" val="10612888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060"/>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nodeType="afterEffect">
                                  <p:stCondLst>
                                    <p:cond delay="0"/>
                                  </p:stCondLst>
                                  <p:childTnLst>
                                    <p:set>
                                      <p:cBhvr>
                                        <p:cTn id="9" dur="1" fill="hold">
                                          <p:stCondLst>
                                            <p:cond delay="499"/>
                                          </p:stCondLst>
                                        </p:cTn>
                                        <p:tgtEl>
                                          <p:spTgt spid="2062"/>
                                        </p:tgtEl>
                                        <p:attrNameLst>
                                          <p:attrName>style.visibility</p:attrName>
                                        </p:attrNameLst>
                                      </p:cBhvr>
                                      <p:to>
                                        <p:strVal val="visible"/>
                                      </p:to>
                                    </p:set>
                                  </p:childTnLst>
                                </p:cTn>
                              </p:par>
                            </p:childTnLst>
                          </p:cTn>
                        </p:par>
                        <p:par>
                          <p:cTn id="10" fill="hold" nodeType="afterGroup">
                            <p:stCondLst>
                              <p:cond delay="1000"/>
                            </p:stCondLst>
                            <p:childTnLst>
                              <p:par>
                                <p:cTn id="11" presetID="1" presetClass="entr" presetSubtype="0" fill="hold" nodeType="afterEffect">
                                  <p:stCondLst>
                                    <p:cond delay="0"/>
                                  </p:stCondLst>
                                  <p:childTnLst>
                                    <p:set>
                                      <p:cBhvr>
                                        <p:cTn id="12" dur="1" fill="hold">
                                          <p:stCondLst>
                                            <p:cond delay="499"/>
                                          </p:stCondLst>
                                        </p:cTn>
                                        <p:tgtEl>
                                          <p:spTgt spid="2063"/>
                                        </p:tgtEl>
                                        <p:attrNameLst>
                                          <p:attrName>style.visibility</p:attrName>
                                        </p:attrNameLst>
                                      </p:cBhvr>
                                      <p:to>
                                        <p:strVal val="visible"/>
                                      </p:to>
                                    </p:set>
                                  </p:childTnLst>
                                </p:cTn>
                              </p:par>
                            </p:childTnLst>
                          </p:cTn>
                        </p:par>
                        <p:par>
                          <p:cTn id="13" fill="hold" nodeType="afterGroup">
                            <p:stCondLst>
                              <p:cond delay="1500"/>
                            </p:stCondLst>
                            <p:childTnLst>
                              <p:par>
                                <p:cTn id="14" presetID="1" presetClass="entr" presetSubtype="0" fill="hold" nodeType="afterEffect">
                                  <p:stCondLst>
                                    <p:cond delay="0"/>
                                  </p:stCondLst>
                                  <p:childTnLst>
                                    <p:set>
                                      <p:cBhvr>
                                        <p:cTn id="15" dur="1" fill="hold">
                                          <p:stCondLst>
                                            <p:cond delay="499"/>
                                          </p:stCondLst>
                                        </p:cTn>
                                        <p:tgtEl>
                                          <p:spTgt spid="2064"/>
                                        </p:tgtEl>
                                        <p:attrNameLst>
                                          <p:attrName>style.visibility</p:attrName>
                                        </p:attrNameLst>
                                      </p:cBhvr>
                                      <p:to>
                                        <p:strVal val="visible"/>
                                      </p:to>
                                    </p:set>
                                  </p:childTnLst>
                                </p:cTn>
                              </p:par>
                            </p:childTnLst>
                          </p:cTn>
                        </p:par>
                        <p:par>
                          <p:cTn id="16" fill="hold" nodeType="afterGroup">
                            <p:stCondLst>
                              <p:cond delay="2000"/>
                            </p:stCondLst>
                            <p:childTnLst>
                              <p:par>
                                <p:cTn id="17" presetID="1" presetClass="entr" presetSubtype="0" fill="hold" nodeType="afterEffect">
                                  <p:stCondLst>
                                    <p:cond delay="0"/>
                                  </p:stCondLst>
                                  <p:childTnLst>
                                    <p:set>
                                      <p:cBhvr>
                                        <p:cTn id="18" dur="1" fill="hold">
                                          <p:stCondLst>
                                            <p:cond delay="499"/>
                                          </p:stCondLst>
                                        </p:cTn>
                                        <p:tgtEl>
                                          <p:spTgt spid="2065"/>
                                        </p:tgtEl>
                                        <p:attrNameLst>
                                          <p:attrName>style.visibility</p:attrName>
                                        </p:attrNameLst>
                                      </p:cBhvr>
                                      <p:to>
                                        <p:strVal val="visible"/>
                                      </p:to>
                                    </p:set>
                                  </p:childTnLst>
                                </p:cTn>
                              </p:par>
                            </p:childTnLst>
                          </p:cTn>
                        </p:par>
                        <p:par>
                          <p:cTn id="19" fill="hold" nodeType="afterGroup">
                            <p:stCondLst>
                              <p:cond delay="2500"/>
                            </p:stCondLst>
                            <p:childTnLst>
                              <p:par>
                                <p:cTn id="20" presetID="1" presetClass="entr" presetSubtype="0" fill="hold" nodeType="afterEffect">
                                  <p:stCondLst>
                                    <p:cond delay="0"/>
                                  </p:stCondLst>
                                  <p:childTnLst>
                                    <p:set>
                                      <p:cBhvr>
                                        <p:cTn id="21" dur="1" fill="hold">
                                          <p:stCondLst>
                                            <p:cond delay="499"/>
                                          </p:stCondLst>
                                        </p:cTn>
                                        <p:tgtEl>
                                          <p:spTgt spid="2066"/>
                                        </p:tgtEl>
                                        <p:attrNameLst>
                                          <p:attrName>style.visibility</p:attrName>
                                        </p:attrNameLst>
                                      </p:cBhvr>
                                      <p:to>
                                        <p:strVal val="visible"/>
                                      </p:to>
                                    </p:set>
                                  </p:childTnLst>
                                </p:cTn>
                              </p:par>
                            </p:childTnLst>
                          </p:cTn>
                        </p:par>
                        <p:par>
                          <p:cTn id="22" fill="hold" nodeType="afterGroup">
                            <p:stCondLst>
                              <p:cond delay="3000"/>
                            </p:stCondLst>
                            <p:childTnLst>
                              <p:par>
                                <p:cTn id="23" presetID="1" presetClass="entr" presetSubtype="0" fill="hold" nodeType="afterEffect">
                                  <p:stCondLst>
                                    <p:cond delay="0"/>
                                  </p:stCondLst>
                                  <p:childTnLst>
                                    <p:set>
                                      <p:cBhvr>
                                        <p:cTn id="24" dur="1" fill="hold">
                                          <p:stCondLst>
                                            <p:cond delay="499"/>
                                          </p:stCondLst>
                                        </p:cTn>
                                        <p:tgtEl>
                                          <p:spTgt spid="2067"/>
                                        </p:tgtEl>
                                        <p:attrNameLst>
                                          <p:attrName>style.visibility</p:attrName>
                                        </p:attrNameLst>
                                      </p:cBhvr>
                                      <p:to>
                                        <p:strVal val="visible"/>
                                      </p:to>
                                    </p:set>
                                  </p:childTnLst>
                                </p:cTn>
                              </p:par>
                            </p:childTnLst>
                          </p:cTn>
                        </p:par>
                        <p:par>
                          <p:cTn id="25" fill="hold" nodeType="afterGroup">
                            <p:stCondLst>
                              <p:cond delay="3500"/>
                            </p:stCondLst>
                            <p:childTnLst>
                              <p:par>
                                <p:cTn id="26" presetID="1" presetClass="entr" presetSubtype="0" fill="hold" nodeType="afterEffect">
                                  <p:stCondLst>
                                    <p:cond delay="0"/>
                                  </p:stCondLst>
                                  <p:childTnLst>
                                    <p:set>
                                      <p:cBhvr>
                                        <p:cTn id="27" dur="1" fill="hold">
                                          <p:stCondLst>
                                            <p:cond delay="499"/>
                                          </p:stCondLst>
                                        </p:cTn>
                                        <p:tgtEl>
                                          <p:spTgt spid="2068"/>
                                        </p:tgtEl>
                                        <p:attrNameLst>
                                          <p:attrName>style.visibility</p:attrName>
                                        </p:attrNameLst>
                                      </p:cBhvr>
                                      <p:to>
                                        <p:strVal val="visible"/>
                                      </p:to>
                                    </p:set>
                                  </p:childTnLst>
                                </p:cTn>
                              </p:par>
                            </p:childTnLst>
                          </p:cTn>
                        </p:par>
                        <p:par>
                          <p:cTn id="28" fill="hold" nodeType="afterGroup">
                            <p:stCondLst>
                              <p:cond delay="4000"/>
                            </p:stCondLst>
                            <p:childTnLst>
                              <p:par>
                                <p:cTn id="29" presetID="1" presetClass="entr" presetSubtype="0" fill="hold" nodeType="afterEffect">
                                  <p:stCondLst>
                                    <p:cond delay="0"/>
                                  </p:stCondLst>
                                  <p:childTnLst>
                                    <p:set>
                                      <p:cBhvr>
                                        <p:cTn id="30" dur="1" fill="hold">
                                          <p:stCondLst>
                                            <p:cond delay="499"/>
                                          </p:stCondLst>
                                        </p:cTn>
                                        <p:tgtEl>
                                          <p:spTgt spid="2069"/>
                                        </p:tgtEl>
                                        <p:attrNameLst>
                                          <p:attrName>style.visibility</p:attrName>
                                        </p:attrNameLst>
                                      </p:cBhvr>
                                      <p:to>
                                        <p:strVal val="visible"/>
                                      </p:to>
                                    </p:set>
                                  </p:childTnLst>
                                </p:cTn>
                              </p:par>
                            </p:childTnLst>
                          </p:cTn>
                        </p:par>
                        <p:par>
                          <p:cTn id="31" fill="hold" nodeType="afterGroup">
                            <p:stCondLst>
                              <p:cond delay="4500"/>
                            </p:stCondLst>
                            <p:childTnLst>
                              <p:par>
                                <p:cTn id="32" presetID="1" presetClass="entr" presetSubtype="0" fill="hold" nodeType="afterEffect">
                                  <p:stCondLst>
                                    <p:cond delay="0"/>
                                  </p:stCondLst>
                                  <p:childTnLst>
                                    <p:set>
                                      <p:cBhvr>
                                        <p:cTn id="33" dur="1" fill="hold">
                                          <p:stCondLst>
                                            <p:cond delay="499"/>
                                          </p:stCondLst>
                                        </p:cTn>
                                        <p:tgtEl>
                                          <p:spTgt spid="2070"/>
                                        </p:tgtEl>
                                        <p:attrNameLst>
                                          <p:attrName>style.visibility</p:attrName>
                                        </p:attrNameLst>
                                      </p:cBhvr>
                                      <p:to>
                                        <p:strVal val="visible"/>
                                      </p:to>
                                    </p:set>
                                  </p:childTnLst>
                                </p:cTn>
                              </p:par>
                            </p:childTnLst>
                          </p:cTn>
                        </p:par>
                        <p:par>
                          <p:cTn id="34" fill="hold" nodeType="afterGroup">
                            <p:stCondLst>
                              <p:cond delay="5000"/>
                            </p:stCondLst>
                            <p:childTnLst>
                              <p:par>
                                <p:cTn id="35" presetID="1" presetClass="entr" presetSubtype="0" fill="hold" nodeType="afterEffect">
                                  <p:stCondLst>
                                    <p:cond delay="0"/>
                                  </p:stCondLst>
                                  <p:childTnLst>
                                    <p:set>
                                      <p:cBhvr>
                                        <p:cTn id="36" dur="1" fill="hold">
                                          <p:stCondLst>
                                            <p:cond delay="499"/>
                                          </p:stCondLst>
                                        </p:cTn>
                                        <p:tgtEl>
                                          <p:spTgt spid="2071"/>
                                        </p:tgtEl>
                                        <p:attrNameLst>
                                          <p:attrName>style.visibility</p:attrName>
                                        </p:attrNameLst>
                                      </p:cBhvr>
                                      <p:to>
                                        <p:strVal val="visible"/>
                                      </p:to>
                                    </p:set>
                                  </p:childTnLst>
                                </p:cTn>
                              </p:par>
                            </p:childTnLst>
                          </p:cTn>
                        </p:par>
                        <p:par>
                          <p:cTn id="37" fill="hold" nodeType="afterGroup">
                            <p:stCondLst>
                              <p:cond delay="5500"/>
                            </p:stCondLst>
                            <p:childTnLst>
                              <p:par>
                                <p:cTn id="38" presetID="1" presetClass="entr" presetSubtype="0" fill="hold" nodeType="afterEffect">
                                  <p:stCondLst>
                                    <p:cond delay="0"/>
                                  </p:stCondLst>
                                  <p:childTnLst>
                                    <p:set>
                                      <p:cBhvr>
                                        <p:cTn id="39" dur="1" fill="hold">
                                          <p:stCondLst>
                                            <p:cond delay="499"/>
                                          </p:stCondLst>
                                        </p:cTn>
                                        <p:tgtEl>
                                          <p:spTgt spid="2072"/>
                                        </p:tgtEl>
                                        <p:attrNameLst>
                                          <p:attrName>style.visibility</p:attrName>
                                        </p:attrNameLst>
                                      </p:cBhvr>
                                      <p:to>
                                        <p:strVal val="visible"/>
                                      </p:to>
                                    </p:set>
                                  </p:childTnLst>
                                </p:cTn>
                              </p:par>
                            </p:childTnLst>
                          </p:cTn>
                        </p:par>
                        <p:par>
                          <p:cTn id="40" fill="hold" nodeType="afterGroup">
                            <p:stCondLst>
                              <p:cond delay="6000"/>
                            </p:stCondLst>
                            <p:childTnLst>
                              <p:par>
                                <p:cTn id="41" presetID="1" presetClass="entr" presetSubtype="0" fill="hold" nodeType="afterEffect">
                                  <p:stCondLst>
                                    <p:cond delay="0"/>
                                  </p:stCondLst>
                                  <p:childTnLst>
                                    <p:set>
                                      <p:cBhvr>
                                        <p:cTn id="42" dur="1" fill="hold">
                                          <p:stCondLst>
                                            <p:cond delay="499"/>
                                          </p:stCondLst>
                                        </p:cTn>
                                        <p:tgtEl>
                                          <p:spTgt spid="2073"/>
                                        </p:tgtEl>
                                        <p:attrNameLst>
                                          <p:attrName>style.visibility</p:attrName>
                                        </p:attrNameLst>
                                      </p:cBhvr>
                                      <p:to>
                                        <p:strVal val="visible"/>
                                      </p:to>
                                    </p:set>
                                  </p:childTnLst>
                                </p:cTn>
                              </p:par>
                            </p:childTnLst>
                          </p:cTn>
                        </p:par>
                        <p:par>
                          <p:cTn id="43" fill="hold" nodeType="afterGroup">
                            <p:stCondLst>
                              <p:cond delay="6500"/>
                            </p:stCondLst>
                            <p:childTnLst>
                              <p:par>
                                <p:cTn id="44" presetID="1" presetClass="entr" presetSubtype="0" fill="hold" nodeType="afterEffect">
                                  <p:stCondLst>
                                    <p:cond delay="0"/>
                                  </p:stCondLst>
                                  <p:childTnLst>
                                    <p:set>
                                      <p:cBhvr>
                                        <p:cTn id="45" dur="1" fill="hold">
                                          <p:stCondLst>
                                            <p:cond delay="499"/>
                                          </p:stCondLst>
                                        </p:cTn>
                                        <p:tgtEl>
                                          <p:spTgt spid="2074"/>
                                        </p:tgtEl>
                                        <p:attrNameLst>
                                          <p:attrName>style.visibility</p:attrName>
                                        </p:attrNameLst>
                                      </p:cBhvr>
                                      <p:to>
                                        <p:strVal val="visible"/>
                                      </p:to>
                                    </p:set>
                                  </p:childTnLst>
                                </p:cTn>
                              </p:par>
                            </p:childTnLst>
                          </p:cTn>
                        </p:par>
                        <p:par>
                          <p:cTn id="46" fill="hold" nodeType="afterGroup">
                            <p:stCondLst>
                              <p:cond delay="7000"/>
                            </p:stCondLst>
                            <p:childTnLst>
                              <p:par>
                                <p:cTn id="47" presetID="1" presetClass="entr" presetSubtype="0" fill="hold" nodeType="afterEffect">
                                  <p:stCondLst>
                                    <p:cond delay="0"/>
                                  </p:stCondLst>
                                  <p:childTnLst>
                                    <p:set>
                                      <p:cBhvr>
                                        <p:cTn id="48" dur="1" fill="hold">
                                          <p:stCondLst>
                                            <p:cond delay="499"/>
                                          </p:stCondLst>
                                        </p:cTn>
                                        <p:tgtEl>
                                          <p:spTgt spid="2075"/>
                                        </p:tgtEl>
                                        <p:attrNameLst>
                                          <p:attrName>style.visibility</p:attrName>
                                        </p:attrNameLst>
                                      </p:cBhvr>
                                      <p:to>
                                        <p:strVal val="visible"/>
                                      </p:to>
                                    </p:set>
                                  </p:childTnLst>
                                </p:cTn>
                              </p:par>
                            </p:childTnLst>
                          </p:cTn>
                        </p:par>
                        <p:par>
                          <p:cTn id="49" fill="hold" nodeType="afterGroup">
                            <p:stCondLst>
                              <p:cond delay="7500"/>
                            </p:stCondLst>
                            <p:childTnLst>
                              <p:par>
                                <p:cTn id="50" presetID="1" presetClass="entr" presetSubtype="0" fill="hold" nodeType="afterEffect">
                                  <p:stCondLst>
                                    <p:cond delay="0"/>
                                  </p:stCondLst>
                                  <p:childTnLst>
                                    <p:set>
                                      <p:cBhvr>
                                        <p:cTn id="51" dur="1" fill="hold">
                                          <p:stCondLst>
                                            <p:cond delay="499"/>
                                          </p:stCondLst>
                                        </p:cTn>
                                        <p:tgtEl>
                                          <p:spTgt spid="2076"/>
                                        </p:tgtEl>
                                        <p:attrNameLst>
                                          <p:attrName>style.visibility</p:attrName>
                                        </p:attrNameLst>
                                      </p:cBhvr>
                                      <p:to>
                                        <p:strVal val="visible"/>
                                      </p:to>
                                    </p:set>
                                  </p:childTnLst>
                                </p:cTn>
                              </p:par>
                            </p:childTnLst>
                          </p:cTn>
                        </p:par>
                        <p:par>
                          <p:cTn id="52" fill="hold" nodeType="afterGroup">
                            <p:stCondLst>
                              <p:cond delay="8000"/>
                            </p:stCondLst>
                            <p:childTnLst>
                              <p:par>
                                <p:cTn id="53" presetID="1" presetClass="entr" presetSubtype="0" fill="hold" nodeType="afterEffect">
                                  <p:stCondLst>
                                    <p:cond delay="0"/>
                                  </p:stCondLst>
                                  <p:childTnLst>
                                    <p:set>
                                      <p:cBhvr>
                                        <p:cTn id="54" dur="1" fill="hold">
                                          <p:stCondLst>
                                            <p:cond delay="499"/>
                                          </p:stCondLst>
                                        </p:cTn>
                                        <p:tgtEl>
                                          <p:spTgt spid="2077"/>
                                        </p:tgtEl>
                                        <p:attrNameLst>
                                          <p:attrName>style.visibility</p:attrName>
                                        </p:attrNameLst>
                                      </p:cBhvr>
                                      <p:to>
                                        <p:strVal val="visible"/>
                                      </p:to>
                                    </p:set>
                                  </p:childTnLst>
                                </p:cTn>
                              </p:par>
                            </p:childTnLst>
                          </p:cTn>
                        </p:par>
                        <p:par>
                          <p:cTn id="55" fill="hold" nodeType="afterGroup">
                            <p:stCondLst>
                              <p:cond delay="8500"/>
                            </p:stCondLst>
                            <p:childTnLst>
                              <p:par>
                                <p:cTn id="56" presetID="1" presetClass="entr" presetSubtype="0" fill="hold" nodeType="afterEffect">
                                  <p:stCondLst>
                                    <p:cond delay="0"/>
                                  </p:stCondLst>
                                  <p:childTnLst>
                                    <p:set>
                                      <p:cBhvr>
                                        <p:cTn id="57" dur="1" fill="hold">
                                          <p:stCondLst>
                                            <p:cond delay="499"/>
                                          </p:stCondLst>
                                        </p:cTn>
                                        <p:tgtEl>
                                          <p:spTgt spid="2078"/>
                                        </p:tgtEl>
                                        <p:attrNameLst>
                                          <p:attrName>style.visibility</p:attrName>
                                        </p:attrNameLst>
                                      </p:cBhvr>
                                      <p:to>
                                        <p:strVal val="visible"/>
                                      </p:to>
                                    </p:set>
                                  </p:childTnLst>
                                </p:cTn>
                              </p:par>
                            </p:childTnLst>
                          </p:cTn>
                        </p:par>
                        <p:par>
                          <p:cTn id="58" fill="hold" nodeType="afterGroup">
                            <p:stCondLst>
                              <p:cond delay="9000"/>
                            </p:stCondLst>
                            <p:childTnLst>
                              <p:par>
                                <p:cTn id="59" presetID="1" presetClass="entr" presetSubtype="0" fill="hold" nodeType="afterEffect">
                                  <p:stCondLst>
                                    <p:cond delay="0"/>
                                  </p:stCondLst>
                                  <p:childTnLst>
                                    <p:set>
                                      <p:cBhvr>
                                        <p:cTn id="60" dur="1" fill="hold">
                                          <p:stCondLst>
                                            <p:cond delay="499"/>
                                          </p:stCondLst>
                                        </p:cTn>
                                        <p:tgtEl>
                                          <p:spTgt spid="20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r>
              <a:rPr lang="ja-JP" altLang="en-US" u="sng"/>
              <a:t>ゴムの注入トライ</a:t>
            </a:r>
          </a:p>
        </p:txBody>
      </p:sp>
      <p:pic>
        <p:nvPicPr>
          <p:cNvPr id="3077" name="Picture 5" descr="C:\My Documents\解析Ⅱ_流体\ゴムの注入_benchmark\case2\Fig\fs0020.b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524000"/>
            <a:ext cx="6648450" cy="478155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C:\My Documents\解析Ⅱ_流体\ゴムの注入_benchmark\case2\Fig\fs0140.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524000"/>
            <a:ext cx="6648450" cy="4781550"/>
          </a:xfrm>
          <a:prstGeom prst="rect">
            <a:avLst/>
          </a:prstGeom>
          <a:noFill/>
          <a:extLst>
            <a:ext uri="{909E8E84-426E-40DD-AFC4-6F175D3DCCD1}">
              <a14:hiddenFill xmlns:a14="http://schemas.microsoft.com/office/drawing/2010/main">
                <a:solidFill>
                  <a:srgbClr val="FFFFFF"/>
                </a:solidFill>
              </a14:hiddenFill>
            </a:ext>
          </a:extLst>
        </p:spPr>
      </p:pic>
      <p:pic>
        <p:nvPicPr>
          <p:cNvPr id="3079" name="Picture 7" descr="C:\My Documents\解析Ⅱ_流体\ゴムの注入_benchmark\case2\Fig\fs0260.bm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1524000"/>
            <a:ext cx="6648450" cy="478155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C:\My Documents\解析Ⅱ_流体\ゴムの注入_benchmark\case2\Fig\fs0380.bm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1524000"/>
            <a:ext cx="6648450" cy="4781550"/>
          </a:xfrm>
          <a:prstGeom prst="rect">
            <a:avLst/>
          </a:prstGeom>
          <a:noFill/>
          <a:extLst>
            <a:ext uri="{909E8E84-426E-40DD-AFC4-6F175D3DCCD1}">
              <a14:hiddenFill xmlns:a14="http://schemas.microsoft.com/office/drawing/2010/main">
                <a:solidFill>
                  <a:srgbClr val="FFFFFF"/>
                </a:solidFill>
              </a14:hiddenFill>
            </a:ext>
          </a:extLst>
        </p:spPr>
      </p:pic>
      <p:pic>
        <p:nvPicPr>
          <p:cNvPr id="3081" name="Picture 9" descr="C:\My Documents\解析Ⅱ_流体\ゴムの注入_benchmark\case2\Fig\fs0500.bmp"/>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0" y="1524000"/>
            <a:ext cx="6648450" cy="4781550"/>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C:\My Documents\解析Ⅱ_流体\ゴムの注入_benchmark\case2\Fig\fs0620.bmp"/>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4000" y="1524000"/>
            <a:ext cx="6648450" cy="4781550"/>
          </a:xfrm>
          <a:prstGeom prst="rect">
            <a:avLst/>
          </a:prstGeom>
          <a:noFill/>
          <a:extLst>
            <a:ext uri="{909E8E84-426E-40DD-AFC4-6F175D3DCCD1}">
              <a14:hiddenFill xmlns:a14="http://schemas.microsoft.com/office/drawing/2010/main">
                <a:solidFill>
                  <a:srgbClr val="FFFFFF"/>
                </a:solidFill>
              </a14:hiddenFill>
            </a:ext>
          </a:extLst>
        </p:spPr>
      </p:pic>
      <p:pic>
        <p:nvPicPr>
          <p:cNvPr id="3083" name="Picture 11" descr="C:\My Documents\解析Ⅱ_流体\ゴムの注入_benchmark\case2\Fig\fs0740.bmp"/>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24000" y="1524000"/>
            <a:ext cx="6648450" cy="4781550"/>
          </a:xfrm>
          <a:prstGeom prst="rect">
            <a:avLst/>
          </a:prstGeom>
          <a:noFill/>
          <a:extLst>
            <a:ext uri="{909E8E84-426E-40DD-AFC4-6F175D3DCCD1}">
              <a14:hiddenFill xmlns:a14="http://schemas.microsoft.com/office/drawing/2010/main">
                <a:solidFill>
                  <a:srgbClr val="FFFFFF"/>
                </a:solidFill>
              </a14:hiddenFill>
            </a:ext>
          </a:extLst>
        </p:spPr>
      </p:pic>
      <p:pic>
        <p:nvPicPr>
          <p:cNvPr id="3085" name="Picture 13" descr="C:\My Documents\解析Ⅱ_流体\ゴムの注入_benchmark\case2\Fig\fs0860.bmp"/>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24000" y="1524000"/>
            <a:ext cx="6648450" cy="4781550"/>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C:\My Documents\解析Ⅱ_流体\ゴムの注入_benchmark\case2\Fig\fs0980.bmp"/>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24000" y="1524000"/>
            <a:ext cx="6648450" cy="4781550"/>
          </a:xfrm>
          <a:prstGeom prst="rect">
            <a:avLst/>
          </a:prstGeom>
          <a:noFill/>
          <a:extLst>
            <a:ext uri="{909E8E84-426E-40DD-AFC4-6F175D3DCCD1}">
              <a14:hiddenFill xmlns:a14="http://schemas.microsoft.com/office/drawing/2010/main">
                <a:solidFill>
                  <a:srgbClr val="FFFFFF"/>
                </a:solidFill>
              </a14:hiddenFill>
            </a:ext>
          </a:extLst>
        </p:spPr>
      </p:pic>
      <p:pic>
        <p:nvPicPr>
          <p:cNvPr id="3087" name="Picture 15" descr="C:\My Documents\解析Ⅱ_流体\ゴムの注入_benchmark\case2\Fig\fs1100.bmp"/>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524000" y="1524000"/>
            <a:ext cx="6648450" cy="4781550"/>
          </a:xfrm>
          <a:prstGeom prst="rect">
            <a:avLst/>
          </a:prstGeom>
          <a:noFill/>
          <a:extLst>
            <a:ext uri="{909E8E84-426E-40DD-AFC4-6F175D3DCCD1}">
              <a14:hiddenFill xmlns:a14="http://schemas.microsoft.com/office/drawing/2010/main">
                <a:solidFill>
                  <a:srgbClr val="FFFFFF"/>
                </a:solidFill>
              </a14:hiddenFill>
            </a:ext>
          </a:extLst>
        </p:spPr>
      </p:pic>
      <p:pic>
        <p:nvPicPr>
          <p:cNvPr id="3088" name="Picture 16" descr="C:\My Documents\解析Ⅱ_流体\ゴムの注入_benchmark\case2\Fig\fs1220.bmp"/>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524000" y="1524000"/>
            <a:ext cx="6648450" cy="4781550"/>
          </a:xfrm>
          <a:prstGeom prst="rect">
            <a:avLst/>
          </a:prstGeom>
          <a:noFill/>
          <a:extLst>
            <a:ext uri="{909E8E84-426E-40DD-AFC4-6F175D3DCCD1}">
              <a14:hiddenFill xmlns:a14="http://schemas.microsoft.com/office/drawing/2010/main">
                <a:solidFill>
                  <a:srgbClr val="FFFFFF"/>
                </a:solidFill>
              </a14:hiddenFill>
            </a:ext>
          </a:extLst>
        </p:spPr>
      </p:pic>
      <p:pic>
        <p:nvPicPr>
          <p:cNvPr id="3089" name="Picture 17" descr="C:\My Documents\解析Ⅱ_流体\ゴムの注入_benchmark\case2\Fig\fs1340.bmp"/>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524000" y="1524000"/>
            <a:ext cx="6648450" cy="4781550"/>
          </a:xfrm>
          <a:prstGeom prst="rect">
            <a:avLst/>
          </a:prstGeom>
          <a:noFill/>
          <a:extLst>
            <a:ext uri="{909E8E84-426E-40DD-AFC4-6F175D3DCCD1}">
              <a14:hiddenFill xmlns:a14="http://schemas.microsoft.com/office/drawing/2010/main">
                <a:solidFill>
                  <a:srgbClr val="FFFFFF"/>
                </a:solidFill>
              </a14:hiddenFill>
            </a:ext>
          </a:extLst>
        </p:spPr>
      </p:pic>
      <p:pic>
        <p:nvPicPr>
          <p:cNvPr id="3090" name="Picture 18" descr="C:\My Documents\解析Ⅱ_流体\ゴムの注入_benchmark\case2\Fig\fs1460.bmp"/>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524000" y="1524000"/>
            <a:ext cx="6648450" cy="4781550"/>
          </a:xfrm>
          <a:prstGeom prst="rect">
            <a:avLst/>
          </a:prstGeom>
          <a:noFill/>
          <a:extLst>
            <a:ext uri="{909E8E84-426E-40DD-AFC4-6F175D3DCCD1}">
              <a14:hiddenFill xmlns:a14="http://schemas.microsoft.com/office/drawing/2010/main">
                <a:solidFill>
                  <a:srgbClr val="FFFFFF"/>
                </a:solidFill>
              </a14:hiddenFill>
            </a:ext>
          </a:extLst>
        </p:spPr>
      </p:pic>
      <p:pic>
        <p:nvPicPr>
          <p:cNvPr id="3092" name="Picture 20" descr="C:\My Documents\解析Ⅱ_流体\ゴムの注入_benchmark\case2\Fig\fs1580.bmp"/>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524000" y="1524000"/>
            <a:ext cx="6648450" cy="4781550"/>
          </a:xfrm>
          <a:prstGeom prst="rect">
            <a:avLst/>
          </a:prstGeom>
          <a:noFill/>
          <a:extLst>
            <a:ext uri="{909E8E84-426E-40DD-AFC4-6F175D3DCCD1}">
              <a14:hiddenFill xmlns:a14="http://schemas.microsoft.com/office/drawing/2010/main">
                <a:solidFill>
                  <a:srgbClr val="FFFFFF"/>
                </a:solidFill>
              </a14:hiddenFill>
            </a:ext>
          </a:extLst>
        </p:spPr>
      </p:pic>
      <p:pic>
        <p:nvPicPr>
          <p:cNvPr id="3093" name="Picture 21" descr="C:\My Documents\解析Ⅱ_流体\ゴムの注入_benchmark\case2\Fig\fs1700.bmp"/>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524000" y="1524000"/>
            <a:ext cx="6648450" cy="4781550"/>
          </a:xfrm>
          <a:prstGeom prst="rect">
            <a:avLst/>
          </a:prstGeom>
          <a:noFill/>
          <a:extLst>
            <a:ext uri="{909E8E84-426E-40DD-AFC4-6F175D3DCCD1}">
              <a14:hiddenFill xmlns:a14="http://schemas.microsoft.com/office/drawing/2010/main">
                <a:solidFill>
                  <a:srgbClr val="FFFFFF"/>
                </a:solidFill>
              </a14:hiddenFill>
            </a:ext>
          </a:extLst>
        </p:spPr>
      </p:pic>
      <p:pic>
        <p:nvPicPr>
          <p:cNvPr id="3094" name="Picture 22" descr="C:\My Documents\解析Ⅱ_流体\ゴムの注入_benchmark\case2\Fig\fs1820.bmp"/>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524000" y="1524000"/>
            <a:ext cx="6648450" cy="4781550"/>
          </a:xfrm>
          <a:prstGeom prst="rect">
            <a:avLst/>
          </a:prstGeom>
          <a:noFill/>
          <a:extLst>
            <a:ext uri="{909E8E84-426E-40DD-AFC4-6F175D3DCCD1}">
              <a14:hiddenFill xmlns:a14="http://schemas.microsoft.com/office/drawing/2010/main">
                <a:solidFill>
                  <a:srgbClr val="FFFFFF"/>
                </a:solidFill>
              </a14:hiddenFill>
            </a:ext>
          </a:extLst>
        </p:spPr>
      </p:pic>
      <p:pic>
        <p:nvPicPr>
          <p:cNvPr id="3095" name="Picture 23" descr="C:\My Documents\解析Ⅱ_流体\ゴムの注入_benchmark\case2\Fig\fs1820.bmp"/>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524000" y="1524000"/>
            <a:ext cx="6648450" cy="4781550"/>
          </a:xfrm>
          <a:prstGeom prst="rect">
            <a:avLst/>
          </a:prstGeom>
          <a:noFill/>
          <a:extLst>
            <a:ext uri="{909E8E84-426E-40DD-AFC4-6F175D3DCCD1}">
              <a14:hiddenFill xmlns:a14="http://schemas.microsoft.com/office/drawing/2010/main">
                <a:solidFill>
                  <a:srgbClr val="FFFFFF"/>
                </a:solidFill>
              </a14:hiddenFill>
            </a:ext>
          </a:extLst>
        </p:spPr>
      </p:pic>
      <p:pic>
        <p:nvPicPr>
          <p:cNvPr id="3096" name="Picture 24" descr="C:\My Documents\解析Ⅱ_流体\ゴムの注入_benchmark\case2\Fig\fs1940.bmp"/>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524000" y="1524000"/>
            <a:ext cx="6648450" cy="4781550"/>
          </a:xfrm>
          <a:prstGeom prst="rect">
            <a:avLst/>
          </a:prstGeom>
          <a:noFill/>
          <a:extLst>
            <a:ext uri="{909E8E84-426E-40DD-AFC4-6F175D3DCCD1}">
              <a14:hiddenFill xmlns:a14="http://schemas.microsoft.com/office/drawing/2010/main">
                <a:solidFill>
                  <a:srgbClr val="FFFFFF"/>
                </a:solidFill>
              </a14:hiddenFill>
            </a:ext>
          </a:extLst>
        </p:spPr>
      </p:pic>
      <p:pic>
        <p:nvPicPr>
          <p:cNvPr id="3097" name="Picture 25" descr="C:\My Documents\解析Ⅱ_流体\ゴムの注入_benchmark\case2\Fig\fs2060.bmp"/>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524000" y="1524000"/>
            <a:ext cx="6648450" cy="4781550"/>
          </a:xfrm>
          <a:prstGeom prst="rect">
            <a:avLst/>
          </a:prstGeom>
          <a:noFill/>
          <a:extLst>
            <a:ext uri="{909E8E84-426E-40DD-AFC4-6F175D3DCCD1}">
              <a14:hiddenFill xmlns:a14="http://schemas.microsoft.com/office/drawing/2010/main">
                <a:solidFill>
                  <a:srgbClr val="FFFFFF"/>
                </a:solidFill>
              </a14:hiddenFill>
            </a:ext>
          </a:extLst>
        </p:spPr>
      </p:pic>
      <p:pic>
        <p:nvPicPr>
          <p:cNvPr id="3098" name="Picture 26" descr="C:\My Documents\解析Ⅱ_流体\ゴムの注入_benchmark\case2\Fig\fs2180.bmp"/>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524000" y="1524000"/>
            <a:ext cx="6648450" cy="4781550"/>
          </a:xfrm>
          <a:prstGeom prst="rect">
            <a:avLst/>
          </a:prstGeom>
          <a:noFill/>
          <a:extLst>
            <a:ext uri="{909E8E84-426E-40DD-AFC4-6F175D3DCCD1}">
              <a14:hiddenFill xmlns:a14="http://schemas.microsoft.com/office/drawing/2010/main">
                <a:solidFill>
                  <a:srgbClr val="FFFFFF"/>
                </a:solidFill>
              </a14:hiddenFill>
            </a:ext>
          </a:extLst>
        </p:spPr>
      </p:pic>
      <p:pic>
        <p:nvPicPr>
          <p:cNvPr id="3099" name="Picture 27" descr="C:\My Documents\解析Ⅱ_流体\ゴムの注入_benchmark\case2\Fig\fs2300.bmp"/>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524000" y="1524000"/>
            <a:ext cx="6648450" cy="4781550"/>
          </a:xfrm>
          <a:prstGeom prst="rect">
            <a:avLst/>
          </a:prstGeom>
          <a:noFill/>
          <a:extLst>
            <a:ext uri="{909E8E84-426E-40DD-AFC4-6F175D3DCCD1}">
              <a14:hiddenFill xmlns:a14="http://schemas.microsoft.com/office/drawing/2010/main">
                <a:solidFill>
                  <a:srgbClr val="FFFFFF"/>
                </a:solidFill>
              </a14:hiddenFill>
            </a:ext>
          </a:extLst>
        </p:spPr>
      </p:pic>
      <p:pic>
        <p:nvPicPr>
          <p:cNvPr id="3100" name="Picture 28" descr="C:\My Documents\解析Ⅱ_流体\ゴムの注入_benchmark\case2\Fig\fs2420.bmp"/>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524000" y="1524000"/>
            <a:ext cx="6648450" cy="4781550"/>
          </a:xfrm>
          <a:prstGeom prst="rect">
            <a:avLst/>
          </a:prstGeom>
          <a:noFill/>
          <a:extLst>
            <a:ext uri="{909E8E84-426E-40DD-AFC4-6F175D3DCCD1}">
              <a14:hiddenFill xmlns:a14="http://schemas.microsoft.com/office/drawing/2010/main">
                <a:solidFill>
                  <a:srgbClr val="FFFFFF"/>
                </a:solidFill>
              </a14:hiddenFill>
            </a:ext>
          </a:extLst>
        </p:spPr>
      </p:pic>
      <p:pic>
        <p:nvPicPr>
          <p:cNvPr id="3101" name="Picture 29" descr="C:\My Documents\解析Ⅱ_流体\ゴムの注入_benchmark\case2\Fig\fs2500.bmp"/>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1524000" y="1524000"/>
            <a:ext cx="6648450" cy="4781550"/>
          </a:xfrm>
          <a:prstGeom prst="rect">
            <a:avLst/>
          </a:prstGeom>
          <a:noFill/>
          <a:extLst>
            <a:ext uri="{909E8E84-426E-40DD-AFC4-6F175D3DCCD1}">
              <a14:hiddenFill xmlns:a14="http://schemas.microsoft.com/office/drawing/2010/main">
                <a:solidFill>
                  <a:srgbClr val="FFFFFF"/>
                </a:solidFill>
              </a14:hiddenFill>
            </a:ext>
          </a:extLst>
        </p:spPr>
      </p:pic>
      <p:sp>
        <p:nvSpPr>
          <p:cNvPr id="26" name="正方形/長方形 25"/>
          <p:cNvSpPr/>
          <p:nvPr/>
        </p:nvSpPr>
        <p:spPr>
          <a:xfrm>
            <a:off x="6910440" y="2173527"/>
            <a:ext cx="1304578" cy="504056"/>
          </a:xfrm>
          <a:prstGeom prst="rect">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dirty="0" smtClean="0">
              <a:solidFill>
                <a:srgbClr val="0000FF"/>
              </a:solidFill>
            </a:endParaRPr>
          </a:p>
        </p:txBody>
      </p:sp>
    </p:spTree>
    <p:extLst>
      <p:ext uri="{BB962C8B-B14F-4D97-AF65-F5344CB8AC3E}">
        <p14:creationId xmlns:p14="http://schemas.microsoft.com/office/powerpoint/2010/main" val="24826223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3078"/>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nodeType="afterEffect">
                                  <p:stCondLst>
                                    <p:cond delay="0"/>
                                  </p:stCondLst>
                                  <p:childTnLst>
                                    <p:set>
                                      <p:cBhvr>
                                        <p:cTn id="9" dur="1" fill="hold">
                                          <p:stCondLst>
                                            <p:cond delay="499"/>
                                          </p:stCondLst>
                                        </p:cTn>
                                        <p:tgtEl>
                                          <p:spTgt spid="3079"/>
                                        </p:tgtEl>
                                        <p:attrNameLst>
                                          <p:attrName>style.visibility</p:attrName>
                                        </p:attrNameLst>
                                      </p:cBhvr>
                                      <p:to>
                                        <p:strVal val="visible"/>
                                      </p:to>
                                    </p:set>
                                  </p:childTnLst>
                                </p:cTn>
                              </p:par>
                            </p:childTnLst>
                          </p:cTn>
                        </p:par>
                        <p:par>
                          <p:cTn id="10" fill="hold" nodeType="afterGroup">
                            <p:stCondLst>
                              <p:cond delay="1000"/>
                            </p:stCondLst>
                            <p:childTnLst>
                              <p:par>
                                <p:cTn id="11" presetID="1" presetClass="entr" presetSubtype="0" fill="hold" nodeType="afterEffect">
                                  <p:stCondLst>
                                    <p:cond delay="0"/>
                                  </p:stCondLst>
                                  <p:childTnLst>
                                    <p:set>
                                      <p:cBhvr>
                                        <p:cTn id="12" dur="1" fill="hold">
                                          <p:stCondLst>
                                            <p:cond delay="499"/>
                                          </p:stCondLst>
                                        </p:cTn>
                                        <p:tgtEl>
                                          <p:spTgt spid="3080"/>
                                        </p:tgtEl>
                                        <p:attrNameLst>
                                          <p:attrName>style.visibility</p:attrName>
                                        </p:attrNameLst>
                                      </p:cBhvr>
                                      <p:to>
                                        <p:strVal val="visible"/>
                                      </p:to>
                                    </p:set>
                                  </p:childTnLst>
                                </p:cTn>
                              </p:par>
                            </p:childTnLst>
                          </p:cTn>
                        </p:par>
                        <p:par>
                          <p:cTn id="13" fill="hold" nodeType="afterGroup">
                            <p:stCondLst>
                              <p:cond delay="1500"/>
                            </p:stCondLst>
                            <p:childTnLst>
                              <p:par>
                                <p:cTn id="14" presetID="1" presetClass="entr" presetSubtype="0" fill="hold" nodeType="afterEffect">
                                  <p:stCondLst>
                                    <p:cond delay="0"/>
                                  </p:stCondLst>
                                  <p:childTnLst>
                                    <p:set>
                                      <p:cBhvr>
                                        <p:cTn id="15" dur="1" fill="hold">
                                          <p:stCondLst>
                                            <p:cond delay="499"/>
                                          </p:stCondLst>
                                        </p:cTn>
                                        <p:tgtEl>
                                          <p:spTgt spid="3081"/>
                                        </p:tgtEl>
                                        <p:attrNameLst>
                                          <p:attrName>style.visibility</p:attrName>
                                        </p:attrNameLst>
                                      </p:cBhvr>
                                      <p:to>
                                        <p:strVal val="visible"/>
                                      </p:to>
                                    </p:set>
                                  </p:childTnLst>
                                </p:cTn>
                              </p:par>
                            </p:childTnLst>
                          </p:cTn>
                        </p:par>
                        <p:par>
                          <p:cTn id="16" fill="hold" nodeType="afterGroup">
                            <p:stCondLst>
                              <p:cond delay="2000"/>
                            </p:stCondLst>
                            <p:childTnLst>
                              <p:par>
                                <p:cTn id="17" presetID="1" presetClass="entr" presetSubtype="0" fill="hold" nodeType="afterEffect">
                                  <p:stCondLst>
                                    <p:cond delay="0"/>
                                  </p:stCondLst>
                                  <p:childTnLst>
                                    <p:set>
                                      <p:cBhvr>
                                        <p:cTn id="18" dur="1" fill="hold">
                                          <p:stCondLst>
                                            <p:cond delay="499"/>
                                          </p:stCondLst>
                                        </p:cTn>
                                        <p:tgtEl>
                                          <p:spTgt spid="3082"/>
                                        </p:tgtEl>
                                        <p:attrNameLst>
                                          <p:attrName>style.visibility</p:attrName>
                                        </p:attrNameLst>
                                      </p:cBhvr>
                                      <p:to>
                                        <p:strVal val="visible"/>
                                      </p:to>
                                    </p:set>
                                  </p:childTnLst>
                                </p:cTn>
                              </p:par>
                            </p:childTnLst>
                          </p:cTn>
                        </p:par>
                        <p:par>
                          <p:cTn id="19" fill="hold" nodeType="afterGroup">
                            <p:stCondLst>
                              <p:cond delay="2500"/>
                            </p:stCondLst>
                            <p:childTnLst>
                              <p:par>
                                <p:cTn id="20" presetID="1" presetClass="entr" presetSubtype="0" fill="hold" nodeType="afterEffect">
                                  <p:stCondLst>
                                    <p:cond delay="0"/>
                                  </p:stCondLst>
                                  <p:childTnLst>
                                    <p:set>
                                      <p:cBhvr>
                                        <p:cTn id="21" dur="1" fill="hold">
                                          <p:stCondLst>
                                            <p:cond delay="499"/>
                                          </p:stCondLst>
                                        </p:cTn>
                                        <p:tgtEl>
                                          <p:spTgt spid="3083"/>
                                        </p:tgtEl>
                                        <p:attrNameLst>
                                          <p:attrName>style.visibility</p:attrName>
                                        </p:attrNameLst>
                                      </p:cBhvr>
                                      <p:to>
                                        <p:strVal val="visible"/>
                                      </p:to>
                                    </p:set>
                                  </p:childTnLst>
                                </p:cTn>
                              </p:par>
                            </p:childTnLst>
                          </p:cTn>
                        </p:par>
                        <p:par>
                          <p:cTn id="22" fill="hold" nodeType="afterGroup">
                            <p:stCondLst>
                              <p:cond delay="3000"/>
                            </p:stCondLst>
                            <p:childTnLst>
                              <p:par>
                                <p:cTn id="23" presetID="1" presetClass="entr" presetSubtype="0" fill="hold" nodeType="afterEffect">
                                  <p:stCondLst>
                                    <p:cond delay="0"/>
                                  </p:stCondLst>
                                  <p:childTnLst>
                                    <p:set>
                                      <p:cBhvr>
                                        <p:cTn id="24" dur="1" fill="hold">
                                          <p:stCondLst>
                                            <p:cond delay="499"/>
                                          </p:stCondLst>
                                        </p:cTn>
                                        <p:tgtEl>
                                          <p:spTgt spid="3085"/>
                                        </p:tgtEl>
                                        <p:attrNameLst>
                                          <p:attrName>style.visibility</p:attrName>
                                        </p:attrNameLst>
                                      </p:cBhvr>
                                      <p:to>
                                        <p:strVal val="visible"/>
                                      </p:to>
                                    </p:set>
                                  </p:childTnLst>
                                </p:cTn>
                              </p:par>
                            </p:childTnLst>
                          </p:cTn>
                        </p:par>
                        <p:par>
                          <p:cTn id="25" fill="hold" nodeType="afterGroup">
                            <p:stCondLst>
                              <p:cond delay="3500"/>
                            </p:stCondLst>
                            <p:childTnLst>
                              <p:par>
                                <p:cTn id="26" presetID="1" presetClass="entr" presetSubtype="0" fill="hold" nodeType="afterEffect">
                                  <p:stCondLst>
                                    <p:cond delay="0"/>
                                  </p:stCondLst>
                                  <p:childTnLst>
                                    <p:set>
                                      <p:cBhvr>
                                        <p:cTn id="27" dur="1" fill="hold">
                                          <p:stCondLst>
                                            <p:cond delay="499"/>
                                          </p:stCondLst>
                                        </p:cTn>
                                        <p:tgtEl>
                                          <p:spTgt spid="3086"/>
                                        </p:tgtEl>
                                        <p:attrNameLst>
                                          <p:attrName>style.visibility</p:attrName>
                                        </p:attrNameLst>
                                      </p:cBhvr>
                                      <p:to>
                                        <p:strVal val="visible"/>
                                      </p:to>
                                    </p:set>
                                  </p:childTnLst>
                                </p:cTn>
                              </p:par>
                            </p:childTnLst>
                          </p:cTn>
                        </p:par>
                        <p:par>
                          <p:cTn id="28" fill="hold" nodeType="afterGroup">
                            <p:stCondLst>
                              <p:cond delay="4000"/>
                            </p:stCondLst>
                            <p:childTnLst>
                              <p:par>
                                <p:cTn id="29" presetID="1" presetClass="entr" presetSubtype="0" fill="hold" nodeType="afterEffect">
                                  <p:stCondLst>
                                    <p:cond delay="0"/>
                                  </p:stCondLst>
                                  <p:childTnLst>
                                    <p:set>
                                      <p:cBhvr>
                                        <p:cTn id="30" dur="1" fill="hold">
                                          <p:stCondLst>
                                            <p:cond delay="499"/>
                                          </p:stCondLst>
                                        </p:cTn>
                                        <p:tgtEl>
                                          <p:spTgt spid="3087"/>
                                        </p:tgtEl>
                                        <p:attrNameLst>
                                          <p:attrName>style.visibility</p:attrName>
                                        </p:attrNameLst>
                                      </p:cBhvr>
                                      <p:to>
                                        <p:strVal val="visible"/>
                                      </p:to>
                                    </p:set>
                                  </p:childTnLst>
                                </p:cTn>
                              </p:par>
                            </p:childTnLst>
                          </p:cTn>
                        </p:par>
                        <p:par>
                          <p:cTn id="31" fill="hold" nodeType="afterGroup">
                            <p:stCondLst>
                              <p:cond delay="4500"/>
                            </p:stCondLst>
                            <p:childTnLst>
                              <p:par>
                                <p:cTn id="32" presetID="1" presetClass="entr" presetSubtype="0" fill="hold" nodeType="afterEffect">
                                  <p:stCondLst>
                                    <p:cond delay="0"/>
                                  </p:stCondLst>
                                  <p:childTnLst>
                                    <p:set>
                                      <p:cBhvr>
                                        <p:cTn id="33" dur="1" fill="hold">
                                          <p:stCondLst>
                                            <p:cond delay="499"/>
                                          </p:stCondLst>
                                        </p:cTn>
                                        <p:tgtEl>
                                          <p:spTgt spid="3088"/>
                                        </p:tgtEl>
                                        <p:attrNameLst>
                                          <p:attrName>style.visibility</p:attrName>
                                        </p:attrNameLst>
                                      </p:cBhvr>
                                      <p:to>
                                        <p:strVal val="visible"/>
                                      </p:to>
                                    </p:set>
                                  </p:childTnLst>
                                </p:cTn>
                              </p:par>
                            </p:childTnLst>
                          </p:cTn>
                        </p:par>
                        <p:par>
                          <p:cTn id="34" fill="hold" nodeType="afterGroup">
                            <p:stCondLst>
                              <p:cond delay="5000"/>
                            </p:stCondLst>
                            <p:childTnLst>
                              <p:par>
                                <p:cTn id="35" presetID="1" presetClass="entr" presetSubtype="0" fill="hold" nodeType="afterEffect">
                                  <p:stCondLst>
                                    <p:cond delay="0"/>
                                  </p:stCondLst>
                                  <p:childTnLst>
                                    <p:set>
                                      <p:cBhvr>
                                        <p:cTn id="36" dur="1" fill="hold">
                                          <p:stCondLst>
                                            <p:cond delay="499"/>
                                          </p:stCondLst>
                                        </p:cTn>
                                        <p:tgtEl>
                                          <p:spTgt spid="3089"/>
                                        </p:tgtEl>
                                        <p:attrNameLst>
                                          <p:attrName>style.visibility</p:attrName>
                                        </p:attrNameLst>
                                      </p:cBhvr>
                                      <p:to>
                                        <p:strVal val="visible"/>
                                      </p:to>
                                    </p:set>
                                  </p:childTnLst>
                                </p:cTn>
                              </p:par>
                            </p:childTnLst>
                          </p:cTn>
                        </p:par>
                        <p:par>
                          <p:cTn id="37" fill="hold" nodeType="afterGroup">
                            <p:stCondLst>
                              <p:cond delay="5500"/>
                            </p:stCondLst>
                            <p:childTnLst>
                              <p:par>
                                <p:cTn id="38" presetID="1" presetClass="entr" presetSubtype="0" fill="hold" nodeType="afterEffect">
                                  <p:stCondLst>
                                    <p:cond delay="0"/>
                                  </p:stCondLst>
                                  <p:childTnLst>
                                    <p:set>
                                      <p:cBhvr>
                                        <p:cTn id="39" dur="1" fill="hold">
                                          <p:stCondLst>
                                            <p:cond delay="499"/>
                                          </p:stCondLst>
                                        </p:cTn>
                                        <p:tgtEl>
                                          <p:spTgt spid="3090"/>
                                        </p:tgtEl>
                                        <p:attrNameLst>
                                          <p:attrName>style.visibility</p:attrName>
                                        </p:attrNameLst>
                                      </p:cBhvr>
                                      <p:to>
                                        <p:strVal val="visible"/>
                                      </p:to>
                                    </p:set>
                                  </p:childTnLst>
                                </p:cTn>
                              </p:par>
                            </p:childTnLst>
                          </p:cTn>
                        </p:par>
                        <p:par>
                          <p:cTn id="40" fill="hold" nodeType="afterGroup">
                            <p:stCondLst>
                              <p:cond delay="6000"/>
                            </p:stCondLst>
                            <p:childTnLst>
                              <p:par>
                                <p:cTn id="41" presetID="1" presetClass="entr" presetSubtype="0" fill="hold" nodeType="afterEffect">
                                  <p:stCondLst>
                                    <p:cond delay="0"/>
                                  </p:stCondLst>
                                  <p:childTnLst>
                                    <p:set>
                                      <p:cBhvr>
                                        <p:cTn id="42" dur="1" fill="hold">
                                          <p:stCondLst>
                                            <p:cond delay="499"/>
                                          </p:stCondLst>
                                        </p:cTn>
                                        <p:tgtEl>
                                          <p:spTgt spid="3092"/>
                                        </p:tgtEl>
                                        <p:attrNameLst>
                                          <p:attrName>style.visibility</p:attrName>
                                        </p:attrNameLst>
                                      </p:cBhvr>
                                      <p:to>
                                        <p:strVal val="visible"/>
                                      </p:to>
                                    </p:set>
                                  </p:childTnLst>
                                </p:cTn>
                              </p:par>
                            </p:childTnLst>
                          </p:cTn>
                        </p:par>
                        <p:par>
                          <p:cTn id="43" fill="hold" nodeType="afterGroup">
                            <p:stCondLst>
                              <p:cond delay="6500"/>
                            </p:stCondLst>
                            <p:childTnLst>
                              <p:par>
                                <p:cTn id="44" presetID="1" presetClass="entr" presetSubtype="0" fill="hold" nodeType="afterEffect">
                                  <p:stCondLst>
                                    <p:cond delay="0"/>
                                  </p:stCondLst>
                                  <p:childTnLst>
                                    <p:set>
                                      <p:cBhvr>
                                        <p:cTn id="45" dur="1" fill="hold">
                                          <p:stCondLst>
                                            <p:cond delay="499"/>
                                          </p:stCondLst>
                                        </p:cTn>
                                        <p:tgtEl>
                                          <p:spTgt spid="3093"/>
                                        </p:tgtEl>
                                        <p:attrNameLst>
                                          <p:attrName>style.visibility</p:attrName>
                                        </p:attrNameLst>
                                      </p:cBhvr>
                                      <p:to>
                                        <p:strVal val="visible"/>
                                      </p:to>
                                    </p:set>
                                  </p:childTnLst>
                                </p:cTn>
                              </p:par>
                            </p:childTnLst>
                          </p:cTn>
                        </p:par>
                        <p:par>
                          <p:cTn id="46" fill="hold" nodeType="afterGroup">
                            <p:stCondLst>
                              <p:cond delay="7000"/>
                            </p:stCondLst>
                            <p:childTnLst>
                              <p:par>
                                <p:cTn id="47" presetID="1" presetClass="entr" presetSubtype="0" fill="hold" nodeType="afterEffect">
                                  <p:stCondLst>
                                    <p:cond delay="0"/>
                                  </p:stCondLst>
                                  <p:childTnLst>
                                    <p:set>
                                      <p:cBhvr>
                                        <p:cTn id="48" dur="1" fill="hold">
                                          <p:stCondLst>
                                            <p:cond delay="499"/>
                                          </p:stCondLst>
                                        </p:cTn>
                                        <p:tgtEl>
                                          <p:spTgt spid="3094"/>
                                        </p:tgtEl>
                                        <p:attrNameLst>
                                          <p:attrName>style.visibility</p:attrName>
                                        </p:attrNameLst>
                                      </p:cBhvr>
                                      <p:to>
                                        <p:strVal val="visible"/>
                                      </p:to>
                                    </p:set>
                                  </p:childTnLst>
                                </p:cTn>
                              </p:par>
                            </p:childTnLst>
                          </p:cTn>
                        </p:par>
                        <p:par>
                          <p:cTn id="49" fill="hold" nodeType="afterGroup">
                            <p:stCondLst>
                              <p:cond delay="7500"/>
                            </p:stCondLst>
                            <p:childTnLst>
                              <p:par>
                                <p:cTn id="50" presetID="1" presetClass="entr" presetSubtype="0" fill="hold" nodeType="afterEffect">
                                  <p:stCondLst>
                                    <p:cond delay="0"/>
                                  </p:stCondLst>
                                  <p:childTnLst>
                                    <p:set>
                                      <p:cBhvr>
                                        <p:cTn id="51" dur="1" fill="hold">
                                          <p:stCondLst>
                                            <p:cond delay="499"/>
                                          </p:stCondLst>
                                        </p:cTn>
                                        <p:tgtEl>
                                          <p:spTgt spid="3095"/>
                                        </p:tgtEl>
                                        <p:attrNameLst>
                                          <p:attrName>style.visibility</p:attrName>
                                        </p:attrNameLst>
                                      </p:cBhvr>
                                      <p:to>
                                        <p:strVal val="visible"/>
                                      </p:to>
                                    </p:set>
                                  </p:childTnLst>
                                </p:cTn>
                              </p:par>
                            </p:childTnLst>
                          </p:cTn>
                        </p:par>
                        <p:par>
                          <p:cTn id="52" fill="hold" nodeType="afterGroup">
                            <p:stCondLst>
                              <p:cond delay="8000"/>
                            </p:stCondLst>
                            <p:childTnLst>
                              <p:par>
                                <p:cTn id="53" presetID="1" presetClass="entr" presetSubtype="0" fill="hold" nodeType="afterEffect">
                                  <p:stCondLst>
                                    <p:cond delay="0"/>
                                  </p:stCondLst>
                                  <p:childTnLst>
                                    <p:set>
                                      <p:cBhvr>
                                        <p:cTn id="54" dur="1" fill="hold">
                                          <p:stCondLst>
                                            <p:cond delay="499"/>
                                          </p:stCondLst>
                                        </p:cTn>
                                        <p:tgtEl>
                                          <p:spTgt spid="3096"/>
                                        </p:tgtEl>
                                        <p:attrNameLst>
                                          <p:attrName>style.visibility</p:attrName>
                                        </p:attrNameLst>
                                      </p:cBhvr>
                                      <p:to>
                                        <p:strVal val="visible"/>
                                      </p:to>
                                    </p:set>
                                  </p:childTnLst>
                                </p:cTn>
                              </p:par>
                            </p:childTnLst>
                          </p:cTn>
                        </p:par>
                        <p:par>
                          <p:cTn id="55" fill="hold" nodeType="afterGroup">
                            <p:stCondLst>
                              <p:cond delay="8500"/>
                            </p:stCondLst>
                            <p:childTnLst>
                              <p:par>
                                <p:cTn id="56" presetID="1" presetClass="entr" presetSubtype="0" fill="hold" nodeType="afterEffect">
                                  <p:stCondLst>
                                    <p:cond delay="0"/>
                                  </p:stCondLst>
                                  <p:childTnLst>
                                    <p:set>
                                      <p:cBhvr>
                                        <p:cTn id="57" dur="1" fill="hold">
                                          <p:stCondLst>
                                            <p:cond delay="499"/>
                                          </p:stCondLst>
                                        </p:cTn>
                                        <p:tgtEl>
                                          <p:spTgt spid="3097"/>
                                        </p:tgtEl>
                                        <p:attrNameLst>
                                          <p:attrName>style.visibility</p:attrName>
                                        </p:attrNameLst>
                                      </p:cBhvr>
                                      <p:to>
                                        <p:strVal val="visible"/>
                                      </p:to>
                                    </p:set>
                                  </p:childTnLst>
                                </p:cTn>
                              </p:par>
                            </p:childTnLst>
                          </p:cTn>
                        </p:par>
                        <p:par>
                          <p:cTn id="58" fill="hold" nodeType="afterGroup">
                            <p:stCondLst>
                              <p:cond delay="9000"/>
                            </p:stCondLst>
                            <p:childTnLst>
                              <p:par>
                                <p:cTn id="59" presetID="1" presetClass="entr" presetSubtype="0" fill="hold" nodeType="afterEffect">
                                  <p:stCondLst>
                                    <p:cond delay="0"/>
                                  </p:stCondLst>
                                  <p:childTnLst>
                                    <p:set>
                                      <p:cBhvr>
                                        <p:cTn id="60" dur="1" fill="hold">
                                          <p:stCondLst>
                                            <p:cond delay="499"/>
                                          </p:stCondLst>
                                        </p:cTn>
                                        <p:tgtEl>
                                          <p:spTgt spid="3098"/>
                                        </p:tgtEl>
                                        <p:attrNameLst>
                                          <p:attrName>style.visibility</p:attrName>
                                        </p:attrNameLst>
                                      </p:cBhvr>
                                      <p:to>
                                        <p:strVal val="visible"/>
                                      </p:to>
                                    </p:set>
                                  </p:childTnLst>
                                </p:cTn>
                              </p:par>
                            </p:childTnLst>
                          </p:cTn>
                        </p:par>
                        <p:par>
                          <p:cTn id="61" fill="hold" nodeType="afterGroup">
                            <p:stCondLst>
                              <p:cond delay="9500"/>
                            </p:stCondLst>
                            <p:childTnLst>
                              <p:par>
                                <p:cTn id="62" presetID="1" presetClass="entr" presetSubtype="0" fill="hold" nodeType="afterEffect">
                                  <p:stCondLst>
                                    <p:cond delay="0"/>
                                  </p:stCondLst>
                                  <p:childTnLst>
                                    <p:set>
                                      <p:cBhvr>
                                        <p:cTn id="63" dur="1" fill="hold">
                                          <p:stCondLst>
                                            <p:cond delay="499"/>
                                          </p:stCondLst>
                                        </p:cTn>
                                        <p:tgtEl>
                                          <p:spTgt spid="3099"/>
                                        </p:tgtEl>
                                        <p:attrNameLst>
                                          <p:attrName>style.visibility</p:attrName>
                                        </p:attrNameLst>
                                      </p:cBhvr>
                                      <p:to>
                                        <p:strVal val="visible"/>
                                      </p:to>
                                    </p:set>
                                  </p:childTnLst>
                                </p:cTn>
                              </p:par>
                            </p:childTnLst>
                          </p:cTn>
                        </p:par>
                        <p:par>
                          <p:cTn id="64" fill="hold" nodeType="afterGroup">
                            <p:stCondLst>
                              <p:cond delay="10000"/>
                            </p:stCondLst>
                            <p:childTnLst>
                              <p:par>
                                <p:cTn id="65" presetID="1" presetClass="entr" presetSubtype="0" fill="hold" nodeType="afterEffect">
                                  <p:stCondLst>
                                    <p:cond delay="0"/>
                                  </p:stCondLst>
                                  <p:childTnLst>
                                    <p:set>
                                      <p:cBhvr>
                                        <p:cTn id="66" dur="1" fill="hold">
                                          <p:stCondLst>
                                            <p:cond delay="499"/>
                                          </p:stCondLst>
                                        </p:cTn>
                                        <p:tgtEl>
                                          <p:spTgt spid="3100"/>
                                        </p:tgtEl>
                                        <p:attrNameLst>
                                          <p:attrName>style.visibility</p:attrName>
                                        </p:attrNameLst>
                                      </p:cBhvr>
                                      <p:to>
                                        <p:strVal val="visible"/>
                                      </p:to>
                                    </p:set>
                                  </p:childTnLst>
                                </p:cTn>
                              </p:par>
                            </p:childTnLst>
                          </p:cTn>
                        </p:par>
                        <p:par>
                          <p:cTn id="67" fill="hold" nodeType="afterGroup">
                            <p:stCondLst>
                              <p:cond delay="10500"/>
                            </p:stCondLst>
                            <p:childTnLst>
                              <p:par>
                                <p:cTn id="68" presetID="1" presetClass="entr" presetSubtype="0" fill="hold" nodeType="afterEffect">
                                  <p:stCondLst>
                                    <p:cond delay="0"/>
                                  </p:stCondLst>
                                  <p:childTnLst>
                                    <p:set>
                                      <p:cBhvr>
                                        <p:cTn id="69" dur="1" fill="hold">
                                          <p:stCondLst>
                                            <p:cond delay="499"/>
                                          </p:stCondLst>
                                        </p:cTn>
                                        <p:tgtEl>
                                          <p:spTgt spid="31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24" y="332656"/>
            <a:ext cx="7210425" cy="3267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51" y="3971738"/>
            <a:ext cx="3312368" cy="2886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 name="グループ化 2"/>
          <p:cNvGrpSpPr/>
          <p:nvPr/>
        </p:nvGrpSpPr>
        <p:grpSpPr>
          <a:xfrm>
            <a:off x="5292080" y="3599731"/>
            <a:ext cx="3686175" cy="3048000"/>
            <a:chOff x="5292080" y="3599731"/>
            <a:chExt cx="3686175" cy="3048000"/>
          </a:xfrm>
        </p:grpSpPr>
        <p:pic>
          <p:nvPicPr>
            <p:cNvPr id="1536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92080" y="3599731"/>
              <a:ext cx="3686175" cy="304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正方形/長方形 1"/>
            <p:cNvSpPr/>
            <p:nvPr/>
          </p:nvSpPr>
          <p:spPr>
            <a:xfrm>
              <a:off x="6732240" y="6093296"/>
              <a:ext cx="1368152" cy="554435"/>
            </a:xfrm>
            <a:prstGeom prst="rect">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dirty="0" smtClean="0">
                <a:solidFill>
                  <a:srgbClr val="0000FF"/>
                </a:solidFill>
              </a:endParaRPr>
            </a:p>
          </p:txBody>
        </p:sp>
      </p:grpSp>
      <p:cxnSp>
        <p:nvCxnSpPr>
          <p:cNvPr id="5" name="直線矢印コネクタ 4"/>
          <p:cNvCxnSpPr/>
          <p:nvPr/>
        </p:nvCxnSpPr>
        <p:spPr>
          <a:xfrm flipH="1">
            <a:off x="4572000" y="5414869"/>
            <a:ext cx="864096" cy="0"/>
          </a:xfrm>
          <a:prstGeom prst="straightConnector1">
            <a:avLst/>
          </a:prstGeom>
          <a:ln w="38100">
            <a:solidFill>
              <a:srgbClr val="0000FF"/>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0603339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39552" y="443136"/>
            <a:ext cx="8064895" cy="609600"/>
          </a:xfrm>
        </p:spPr>
        <p:txBody>
          <a:bodyPr>
            <a:normAutofit fontScale="90000"/>
          </a:bodyPr>
          <a:lstStyle/>
          <a:p>
            <a:r>
              <a:rPr lang="ja-JP" altLang="en-US" b="1" dirty="0"/>
              <a:t>解析事例：マフラーマウントの解析</a:t>
            </a:r>
            <a:endParaRPr kumimoji="1" lang="ja-JP" altLang="en-US" b="1" dirty="0"/>
          </a:p>
        </p:txBody>
      </p:sp>
      <p:pic>
        <p:nvPicPr>
          <p:cNvPr id="4" name="コンテンツ プレースホルダ 3" descr="Image1.png"/>
          <p:cNvPicPr>
            <a:picLocks noGrp="1" noChangeAspect="1"/>
          </p:cNvPicPr>
          <p:nvPr>
            <p:ph idx="1"/>
          </p:nvPr>
        </p:nvPicPr>
        <p:blipFill>
          <a:blip r:embed="rId2" cstate="print"/>
          <a:stretch>
            <a:fillRect/>
          </a:stretch>
        </p:blipFill>
        <p:spPr>
          <a:xfrm>
            <a:off x="237394" y="1332142"/>
            <a:ext cx="1954013" cy="1740589"/>
          </a:xfrm>
        </p:spPr>
      </p:pic>
      <p:pic>
        <p:nvPicPr>
          <p:cNvPr id="5" name="図 4" descr="Image2.png"/>
          <p:cNvPicPr>
            <a:picLocks noChangeAspect="1"/>
          </p:cNvPicPr>
          <p:nvPr/>
        </p:nvPicPr>
        <p:blipFill>
          <a:blip r:embed="rId3" cstate="print"/>
          <a:srcRect l="1345" r="809" b="2199"/>
          <a:stretch>
            <a:fillRect/>
          </a:stretch>
        </p:blipFill>
        <p:spPr>
          <a:xfrm>
            <a:off x="2233240" y="1305947"/>
            <a:ext cx="4248472" cy="3203173"/>
          </a:xfrm>
          <a:prstGeom prst="rect">
            <a:avLst/>
          </a:prstGeom>
        </p:spPr>
      </p:pic>
      <p:sp>
        <p:nvSpPr>
          <p:cNvPr id="7" name="角丸四角形 6"/>
          <p:cNvSpPr/>
          <p:nvPr/>
        </p:nvSpPr>
        <p:spPr>
          <a:xfrm>
            <a:off x="446037" y="5301262"/>
            <a:ext cx="4882708" cy="705399"/>
          </a:xfrm>
          <a:prstGeom prst="roundRect">
            <a:avLst/>
          </a:prstGeom>
          <a:solidFill>
            <a:srgbClr val="FFFF99"/>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ja-JP" altLang="en-US" sz="2400" dirty="0">
                <a:solidFill>
                  <a:srgbClr val="0000FF"/>
                </a:solidFill>
              </a:rPr>
              <a:t>実測と解析がよく一致</a:t>
            </a:r>
          </a:p>
        </p:txBody>
      </p:sp>
      <p:graphicFrame>
        <p:nvGraphicFramePr>
          <p:cNvPr id="8" name="グラフ 7">
            <a:extLst>
              <a:ext uri="{FF2B5EF4-FFF2-40B4-BE49-F238E27FC236}">
                <a16:creationId xmlns="" xmlns:a16="http://schemas.microsoft.com/office/drawing/2014/main" id="{B6AC8A3F-3A0F-4E44-86B6-D1D7E1FACD06}"/>
              </a:ext>
            </a:extLst>
          </p:cNvPr>
          <p:cNvGraphicFramePr>
            <a:graphicFrameLocks/>
          </p:cNvGraphicFramePr>
          <p:nvPr>
            <p:extLst>
              <p:ext uri="{D42A27DB-BD31-4B8C-83A1-F6EECF244321}">
                <p14:modId xmlns:p14="http://schemas.microsoft.com/office/powerpoint/2010/main" val="4260542035"/>
              </p:ext>
            </p:extLst>
          </p:nvPr>
        </p:nvGraphicFramePr>
        <p:xfrm>
          <a:off x="5436096" y="3645024"/>
          <a:ext cx="3558096" cy="2535237"/>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269180722"/>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3522" name="AutoShape 2" descr="右上がり対角線 (太)"/>
          <p:cNvSpPr>
            <a:spLocks noChangeArrowheads="1"/>
          </p:cNvSpPr>
          <p:nvPr/>
        </p:nvSpPr>
        <p:spPr bwMode="auto">
          <a:xfrm>
            <a:off x="4048858" y="1024462"/>
            <a:ext cx="1727688" cy="1081087"/>
          </a:xfrm>
          <a:prstGeom prst="roundRect">
            <a:avLst>
              <a:gd name="adj" fmla="val 24083"/>
            </a:avLst>
          </a:prstGeom>
          <a:pattFill prst="wdUpDiag">
            <a:fgClr>
              <a:schemeClr val="accent2"/>
            </a:fgClr>
            <a:bgClr>
              <a:schemeClr val="bg1"/>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643523" name="Rectangle 3"/>
          <p:cNvSpPr>
            <a:spLocks noGrp="1" noChangeArrowheads="1"/>
          </p:cNvSpPr>
          <p:nvPr>
            <p:ph type="ctrTitle"/>
          </p:nvPr>
        </p:nvSpPr>
        <p:spPr bwMode="auto">
          <a:xfrm>
            <a:off x="411774" y="34925"/>
            <a:ext cx="8301403" cy="3889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0" rIns="91440" bIns="0" numCol="1" anchor="t" anchorCtr="0" compatLnSpc="1">
            <a:prstTxWarp prst="textNoShape">
              <a:avLst/>
            </a:prstTxWarp>
            <a:noAutofit/>
          </a:bodyPr>
          <a:lstStyle/>
          <a:p>
            <a:r>
              <a:rPr lang="ja-JP" altLang="en-US" sz="3200" dirty="0"/>
              <a:t>接着剥がれメカニズムについて</a:t>
            </a:r>
          </a:p>
        </p:txBody>
      </p:sp>
      <p:sp>
        <p:nvSpPr>
          <p:cNvPr id="1643524" name="AutoShape 4"/>
          <p:cNvSpPr>
            <a:spLocks noChangeArrowheads="1"/>
          </p:cNvSpPr>
          <p:nvPr/>
        </p:nvSpPr>
        <p:spPr bwMode="auto">
          <a:xfrm>
            <a:off x="383931" y="724423"/>
            <a:ext cx="3247292" cy="2579688"/>
          </a:xfrm>
          <a:prstGeom prst="roundRect">
            <a:avLst>
              <a:gd name="adj" fmla="val 11079"/>
            </a:avLst>
          </a:prstGeom>
          <a:noFill/>
          <a:ln w="19050">
            <a:solidFill>
              <a:srgbClr val="0000FF"/>
            </a:solidFill>
            <a:round/>
            <a:headEnd/>
            <a:tailEnd/>
          </a:ln>
          <a:effectLst/>
          <a:extLst>
            <a:ext uri="{909E8E84-426E-40DD-AFC4-6F175D3DCCD1}">
              <a14:hiddenFill xmlns:a14="http://schemas.microsoft.com/office/drawing/2010/main">
                <a:solidFill>
                  <a:srgbClr val="3366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643525" name="Rectangle 5"/>
          <p:cNvSpPr>
            <a:spLocks noChangeArrowheads="1"/>
          </p:cNvSpPr>
          <p:nvPr/>
        </p:nvSpPr>
        <p:spPr bwMode="auto">
          <a:xfrm>
            <a:off x="1160585" y="1691211"/>
            <a:ext cx="2306515" cy="787400"/>
          </a:xfrm>
          <a:prstGeom prst="rect">
            <a:avLst/>
          </a:prstGeom>
          <a:solidFill>
            <a:srgbClr val="F2FDA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643526" name="Rectangle 6"/>
          <p:cNvSpPr>
            <a:spLocks noChangeArrowheads="1"/>
          </p:cNvSpPr>
          <p:nvPr/>
        </p:nvSpPr>
        <p:spPr bwMode="auto">
          <a:xfrm>
            <a:off x="1160585" y="1665811"/>
            <a:ext cx="1191358" cy="8001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643527" name="Oval 7"/>
          <p:cNvSpPr>
            <a:spLocks noChangeArrowheads="1"/>
          </p:cNvSpPr>
          <p:nvPr/>
        </p:nvSpPr>
        <p:spPr bwMode="auto">
          <a:xfrm>
            <a:off x="1727689" y="1665811"/>
            <a:ext cx="1182565" cy="812800"/>
          </a:xfrm>
          <a:prstGeom prst="ellipse">
            <a:avLst/>
          </a:prstGeom>
          <a:solidFill>
            <a:schemeClr val="bg1"/>
          </a:solidFill>
          <a:ln w="317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643528" name="Rectangle 8" descr="横線 (破線)"/>
          <p:cNvSpPr>
            <a:spLocks noChangeArrowheads="1"/>
          </p:cNvSpPr>
          <p:nvPr/>
        </p:nvSpPr>
        <p:spPr bwMode="auto">
          <a:xfrm>
            <a:off x="1160585" y="1653111"/>
            <a:ext cx="1189892" cy="177800"/>
          </a:xfrm>
          <a:prstGeom prst="rect">
            <a:avLst/>
          </a:prstGeom>
          <a:pattFill prst="dashHorz">
            <a:fgClr>
              <a:srgbClr val="FF0000"/>
            </a:fgClr>
            <a:bgClr>
              <a:schemeClr val="bg1"/>
            </a:bgClr>
          </a:patt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643529" name="Rectangle 9" descr="横線 (破線)"/>
          <p:cNvSpPr>
            <a:spLocks noChangeArrowheads="1"/>
          </p:cNvSpPr>
          <p:nvPr/>
        </p:nvSpPr>
        <p:spPr bwMode="auto">
          <a:xfrm>
            <a:off x="1160585" y="2302399"/>
            <a:ext cx="1189892" cy="176213"/>
          </a:xfrm>
          <a:prstGeom prst="rect">
            <a:avLst/>
          </a:prstGeom>
          <a:pattFill prst="dashHorz">
            <a:fgClr>
              <a:srgbClr val="FF0000"/>
            </a:fgClr>
            <a:bgClr>
              <a:schemeClr val="bg1"/>
            </a:bgClr>
          </a:patt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643530" name="Line 10"/>
          <p:cNvSpPr>
            <a:spLocks noChangeShapeType="1"/>
          </p:cNvSpPr>
          <p:nvPr/>
        </p:nvSpPr>
        <p:spPr bwMode="auto">
          <a:xfrm>
            <a:off x="1160585" y="1830911"/>
            <a:ext cx="118989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643532" name="Rectangle 12"/>
          <p:cNvSpPr>
            <a:spLocks noChangeArrowheads="1"/>
          </p:cNvSpPr>
          <p:nvPr/>
        </p:nvSpPr>
        <p:spPr bwMode="auto">
          <a:xfrm>
            <a:off x="1160585" y="1835673"/>
            <a:ext cx="1189892" cy="46513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643533" name="AutoShape 13"/>
          <p:cNvSpPr>
            <a:spLocks noChangeArrowheads="1"/>
          </p:cNvSpPr>
          <p:nvPr/>
        </p:nvSpPr>
        <p:spPr bwMode="auto">
          <a:xfrm>
            <a:off x="1698382" y="1919811"/>
            <a:ext cx="259373" cy="304800"/>
          </a:xfrm>
          <a:prstGeom prst="rightArrow">
            <a:avLst>
              <a:gd name="adj1" fmla="val 50000"/>
              <a:gd name="adj2"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643534" name="Rectangle 14" descr="右下がり対角線 (太)"/>
          <p:cNvSpPr>
            <a:spLocks noChangeArrowheads="1"/>
          </p:cNvSpPr>
          <p:nvPr/>
        </p:nvSpPr>
        <p:spPr bwMode="auto">
          <a:xfrm>
            <a:off x="1160585" y="2478611"/>
            <a:ext cx="2306515" cy="635000"/>
          </a:xfrm>
          <a:prstGeom prst="rect">
            <a:avLst/>
          </a:prstGeom>
          <a:pattFill prst="wdDnDiag">
            <a:fgClr>
              <a:schemeClr val="bg2"/>
            </a:fgClr>
            <a:bgClr>
              <a:schemeClr val="bg1"/>
            </a:bgClr>
          </a:patt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643535" name="Rectangle 15" descr="右上がり対角線 (太)"/>
          <p:cNvSpPr>
            <a:spLocks noChangeArrowheads="1"/>
          </p:cNvSpPr>
          <p:nvPr/>
        </p:nvSpPr>
        <p:spPr bwMode="auto">
          <a:xfrm>
            <a:off x="1160585" y="1043511"/>
            <a:ext cx="2306515" cy="622300"/>
          </a:xfrm>
          <a:prstGeom prst="rect">
            <a:avLst/>
          </a:prstGeom>
          <a:pattFill prst="wdUpDiag">
            <a:fgClr>
              <a:schemeClr val="accent2"/>
            </a:fgClr>
            <a:bgClr>
              <a:schemeClr val="bg1"/>
            </a:bgClr>
          </a:patt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643536" name="Line 16"/>
          <p:cNvSpPr>
            <a:spLocks noChangeShapeType="1"/>
          </p:cNvSpPr>
          <p:nvPr/>
        </p:nvSpPr>
        <p:spPr bwMode="auto">
          <a:xfrm>
            <a:off x="1160585" y="1653111"/>
            <a:ext cx="2306515" cy="0"/>
          </a:xfrm>
          <a:prstGeom prst="line">
            <a:avLst/>
          </a:prstGeom>
          <a:noFill/>
          <a:ln w="63500">
            <a:solidFill>
              <a:srgbClr val="FF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643537" name="Line 17"/>
          <p:cNvSpPr>
            <a:spLocks noChangeShapeType="1"/>
          </p:cNvSpPr>
          <p:nvPr/>
        </p:nvSpPr>
        <p:spPr bwMode="auto">
          <a:xfrm>
            <a:off x="1160585" y="2491311"/>
            <a:ext cx="2306515" cy="0"/>
          </a:xfrm>
          <a:prstGeom prst="line">
            <a:avLst/>
          </a:prstGeom>
          <a:noFill/>
          <a:ln w="635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643538" name="AutoShape 18"/>
          <p:cNvSpPr>
            <a:spLocks noChangeArrowheads="1"/>
          </p:cNvSpPr>
          <p:nvPr/>
        </p:nvSpPr>
        <p:spPr bwMode="auto">
          <a:xfrm>
            <a:off x="2098431" y="2619899"/>
            <a:ext cx="521018" cy="306467"/>
          </a:xfrm>
          <a:prstGeom prst="roundRect">
            <a:avLst>
              <a:gd name="adj" fmla="val 16667"/>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1200">
                <a:latin typeface="Arial" charset="0"/>
              </a:rPr>
              <a:t>金型</a:t>
            </a:r>
          </a:p>
        </p:txBody>
      </p:sp>
      <p:sp>
        <p:nvSpPr>
          <p:cNvPr id="1643539" name="AutoShape 19"/>
          <p:cNvSpPr>
            <a:spLocks noChangeArrowheads="1"/>
          </p:cNvSpPr>
          <p:nvPr/>
        </p:nvSpPr>
        <p:spPr bwMode="auto">
          <a:xfrm>
            <a:off x="1965081" y="1160986"/>
            <a:ext cx="815189" cy="306467"/>
          </a:xfrm>
          <a:prstGeom prst="roundRect">
            <a:avLst>
              <a:gd name="adj" fmla="val 16667"/>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200"/>
              <a:t>Rubber</a:t>
            </a:r>
            <a:r>
              <a:rPr lang="ja-JP" altLang="en-US" sz="1200"/>
              <a:t>部</a:t>
            </a:r>
          </a:p>
        </p:txBody>
      </p:sp>
      <p:sp>
        <p:nvSpPr>
          <p:cNvPr id="1643540" name="AutoShape 20"/>
          <p:cNvSpPr>
            <a:spLocks noChangeArrowheads="1"/>
          </p:cNvSpPr>
          <p:nvPr/>
        </p:nvSpPr>
        <p:spPr bwMode="auto">
          <a:xfrm>
            <a:off x="435220" y="1913461"/>
            <a:ext cx="671334" cy="306467"/>
          </a:xfrm>
          <a:prstGeom prst="roundRect">
            <a:avLst>
              <a:gd name="adj" fmla="val 16667"/>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1200">
                <a:latin typeface="Arial" charset="0"/>
              </a:rPr>
              <a:t>流動層</a:t>
            </a:r>
          </a:p>
        </p:txBody>
      </p:sp>
      <p:sp>
        <p:nvSpPr>
          <p:cNvPr id="1643541" name="Line 21"/>
          <p:cNvSpPr>
            <a:spLocks noChangeShapeType="1"/>
          </p:cNvSpPr>
          <p:nvPr/>
        </p:nvSpPr>
        <p:spPr bwMode="auto">
          <a:xfrm>
            <a:off x="2151185" y="2059511"/>
            <a:ext cx="383931"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643542" name="Line 22"/>
          <p:cNvSpPr>
            <a:spLocks noChangeShapeType="1"/>
          </p:cNvSpPr>
          <p:nvPr/>
        </p:nvSpPr>
        <p:spPr bwMode="auto">
          <a:xfrm>
            <a:off x="2140928" y="2173811"/>
            <a:ext cx="249115"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643543" name="Freeform 23"/>
          <p:cNvSpPr>
            <a:spLocks/>
          </p:cNvSpPr>
          <p:nvPr/>
        </p:nvSpPr>
        <p:spPr bwMode="auto">
          <a:xfrm>
            <a:off x="2476500" y="1805512"/>
            <a:ext cx="169985" cy="153987"/>
          </a:xfrm>
          <a:custGeom>
            <a:avLst/>
            <a:gdLst>
              <a:gd name="T0" fmla="*/ 0 w 141"/>
              <a:gd name="T1" fmla="*/ 96 h 97"/>
              <a:gd name="T2" fmla="*/ 72 w 141"/>
              <a:gd name="T3" fmla="*/ 96 h 97"/>
              <a:gd name="T4" fmla="*/ 120 w 141"/>
              <a:gd name="T5" fmla="*/ 88 h 97"/>
              <a:gd name="T6" fmla="*/ 136 w 141"/>
              <a:gd name="T7" fmla="*/ 40 h 97"/>
              <a:gd name="T8" fmla="*/ 88 w 141"/>
              <a:gd name="T9" fmla="*/ 0 h 97"/>
            </a:gdLst>
            <a:ahLst/>
            <a:cxnLst>
              <a:cxn ang="0">
                <a:pos x="T0" y="T1"/>
              </a:cxn>
              <a:cxn ang="0">
                <a:pos x="T2" y="T3"/>
              </a:cxn>
              <a:cxn ang="0">
                <a:pos x="T4" y="T5"/>
              </a:cxn>
              <a:cxn ang="0">
                <a:pos x="T6" y="T7"/>
              </a:cxn>
              <a:cxn ang="0">
                <a:pos x="T8" y="T9"/>
              </a:cxn>
            </a:cxnLst>
            <a:rect l="0" t="0" r="r" b="b"/>
            <a:pathLst>
              <a:path w="141" h="97">
                <a:moveTo>
                  <a:pt x="0" y="96"/>
                </a:moveTo>
                <a:cubicBezTo>
                  <a:pt x="26" y="96"/>
                  <a:pt x="52" y="97"/>
                  <a:pt x="72" y="96"/>
                </a:cubicBezTo>
                <a:cubicBezTo>
                  <a:pt x="92" y="95"/>
                  <a:pt x="109" y="97"/>
                  <a:pt x="120" y="88"/>
                </a:cubicBezTo>
                <a:cubicBezTo>
                  <a:pt x="131" y="79"/>
                  <a:pt x="141" y="55"/>
                  <a:pt x="136" y="40"/>
                </a:cubicBezTo>
                <a:cubicBezTo>
                  <a:pt x="131" y="25"/>
                  <a:pt x="109" y="12"/>
                  <a:pt x="88" y="0"/>
                </a:cubicBezTo>
              </a:path>
            </a:pathLst>
          </a:custGeom>
          <a:noFill/>
          <a:ln w="9525">
            <a:solidFill>
              <a:schemeClr val="tx1"/>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643544" name="Freeform 24"/>
          <p:cNvSpPr>
            <a:spLocks/>
          </p:cNvSpPr>
          <p:nvPr/>
        </p:nvSpPr>
        <p:spPr bwMode="auto">
          <a:xfrm>
            <a:off x="2419351" y="2148411"/>
            <a:ext cx="206619" cy="190500"/>
          </a:xfrm>
          <a:custGeom>
            <a:avLst/>
            <a:gdLst>
              <a:gd name="T0" fmla="*/ 0 w 172"/>
              <a:gd name="T1" fmla="*/ 0 h 120"/>
              <a:gd name="T2" fmla="*/ 104 w 172"/>
              <a:gd name="T3" fmla="*/ 8 h 120"/>
              <a:gd name="T4" fmla="*/ 152 w 172"/>
              <a:gd name="T5" fmla="*/ 32 h 120"/>
              <a:gd name="T6" fmla="*/ 168 w 172"/>
              <a:gd name="T7" fmla="*/ 96 h 120"/>
              <a:gd name="T8" fmla="*/ 128 w 172"/>
              <a:gd name="T9" fmla="*/ 120 h 120"/>
            </a:gdLst>
            <a:ahLst/>
            <a:cxnLst>
              <a:cxn ang="0">
                <a:pos x="T0" y="T1"/>
              </a:cxn>
              <a:cxn ang="0">
                <a:pos x="T2" y="T3"/>
              </a:cxn>
              <a:cxn ang="0">
                <a:pos x="T4" y="T5"/>
              </a:cxn>
              <a:cxn ang="0">
                <a:pos x="T6" y="T7"/>
              </a:cxn>
              <a:cxn ang="0">
                <a:pos x="T8" y="T9"/>
              </a:cxn>
            </a:cxnLst>
            <a:rect l="0" t="0" r="r" b="b"/>
            <a:pathLst>
              <a:path w="172" h="120">
                <a:moveTo>
                  <a:pt x="0" y="0"/>
                </a:moveTo>
                <a:cubicBezTo>
                  <a:pt x="39" y="1"/>
                  <a:pt x="79" y="3"/>
                  <a:pt x="104" y="8"/>
                </a:cubicBezTo>
                <a:cubicBezTo>
                  <a:pt x="129" y="13"/>
                  <a:pt x="141" y="17"/>
                  <a:pt x="152" y="32"/>
                </a:cubicBezTo>
                <a:cubicBezTo>
                  <a:pt x="163" y="47"/>
                  <a:pt x="172" y="81"/>
                  <a:pt x="168" y="96"/>
                </a:cubicBezTo>
                <a:cubicBezTo>
                  <a:pt x="164" y="111"/>
                  <a:pt x="146" y="115"/>
                  <a:pt x="128" y="120"/>
                </a:cubicBezTo>
              </a:path>
            </a:pathLst>
          </a:custGeom>
          <a:noFill/>
          <a:ln w="9525">
            <a:solidFill>
              <a:schemeClr val="tx1"/>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643545" name="Freeform 25"/>
          <p:cNvSpPr>
            <a:spLocks/>
          </p:cNvSpPr>
          <p:nvPr/>
        </p:nvSpPr>
        <p:spPr bwMode="auto">
          <a:xfrm>
            <a:off x="2669931" y="1856311"/>
            <a:ext cx="96715" cy="177800"/>
          </a:xfrm>
          <a:custGeom>
            <a:avLst/>
            <a:gdLst>
              <a:gd name="T0" fmla="*/ 0 w 81"/>
              <a:gd name="T1" fmla="*/ 112 h 112"/>
              <a:gd name="T2" fmla="*/ 48 w 81"/>
              <a:gd name="T3" fmla="*/ 104 h 112"/>
              <a:gd name="T4" fmla="*/ 80 w 81"/>
              <a:gd name="T5" fmla="*/ 64 h 112"/>
              <a:gd name="T6" fmla="*/ 40 w 81"/>
              <a:gd name="T7" fmla="*/ 0 h 112"/>
            </a:gdLst>
            <a:ahLst/>
            <a:cxnLst>
              <a:cxn ang="0">
                <a:pos x="T0" y="T1"/>
              </a:cxn>
              <a:cxn ang="0">
                <a:pos x="T2" y="T3"/>
              </a:cxn>
              <a:cxn ang="0">
                <a:pos x="T4" y="T5"/>
              </a:cxn>
              <a:cxn ang="0">
                <a:pos x="T6" y="T7"/>
              </a:cxn>
            </a:cxnLst>
            <a:rect l="0" t="0" r="r" b="b"/>
            <a:pathLst>
              <a:path w="81" h="112">
                <a:moveTo>
                  <a:pt x="0" y="112"/>
                </a:moveTo>
                <a:cubicBezTo>
                  <a:pt x="17" y="112"/>
                  <a:pt x="35" y="112"/>
                  <a:pt x="48" y="104"/>
                </a:cubicBezTo>
                <a:cubicBezTo>
                  <a:pt x="61" y="96"/>
                  <a:pt x="81" y="81"/>
                  <a:pt x="80" y="64"/>
                </a:cubicBezTo>
                <a:cubicBezTo>
                  <a:pt x="79" y="47"/>
                  <a:pt x="59" y="23"/>
                  <a:pt x="40" y="0"/>
                </a:cubicBezTo>
              </a:path>
            </a:pathLst>
          </a:custGeom>
          <a:noFill/>
          <a:ln w="9525">
            <a:solidFill>
              <a:schemeClr val="tx1"/>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643546" name="Freeform 26"/>
          <p:cNvSpPr>
            <a:spLocks/>
          </p:cNvSpPr>
          <p:nvPr/>
        </p:nvSpPr>
        <p:spPr bwMode="auto">
          <a:xfrm>
            <a:off x="2630367" y="2099199"/>
            <a:ext cx="159726" cy="176213"/>
          </a:xfrm>
          <a:custGeom>
            <a:avLst/>
            <a:gdLst>
              <a:gd name="T0" fmla="*/ 0 w 116"/>
              <a:gd name="T1" fmla="*/ 7 h 87"/>
              <a:gd name="T2" fmla="*/ 64 w 116"/>
              <a:gd name="T3" fmla="*/ 7 h 87"/>
              <a:gd name="T4" fmla="*/ 112 w 116"/>
              <a:gd name="T5" fmla="*/ 47 h 87"/>
              <a:gd name="T6" fmla="*/ 88 w 116"/>
              <a:gd name="T7" fmla="*/ 87 h 87"/>
            </a:gdLst>
            <a:ahLst/>
            <a:cxnLst>
              <a:cxn ang="0">
                <a:pos x="T0" y="T1"/>
              </a:cxn>
              <a:cxn ang="0">
                <a:pos x="T2" y="T3"/>
              </a:cxn>
              <a:cxn ang="0">
                <a:pos x="T4" y="T5"/>
              </a:cxn>
              <a:cxn ang="0">
                <a:pos x="T6" y="T7"/>
              </a:cxn>
            </a:cxnLst>
            <a:rect l="0" t="0" r="r" b="b"/>
            <a:pathLst>
              <a:path w="116" h="87">
                <a:moveTo>
                  <a:pt x="0" y="7"/>
                </a:moveTo>
                <a:cubicBezTo>
                  <a:pt x="23" y="3"/>
                  <a:pt x="46" y="0"/>
                  <a:pt x="64" y="7"/>
                </a:cubicBezTo>
                <a:cubicBezTo>
                  <a:pt x="82" y="14"/>
                  <a:pt x="108" y="34"/>
                  <a:pt x="112" y="47"/>
                </a:cubicBezTo>
                <a:cubicBezTo>
                  <a:pt x="116" y="60"/>
                  <a:pt x="102" y="73"/>
                  <a:pt x="88" y="87"/>
                </a:cubicBezTo>
              </a:path>
            </a:pathLst>
          </a:custGeom>
          <a:noFill/>
          <a:ln w="9525">
            <a:solidFill>
              <a:schemeClr val="tx1"/>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643547" name="AutoShape 27"/>
          <p:cNvSpPr>
            <a:spLocks/>
          </p:cNvSpPr>
          <p:nvPr/>
        </p:nvSpPr>
        <p:spPr bwMode="auto">
          <a:xfrm>
            <a:off x="1053612" y="1830911"/>
            <a:ext cx="105508" cy="469900"/>
          </a:xfrm>
          <a:prstGeom prst="leftBrace">
            <a:avLst>
              <a:gd name="adj1" fmla="val 34259"/>
              <a:gd name="adj2" fmla="val 50000"/>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643548" name="Line 28"/>
          <p:cNvSpPr>
            <a:spLocks noChangeShapeType="1"/>
          </p:cNvSpPr>
          <p:nvPr/>
        </p:nvSpPr>
        <p:spPr bwMode="auto">
          <a:xfrm flipV="1">
            <a:off x="1036028" y="1742011"/>
            <a:ext cx="394188" cy="927100"/>
          </a:xfrm>
          <a:prstGeom prst="line">
            <a:avLst/>
          </a:prstGeom>
          <a:noFill/>
          <a:ln w="25400">
            <a:solidFill>
              <a:schemeClr val="tx1"/>
            </a:solidFill>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643549" name="Line 29"/>
          <p:cNvSpPr>
            <a:spLocks noChangeShapeType="1"/>
          </p:cNvSpPr>
          <p:nvPr/>
        </p:nvSpPr>
        <p:spPr bwMode="auto">
          <a:xfrm flipV="1">
            <a:off x="1036028" y="2377011"/>
            <a:ext cx="364880" cy="292100"/>
          </a:xfrm>
          <a:prstGeom prst="line">
            <a:avLst/>
          </a:prstGeom>
          <a:noFill/>
          <a:ln w="25400">
            <a:solidFill>
              <a:schemeClr val="tx1"/>
            </a:solidFill>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643550" name="AutoShape 30"/>
          <p:cNvSpPr>
            <a:spLocks noChangeArrowheads="1"/>
          </p:cNvSpPr>
          <p:nvPr/>
        </p:nvSpPr>
        <p:spPr bwMode="auto">
          <a:xfrm>
            <a:off x="439616" y="2507186"/>
            <a:ext cx="671334" cy="306467"/>
          </a:xfrm>
          <a:prstGeom prst="roundRect">
            <a:avLst>
              <a:gd name="adj" fmla="val 16667"/>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1200">
                <a:latin typeface="Arial" charset="0"/>
              </a:rPr>
              <a:t>固化層</a:t>
            </a:r>
          </a:p>
        </p:txBody>
      </p:sp>
      <p:sp>
        <p:nvSpPr>
          <p:cNvPr id="1643551" name="AutoShape 31"/>
          <p:cNvSpPr>
            <a:spLocks noChangeArrowheads="1"/>
          </p:cNvSpPr>
          <p:nvPr/>
        </p:nvSpPr>
        <p:spPr bwMode="auto">
          <a:xfrm>
            <a:off x="898282" y="530748"/>
            <a:ext cx="2371435" cy="374571"/>
          </a:xfrm>
          <a:prstGeom prst="roundRect">
            <a:avLst>
              <a:gd name="adj" fmla="val 16667"/>
            </a:avLst>
          </a:prstGeom>
          <a:solidFill>
            <a:schemeClr val="bg1"/>
          </a:solidFill>
          <a:ln w="19050">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1600">
                <a:latin typeface="Arial" charset="0"/>
              </a:rPr>
              <a:t>樹脂の流動（ﾌｧﾝﾃﾝﾌﾛｰ）</a:t>
            </a:r>
          </a:p>
        </p:txBody>
      </p:sp>
      <p:sp>
        <p:nvSpPr>
          <p:cNvPr id="1643552" name="AutoShape 32"/>
          <p:cNvSpPr>
            <a:spLocks noChangeArrowheads="1"/>
          </p:cNvSpPr>
          <p:nvPr/>
        </p:nvSpPr>
        <p:spPr bwMode="auto">
          <a:xfrm>
            <a:off x="1540120" y="1548337"/>
            <a:ext cx="627185" cy="376237"/>
          </a:xfrm>
          <a:prstGeom prst="roundRect">
            <a:avLst>
              <a:gd name="adj" fmla="val 16667"/>
            </a:avLst>
          </a:prstGeom>
          <a:noFill/>
          <a:ln w="38100" algn="ctr">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643553" name="Rectangle 33"/>
          <p:cNvSpPr>
            <a:spLocks noChangeArrowheads="1"/>
          </p:cNvSpPr>
          <p:nvPr/>
        </p:nvSpPr>
        <p:spPr bwMode="auto">
          <a:xfrm>
            <a:off x="1159120" y="1043511"/>
            <a:ext cx="2307980" cy="2070100"/>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643554" name="Line 34"/>
          <p:cNvSpPr>
            <a:spLocks noChangeShapeType="1"/>
          </p:cNvSpPr>
          <p:nvPr/>
        </p:nvSpPr>
        <p:spPr bwMode="auto">
          <a:xfrm>
            <a:off x="4040066" y="1783286"/>
            <a:ext cx="1736480" cy="0"/>
          </a:xfrm>
          <a:prstGeom prst="line">
            <a:avLst/>
          </a:prstGeom>
          <a:noFill/>
          <a:ln w="63500">
            <a:solidFill>
              <a:srgbClr val="FF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643555" name="Rectangle 35" descr="横線"/>
          <p:cNvSpPr>
            <a:spLocks noChangeArrowheads="1"/>
          </p:cNvSpPr>
          <p:nvPr/>
        </p:nvSpPr>
        <p:spPr bwMode="auto">
          <a:xfrm>
            <a:off x="4048858" y="1783286"/>
            <a:ext cx="1727688" cy="277812"/>
          </a:xfrm>
          <a:prstGeom prst="rect">
            <a:avLst/>
          </a:prstGeom>
          <a:pattFill prst="ltHorz">
            <a:fgClr>
              <a:srgbClr val="FF0000"/>
            </a:fgClr>
            <a:bgClr>
              <a:schemeClr val="bg1"/>
            </a:bgClr>
          </a:patt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643556" name="Rectangle 36" descr="横線 (破線)"/>
          <p:cNvSpPr>
            <a:spLocks noChangeArrowheads="1"/>
          </p:cNvSpPr>
          <p:nvPr/>
        </p:nvSpPr>
        <p:spPr bwMode="auto">
          <a:xfrm>
            <a:off x="4048858" y="2076974"/>
            <a:ext cx="1727688" cy="430213"/>
          </a:xfrm>
          <a:prstGeom prst="rect">
            <a:avLst/>
          </a:prstGeom>
          <a:pattFill prst="dashHorz">
            <a:fgClr>
              <a:srgbClr val="FF0000"/>
            </a:fgClr>
            <a:bgClr>
              <a:schemeClr val="bg1"/>
            </a:bgClr>
          </a:patt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643557" name="Line 37"/>
          <p:cNvSpPr>
            <a:spLocks noChangeShapeType="1"/>
          </p:cNvSpPr>
          <p:nvPr/>
        </p:nvSpPr>
        <p:spPr bwMode="auto">
          <a:xfrm>
            <a:off x="4040066" y="2061099"/>
            <a:ext cx="1736480" cy="317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643558" name="Line 38"/>
          <p:cNvSpPr>
            <a:spLocks noChangeShapeType="1"/>
          </p:cNvSpPr>
          <p:nvPr/>
        </p:nvSpPr>
        <p:spPr bwMode="auto">
          <a:xfrm>
            <a:off x="4040066" y="2502423"/>
            <a:ext cx="173648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643559" name="Line 39"/>
          <p:cNvSpPr>
            <a:spLocks noChangeShapeType="1"/>
          </p:cNvSpPr>
          <p:nvPr/>
        </p:nvSpPr>
        <p:spPr bwMode="auto">
          <a:xfrm>
            <a:off x="4113335" y="2807223"/>
            <a:ext cx="383931"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643560" name="Line 40"/>
          <p:cNvSpPr>
            <a:spLocks noChangeShapeType="1"/>
          </p:cNvSpPr>
          <p:nvPr/>
        </p:nvSpPr>
        <p:spPr bwMode="auto">
          <a:xfrm>
            <a:off x="4507523" y="3102498"/>
            <a:ext cx="383931"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643561" name="Line 41"/>
          <p:cNvSpPr>
            <a:spLocks noChangeShapeType="1"/>
          </p:cNvSpPr>
          <p:nvPr/>
        </p:nvSpPr>
        <p:spPr bwMode="auto">
          <a:xfrm>
            <a:off x="5043854" y="3413648"/>
            <a:ext cx="383931"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643562" name="Line 42"/>
          <p:cNvSpPr>
            <a:spLocks noChangeShapeType="1"/>
          </p:cNvSpPr>
          <p:nvPr/>
        </p:nvSpPr>
        <p:spPr bwMode="auto">
          <a:xfrm>
            <a:off x="4910505" y="2748486"/>
            <a:ext cx="383931"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643563" name="Line 43"/>
          <p:cNvSpPr>
            <a:spLocks noChangeShapeType="1"/>
          </p:cNvSpPr>
          <p:nvPr/>
        </p:nvSpPr>
        <p:spPr bwMode="auto">
          <a:xfrm>
            <a:off x="5235820" y="3102498"/>
            <a:ext cx="383931"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643564" name="Line 44"/>
          <p:cNvSpPr>
            <a:spLocks noChangeShapeType="1"/>
          </p:cNvSpPr>
          <p:nvPr/>
        </p:nvSpPr>
        <p:spPr bwMode="auto">
          <a:xfrm>
            <a:off x="4246685" y="3413648"/>
            <a:ext cx="383931"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643565" name="Line 45"/>
          <p:cNvSpPr>
            <a:spLocks noChangeShapeType="1"/>
          </p:cNvSpPr>
          <p:nvPr/>
        </p:nvSpPr>
        <p:spPr bwMode="auto">
          <a:xfrm>
            <a:off x="4374174" y="1988073"/>
            <a:ext cx="0" cy="357188"/>
          </a:xfrm>
          <a:prstGeom prst="line">
            <a:avLst/>
          </a:prstGeom>
          <a:noFill/>
          <a:ln w="25400">
            <a:solidFill>
              <a:srgbClr val="3333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643566" name="Oval 46"/>
          <p:cNvSpPr>
            <a:spLocks noChangeArrowheads="1"/>
          </p:cNvSpPr>
          <p:nvPr/>
        </p:nvSpPr>
        <p:spPr bwMode="auto">
          <a:xfrm>
            <a:off x="4312628" y="2262711"/>
            <a:ext cx="131885" cy="142875"/>
          </a:xfrm>
          <a:prstGeom prst="ellipse">
            <a:avLst/>
          </a:prstGeom>
          <a:solidFill>
            <a:srgbClr val="FFFF00"/>
          </a:solidFill>
          <a:ln w="19050" algn="ctr">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643567" name="Line 47"/>
          <p:cNvSpPr>
            <a:spLocks noChangeShapeType="1"/>
          </p:cNvSpPr>
          <p:nvPr/>
        </p:nvSpPr>
        <p:spPr bwMode="auto">
          <a:xfrm>
            <a:off x="4910504" y="1988073"/>
            <a:ext cx="0" cy="357188"/>
          </a:xfrm>
          <a:prstGeom prst="line">
            <a:avLst/>
          </a:prstGeom>
          <a:noFill/>
          <a:ln w="25400">
            <a:solidFill>
              <a:srgbClr val="3333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643568" name="Oval 48"/>
          <p:cNvSpPr>
            <a:spLocks noChangeArrowheads="1"/>
          </p:cNvSpPr>
          <p:nvPr/>
        </p:nvSpPr>
        <p:spPr bwMode="auto">
          <a:xfrm>
            <a:off x="4848958" y="2262711"/>
            <a:ext cx="131885" cy="142875"/>
          </a:xfrm>
          <a:prstGeom prst="ellipse">
            <a:avLst/>
          </a:prstGeom>
          <a:solidFill>
            <a:srgbClr val="FFFF00"/>
          </a:solidFill>
          <a:ln w="19050" algn="ctr">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643569" name="Line 49"/>
          <p:cNvSpPr>
            <a:spLocks noChangeShapeType="1"/>
          </p:cNvSpPr>
          <p:nvPr/>
        </p:nvSpPr>
        <p:spPr bwMode="auto">
          <a:xfrm>
            <a:off x="5427785" y="1988073"/>
            <a:ext cx="0" cy="357188"/>
          </a:xfrm>
          <a:prstGeom prst="line">
            <a:avLst/>
          </a:prstGeom>
          <a:noFill/>
          <a:ln w="25400">
            <a:solidFill>
              <a:srgbClr val="3333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643570" name="Oval 50"/>
          <p:cNvSpPr>
            <a:spLocks noChangeArrowheads="1"/>
          </p:cNvSpPr>
          <p:nvPr/>
        </p:nvSpPr>
        <p:spPr bwMode="auto">
          <a:xfrm>
            <a:off x="5366239" y="2262711"/>
            <a:ext cx="131885" cy="142875"/>
          </a:xfrm>
          <a:prstGeom prst="ellipse">
            <a:avLst/>
          </a:prstGeom>
          <a:solidFill>
            <a:srgbClr val="FFFF00"/>
          </a:solidFill>
          <a:ln w="19050" algn="ctr">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643571" name="AutoShape 51" descr="右上がり対角線 (太)"/>
          <p:cNvSpPr>
            <a:spLocks noChangeArrowheads="1"/>
          </p:cNvSpPr>
          <p:nvPr/>
        </p:nvSpPr>
        <p:spPr bwMode="auto">
          <a:xfrm>
            <a:off x="6840416" y="1024462"/>
            <a:ext cx="1727689" cy="1081087"/>
          </a:xfrm>
          <a:prstGeom prst="roundRect">
            <a:avLst>
              <a:gd name="adj" fmla="val 24083"/>
            </a:avLst>
          </a:prstGeom>
          <a:pattFill prst="wdUpDiag">
            <a:fgClr>
              <a:schemeClr val="accent2"/>
            </a:fgClr>
            <a:bgClr>
              <a:schemeClr val="bg1"/>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643572" name="Line 52"/>
          <p:cNvSpPr>
            <a:spLocks noChangeShapeType="1"/>
          </p:cNvSpPr>
          <p:nvPr/>
        </p:nvSpPr>
        <p:spPr bwMode="auto">
          <a:xfrm>
            <a:off x="6831623" y="1783286"/>
            <a:ext cx="1736481" cy="0"/>
          </a:xfrm>
          <a:prstGeom prst="line">
            <a:avLst/>
          </a:prstGeom>
          <a:noFill/>
          <a:ln w="63500">
            <a:solidFill>
              <a:srgbClr val="FF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643573" name="Rectangle 53" descr="横線"/>
          <p:cNvSpPr>
            <a:spLocks noChangeArrowheads="1"/>
          </p:cNvSpPr>
          <p:nvPr/>
        </p:nvSpPr>
        <p:spPr bwMode="auto">
          <a:xfrm>
            <a:off x="6840416" y="1783286"/>
            <a:ext cx="1727689" cy="263525"/>
          </a:xfrm>
          <a:prstGeom prst="rect">
            <a:avLst/>
          </a:prstGeom>
          <a:pattFill prst="ltHorz">
            <a:fgClr>
              <a:srgbClr val="FF0000"/>
            </a:fgClr>
            <a:bgClr>
              <a:schemeClr val="bg1"/>
            </a:bgClr>
          </a:patt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643574" name="Rectangle 54" descr="横線 (破線)"/>
          <p:cNvSpPr>
            <a:spLocks noChangeArrowheads="1"/>
          </p:cNvSpPr>
          <p:nvPr/>
        </p:nvSpPr>
        <p:spPr bwMode="auto">
          <a:xfrm>
            <a:off x="6840416" y="2046812"/>
            <a:ext cx="1727689" cy="460375"/>
          </a:xfrm>
          <a:prstGeom prst="rect">
            <a:avLst/>
          </a:prstGeom>
          <a:pattFill prst="dashHorz">
            <a:fgClr>
              <a:srgbClr val="FF0000"/>
            </a:fgClr>
            <a:bgClr>
              <a:schemeClr val="bg1"/>
            </a:bgClr>
          </a:patt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643575" name="Line 55"/>
          <p:cNvSpPr>
            <a:spLocks noChangeShapeType="1"/>
          </p:cNvSpPr>
          <p:nvPr/>
        </p:nvSpPr>
        <p:spPr bwMode="auto">
          <a:xfrm>
            <a:off x="6831623" y="2046812"/>
            <a:ext cx="1736481" cy="317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643576" name="Line 56"/>
          <p:cNvSpPr>
            <a:spLocks noChangeShapeType="1"/>
          </p:cNvSpPr>
          <p:nvPr/>
        </p:nvSpPr>
        <p:spPr bwMode="auto">
          <a:xfrm>
            <a:off x="6904893" y="2807223"/>
            <a:ext cx="383931"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643577" name="Line 57"/>
          <p:cNvSpPr>
            <a:spLocks noChangeShapeType="1"/>
          </p:cNvSpPr>
          <p:nvPr/>
        </p:nvSpPr>
        <p:spPr bwMode="auto">
          <a:xfrm>
            <a:off x="7299082" y="3102498"/>
            <a:ext cx="383931"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643578" name="Line 58"/>
          <p:cNvSpPr>
            <a:spLocks noChangeShapeType="1"/>
          </p:cNvSpPr>
          <p:nvPr/>
        </p:nvSpPr>
        <p:spPr bwMode="auto">
          <a:xfrm>
            <a:off x="7835412" y="3413648"/>
            <a:ext cx="383931"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643579" name="Line 59"/>
          <p:cNvSpPr>
            <a:spLocks noChangeShapeType="1"/>
          </p:cNvSpPr>
          <p:nvPr/>
        </p:nvSpPr>
        <p:spPr bwMode="auto">
          <a:xfrm>
            <a:off x="7702062" y="2748486"/>
            <a:ext cx="383931"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643580" name="Line 60"/>
          <p:cNvSpPr>
            <a:spLocks noChangeShapeType="1"/>
          </p:cNvSpPr>
          <p:nvPr/>
        </p:nvSpPr>
        <p:spPr bwMode="auto">
          <a:xfrm>
            <a:off x="8027377" y="3102498"/>
            <a:ext cx="383931"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643581" name="Line 61"/>
          <p:cNvSpPr>
            <a:spLocks noChangeShapeType="1"/>
          </p:cNvSpPr>
          <p:nvPr/>
        </p:nvSpPr>
        <p:spPr bwMode="auto">
          <a:xfrm>
            <a:off x="7038243" y="3413648"/>
            <a:ext cx="383931"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643582" name="Line 62"/>
          <p:cNvSpPr>
            <a:spLocks noChangeShapeType="1"/>
          </p:cNvSpPr>
          <p:nvPr/>
        </p:nvSpPr>
        <p:spPr bwMode="auto">
          <a:xfrm>
            <a:off x="7961435" y="2013473"/>
            <a:ext cx="400050" cy="300038"/>
          </a:xfrm>
          <a:prstGeom prst="line">
            <a:avLst/>
          </a:prstGeom>
          <a:noFill/>
          <a:ln w="25400">
            <a:solidFill>
              <a:srgbClr val="3333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643583" name="Oval 63"/>
          <p:cNvSpPr>
            <a:spLocks noChangeArrowheads="1"/>
          </p:cNvSpPr>
          <p:nvPr/>
        </p:nvSpPr>
        <p:spPr bwMode="auto">
          <a:xfrm>
            <a:off x="8360020" y="2288112"/>
            <a:ext cx="131885" cy="142875"/>
          </a:xfrm>
          <a:prstGeom prst="ellipse">
            <a:avLst/>
          </a:prstGeom>
          <a:solidFill>
            <a:srgbClr val="FFFF00"/>
          </a:solidFill>
          <a:ln w="19050" algn="ctr">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643584" name="Line 64"/>
          <p:cNvSpPr>
            <a:spLocks noChangeShapeType="1"/>
          </p:cNvSpPr>
          <p:nvPr/>
        </p:nvSpPr>
        <p:spPr bwMode="auto">
          <a:xfrm>
            <a:off x="7061689" y="1764237"/>
            <a:ext cx="633046" cy="612775"/>
          </a:xfrm>
          <a:prstGeom prst="line">
            <a:avLst/>
          </a:prstGeom>
          <a:noFill/>
          <a:ln w="25400">
            <a:solidFill>
              <a:srgbClr val="3333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643585" name="Oval 65"/>
          <p:cNvSpPr>
            <a:spLocks noChangeArrowheads="1"/>
          </p:cNvSpPr>
          <p:nvPr/>
        </p:nvSpPr>
        <p:spPr bwMode="auto">
          <a:xfrm>
            <a:off x="7297616" y="1972199"/>
            <a:ext cx="131885" cy="142875"/>
          </a:xfrm>
          <a:prstGeom prst="ellipse">
            <a:avLst/>
          </a:prstGeom>
          <a:solidFill>
            <a:srgbClr val="FFFF00"/>
          </a:solidFill>
          <a:ln w="19050" algn="ctr">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643586" name="Oval 66"/>
          <p:cNvSpPr>
            <a:spLocks noChangeArrowheads="1"/>
          </p:cNvSpPr>
          <p:nvPr/>
        </p:nvSpPr>
        <p:spPr bwMode="auto">
          <a:xfrm>
            <a:off x="7611208" y="2286523"/>
            <a:ext cx="131885" cy="142875"/>
          </a:xfrm>
          <a:prstGeom prst="ellipse">
            <a:avLst/>
          </a:prstGeom>
          <a:solidFill>
            <a:srgbClr val="FFFF00"/>
          </a:solidFill>
          <a:ln w="19050" algn="ctr">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643587" name="AutoShape 67"/>
          <p:cNvSpPr>
            <a:spLocks noChangeArrowheads="1"/>
          </p:cNvSpPr>
          <p:nvPr/>
        </p:nvSpPr>
        <p:spPr bwMode="auto">
          <a:xfrm>
            <a:off x="4040066" y="1024462"/>
            <a:ext cx="1736480" cy="2579687"/>
          </a:xfrm>
          <a:prstGeom prst="roundRect">
            <a:avLst>
              <a:gd name="adj" fmla="val 11079"/>
            </a:avLst>
          </a:prstGeom>
          <a:noFill/>
          <a:ln w="19050">
            <a:solidFill>
              <a:srgbClr val="0000FF"/>
            </a:solidFill>
            <a:round/>
            <a:headEnd/>
            <a:tailEnd/>
          </a:ln>
          <a:effectLst/>
          <a:extLst>
            <a:ext uri="{909E8E84-426E-40DD-AFC4-6F175D3DCCD1}">
              <a14:hiddenFill xmlns:a14="http://schemas.microsoft.com/office/drawing/2010/main">
                <a:solidFill>
                  <a:srgbClr val="3366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643588" name="AutoShape 68"/>
          <p:cNvSpPr>
            <a:spLocks noChangeArrowheads="1"/>
          </p:cNvSpPr>
          <p:nvPr/>
        </p:nvSpPr>
        <p:spPr bwMode="auto">
          <a:xfrm>
            <a:off x="6831623" y="1024462"/>
            <a:ext cx="1736481" cy="2579687"/>
          </a:xfrm>
          <a:prstGeom prst="roundRect">
            <a:avLst>
              <a:gd name="adj" fmla="val 11079"/>
            </a:avLst>
          </a:prstGeom>
          <a:noFill/>
          <a:ln w="19050">
            <a:solidFill>
              <a:srgbClr val="0000FF"/>
            </a:solidFill>
            <a:round/>
            <a:headEnd/>
            <a:tailEnd/>
          </a:ln>
          <a:effectLst/>
          <a:extLst>
            <a:ext uri="{909E8E84-426E-40DD-AFC4-6F175D3DCCD1}">
              <a14:hiddenFill xmlns:a14="http://schemas.microsoft.com/office/drawing/2010/main">
                <a:solidFill>
                  <a:srgbClr val="3366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643589" name="AutoShape 69"/>
          <p:cNvSpPr>
            <a:spLocks noChangeArrowheads="1"/>
          </p:cNvSpPr>
          <p:nvPr/>
        </p:nvSpPr>
        <p:spPr bwMode="auto">
          <a:xfrm>
            <a:off x="4460631" y="830787"/>
            <a:ext cx="831175" cy="374571"/>
          </a:xfrm>
          <a:prstGeom prst="roundRect">
            <a:avLst>
              <a:gd name="adj" fmla="val 16667"/>
            </a:avLst>
          </a:prstGeom>
          <a:solidFill>
            <a:schemeClr val="bg1"/>
          </a:solidFill>
          <a:ln w="19050">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ja-JP" altLang="en-US" sz="1600">
                <a:latin typeface="Arial" charset="0"/>
              </a:rPr>
              <a:t>静流動</a:t>
            </a:r>
          </a:p>
        </p:txBody>
      </p:sp>
      <p:sp>
        <p:nvSpPr>
          <p:cNvPr id="1643590" name="AutoShape 70"/>
          <p:cNvSpPr>
            <a:spLocks noChangeArrowheads="1"/>
          </p:cNvSpPr>
          <p:nvPr/>
        </p:nvSpPr>
        <p:spPr bwMode="auto">
          <a:xfrm>
            <a:off x="7299081" y="830787"/>
            <a:ext cx="831175" cy="374571"/>
          </a:xfrm>
          <a:prstGeom prst="roundRect">
            <a:avLst>
              <a:gd name="adj" fmla="val 16667"/>
            </a:avLst>
          </a:prstGeom>
          <a:solidFill>
            <a:schemeClr val="bg1"/>
          </a:solidFill>
          <a:ln w="19050">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ja-JP" altLang="en-US" sz="1600">
                <a:latin typeface="Arial" charset="0"/>
              </a:rPr>
              <a:t>乱流動</a:t>
            </a:r>
          </a:p>
        </p:txBody>
      </p:sp>
      <p:sp>
        <p:nvSpPr>
          <p:cNvPr id="1643591" name="Text Box 71"/>
          <p:cNvSpPr txBox="1">
            <a:spLocks noChangeArrowheads="1"/>
          </p:cNvSpPr>
          <p:nvPr/>
        </p:nvSpPr>
        <p:spPr bwMode="auto">
          <a:xfrm>
            <a:off x="438151" y="2167462"/>
            <a:ext cx="656247" cy="2484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pPr algn="l"/>
            <a:r>
              <a:rPr lang="ja-JP" altLang="en-US" sz="1000">
                <a:latin typeface="Arial" charset="0"/>
              </a:rPr>
              <a:t>（コア層）</a:t>
            </a:r>
          </a:p>
        </p:txBody>
      </p:sp>
      <p:sp>
        <p:nvSpPr>
          <p:cNvPr id="1643592" name="Text Box 72"/>
          <p:cNvSpPr txBox="1">
            <a:spLocks noChangeArrowheads="1"/>
          </p:cNvSpPr>
          <p:nvPr/>
        </p:nvSpPr>
        <p:spPr bwMode="auto">
          <a:xfrm>
            <a:off x="383931" y="2769124"/>
            <a:ext cx="787693" cy="2484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pPr algn="l"/>
            <a:r>
              <a:rPr lang="ja-JP" altLang="en-US" sz="1000">
                <a:latin typeface="Arial" charset="0"/>
              </a:rPr>
              <a:t>（スキン層）</a:t>
            </a:r>
          </a:p>
        </p:txBody>
      </p:sp>
      <p:sp>
        <p:nvSpPr>
          <p:cNvPr id="1643593" name="Line 73"/>
          <p:cNvSpPr>
            <a:spLocks noChangeShapeType="1"/>
          </p:cNvSpPr>
          <p:nvPr/>
        </p:nvSpPr>
        <p:spPr bwMode="auto">
          <a:xfrm>
            <a:off x="6242539" y="1213373"/>
            <a:ext cx="911469" cy="247650"/>
          </a:xfrm>
          <a:prstGeom prst="line">
            <a:avLst/>
          </a:prstGeom>
          <a:noFill/>
          <a:ln w="25400">
            <a:solidFill>
              <a:schemeClr val="tx1"/>
            </a:solidFill>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643594" name="Line 74"/>
          <p:cNvSpPr>
            <a:spLocks noChangeShapeType="1"/>
          </p:cNvSpPr>
          <p:nvPr/>
        </p:nvSpPr>
        <p:spPr bwMode="auto">
          <a:xfrm>
            <a:off x="6375889" y="2070623"/>
            <a:ext cx="662354" cy="247650"/>
          </a:xfrm>
          <a:prstGeom prst="line">
            <a:avLst/>
          </a:prstGeom>
          <a:noFill/>
          <a:ln w="25400">
            <a:solidFill>
              <a:schemeClr val="tx1"/>
            </a:solidFill>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643595" name="Line 75"/>
          <p:cNvSpPr>
            <a:spLocks noChangeShapeType="1"/>
          </p:cNvSpPr>
          <p:nvPr/>
        </p:nvSpPr>
        <p:spPr bwMode="auto">
          <a:xfrm>
            <a:off x="6375890" y="1622948"/>
            <a:ext cx="529003" cy="247650"/>
          </a:xfrm>
          <a:prstGeom prst="line">
            <a:avLst/>
          </a:prstGeom>
          <a:noFill/>
          <a:ln w="25400">
            <a:solidFill>
              <a:schemeClr val="tx1"/>
            </a:solidFill>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643596" name="Line 76"/>
          <p:cNvSpPr>
            <a:spLocks noChangeShapeType="1"/>
          </p:cNvSpPr>
          <p:nvPr/>
        </p:nvSpPr>
        <p:spPr bwMode="auto">
          <a:xfrm>
            <a:off x="6449158" y="3007248"/>
            <a:ext cx="638908" cy="0"/>
          </a:xfrm>
          <a:prstGeom prst="line">
            <a:avLst/>
          </a:prstGeom>
          <a:noFill/>
          <a:ln w="25400">
            <a:solidFill>
              <a:schemeClr val="tx1"/>
            </a:solidFill>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643597" name="Line 77"/>
          <p:cNvSpPr>
            <a:spLocks noChangeShapeType="1"/>
          </p:cNvSpPr>
          <p:nvPr/>
        </p:nvSpPr>
        <p:spPr bwMode="auto">
          <a:xfrm flipH="1">
            <a:off x="5449766" y="1207023"/>
            <a:ext cx="826477" cy="247650"/>
          </a:xfrm>
          <a:prstGeom prst="line">
            <a:avLst/>
          </a:prstGeom>
          <a:noFill/>
          <a:ln w="25400">
            <a:solidFill>
              <a:schemeClr val="tx1"/>
            </a:solidFill>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643598" name="Line 78"/>
          <p:cNvSpPr>
            <a:spLocks noChangeShapeType="1"/>
          </p:cNvSpPr>
          <p:nvPr/>
        </p:nvSpPr>
        <p:spPr bwMode="auto">
          <a:xfrm flipH="1">
            <a:off x="5644662" y="2105548"/>
            <a:ext cx="364881" cy="254000"/>
          </a:xfrm>
          <a:prstGeom prst="line">
            <a:avLst/>
          </a:prstGeom>
          <a:noFill/>
          <a:ln w="25400">
            <a:solidFill>
              <a:schemeClr val="tx1"/>
            </a:solidFill>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643599" name="Line 79"/>
          <p:cNvSpPr>
            <a:spLocks noChangeShapeType="1"/>
          </p:cNvSpPr>
          <p:nvPr/>
        </p:nvSpPr>
        <p:spPr bwMode="auto">
          <a:xfrm flipH="1">
            <a:off x="5644662" y="1680098"/>
            <a:ext cx="480646" cy="247650"/>
          </a:xfrm>
          <a:prstGeom prst="line">
            <a:avLst/>
          </a:prstGeom>
          <a:noFill/>
          <a:ln w="25400">
            <a:solidFill>
              <a:schemeClr val="tx1"/>
            </a:solidFill>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643600" name="Arc 80"/>
          <p:cNvSpPr>
            <a:spLocks/>
          </p:cNvSpPr>
          <p:nvPr/>
        </p:nvSpPr>
        <p:spPr bwMode="auto">
          <a:xfrm flipH="1" flipV="1">
            <a:off x="5449766" y="2216673"/>
            <a:ext cx="495300" cy="382588"/>
          </a:xfrm>
          <a:custGeom>
            <a:avLst/>
            <a:gdLst>
              <a:gd name="G0" fmla="+- 0 0 0"/>
              <a:gd name="G1" fmla="+- 21600 0 0"/>
              <a:gd name="G2" fmla="+- 21600 0 0"/>
              <a:gd name="T0" fmla="*/ 0 w 19163"/>
              <a:gd name="T1" fmla="*/ 0 h 21600"/>
              <a:gd name="T2" fmla="*/ 19163 w 19163"/>
              <a:gd name="T3" fmla="*/ 11634 h 21600"/>
              <a:gd name="T4" fmla="*/ 0 w 19163"/>
              <a:gd name="T5" fmla="*/ 21600 h 21600"/>
            </a:gdLst>
            <a:ahLst/>
            <a:cxnLst>
              <a:cxn ang="0">
                <a:pos x="T0" y="T1"/>
              </a:cxn>
              <a:cxn ang="0">
                <a:pos x="T2" y="T3"/>
              </a:cxn>
              <a:cxn ang="0">
                <a:pos x="T4" y="T5"/>
              </a:cxn>
            </a:cxnLst>
            <a:rect l="0" t="0" r="r" b="b"/>
            <a:pathLst>
              <a:path w="19163" h="21600" fill="none" extrusionOk="0">
                <a:moveTo>
                  <a:pt x="-1" y="0"/>
                </a:moveTo>
                <a:cubicBezTo>
                  <a:pt x="8057" y="0"/>
                  <a:pt x="15445" y="4485"/>
                  <a:pt x="19163" y="11633"/>
                </a:cubicBezTo>
              </a:path>
              <a:path w="19163" h="21600" stroke="0" extrusionOk="0">
                <a:moveTo>
                  <a:pt x="-1" y="0"/>
                </a:moveTo>
                <a:cubicBezTo>
                  <a:pt x="8057" y="0"/>
                  <a:pt x="15445" y="4485"/>
                  <a:pt x="19163" y="11633"/>
                </a:cubicBezTo>
                <a:lnTo>
                  <a:pt x="0" y="21600"/>
                </a:lnTo>
                <a:close/>
              </a:path>
            </a:pathLst>
          </a:custGeom>
          <a:noFill/>
          <a:ln w="19050">
            <a:solidFill>
              <a:schemeClr val="tx1"/>
            </a:solidFill>
            <a:round/>
            <a:headEn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643601" name="Line 81"/>
          <p:cNvSpPr>
            <a:spLocks noChangeShapeType="1"/>
          </p:cNvSpPr>
          <p:nvPr/>
        </p:nvSpPr>
        <p:spPr bwMode="auto">
          <a:xfrm flipH="1">
            <a:off x="5511312" y="3000898"/>
            <a:ext cx="580292" cy="1588"/>
          </a:xfrm>
          <a:prstGeom prst="line">
            <a:avLst/>
          </a:prstGeom>
          <a:noFill/>
          <a:ln w="25400">
            <a:solidFill>
              <a:schemeClr val="tx1"/>
            </a:solidFill>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643602" name="AutoShape 82"/>
          <p:cNvSpPr>
            <a:spLocks noChangeArrowheads="1"/>
          </p:cNvSpPr>
          <p:nvPr/>
        </p:nvSpPr>
        <p:spPr bwMode="auto">
          <a:xfrm>
            <a:off x="5914293" y="1135586"/>
            <a:ext cx="815189" cy="306467"/>
          </a:xfrm>
          <a:prstGeom prst="roundRect">
            <a:avLst>
              <a:gd name="adj" fmla="val 16667"/>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200"/>
              <a:t>Rubber</a:t>
            </a:r>
            <a:r>
              <a:rPr lang="ja-JP" altLang="en-US" sz="1200"/>
              <a:t>部</a:t>
            </a:r>
          </a:p>
        </p:txBody>
      </p:sp>
      <p:sp>
        <p:nvSpPr>
          <p:cNvPr id="1643603" name="AutoShape 83"/>
          <p:cNvSpPr>
            <a:spLocks noChangeArrowheads="1"/>
          </p:cNvSpPr>
          <p:nvPr/>
        </p:nvSpPr>
        <p:spPr bwMode="auto">
          <a:xfrm>
            <a:off x="5981701" y="2862786"/>
            <a:ext cx="671334" cy="306467"/>
          </a:xfrm>
          <a:prstGeom prst="roundRect">
            <a:avLst>
              <a:gd name="adj" fmla="val 16667"/>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1200">
                <a:latin typeface="Arial" charset="0"/>
              </a:rPr>
              <a:t>流動層</a:t>
            </a:r>
          </a:p>
        </p:txBody>
      </p:sp>
      <p:sp>
        <p:nvSpPr>
          <p:cNvPr id="1643604" name="AutoShape 84"/>
          <p:cNvSpPr>
            <a:spLocks noChangeArrowheads="1"/>
          </p:cNvSpPr>
          <p:nvPr/>
        </p:nvSpPr>
        <p:spPr bwMode="auto">
          <a:xfrm>
            <a:off x="5981701" y="1567386"/>
            <a:ext cx="671334" cy="306467"/>
          </a:xfrm>
          <a:prstGeom prst="roundRect">
            <a:avLst>
              <a:gd name="adj" fmla="val 16667"/>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1200">
                <a:latin typeface="Arial" charset="0"/>
              </a:rPr>
              <a:t>固化層</a:t>
            </a:r>
          </a:p>
        </p:txBody>
      </p:sp>
      <p:sp>
        <p:nvSpPr>
          <p:cNvPr id="1643605" name="AutoShape 85"/>
          <p:cNvSpPr>
            <a:spLocks noChangeArrowheads="1"/>
          </p:cNvSpPr>
          <p:nvPr/>
        </p:nvSpPr>
        <p:spPr bwMode="auto">
          <a:xfrm>
            <a:off x="5911362" y="1999186"/>
            <a:ext cx="823436" cy="306467"/>
          </a:xfrm>
          <a:prstGeom prst="roundRect">
            <a:avLst>
              <a:gd name="adj" fmla="val 16667"/>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1200">
                <a:latin typeface="Arial" charset="0"/>
              </a:rPr>
              <a:t>半固化層</a:t>
            </a:r>
          </a:p>
        </p:txBody>
      </p:sp>
      <p:sp>
        <p:nvSpPr>
          <p:cNvPr id="1643606" name="AutoShape 86"/>
          <p:cNvSpPr>
            <a:spLocks noChangeArrowheads="1"/>
          </p:cNvSpPr>
          <p:nvPr/>
        </p:nvSpPr>
        <p:spPr bwMode="auto">
          <a:xfrm>
            <a:off x="5911362" y="2430986"/>
            <a:ext cx="823436" cy="306467"/>
          </a:xfrm>
          <a:prstGeom prst="roundRect">
            <a:avLst>
              <a:gd name="adj" fmla="val 16667"/>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1200">
                <a:latin typeface="Arial" charset="0"/>
              </a:rPr>
              <a:t>分子結合</a:t>
            </a:r>
          </a:p>
        </p:txBody>
      </p:sp>
      <p:sp>
        <p:nvSpPr>
          <p:cNvPr id="1643607" name="AutoShape 87"/>
          <p:cNvSpPr>
            <a:spLocks noChangeArrowheads="1"/>
          </p:cNvSpPr>
          <p:nvPr/>
        </p:nvSpPr>
        <p:spPr bwMode="auto">
          <a:xfrm>
            <a:off x="3906716" y="722836"/>
            <a:ext cx="4794738" cy="3005137"/>
          </a:xfrm>
          <a:prstGeom prst="roundRect">
            <a:avLst>
              <a:gd name="adj" fmla="val 9088"/>
            </a:avLst>
          </a:prstGeom>
          <a:noFill/>
          <a:ln w="19050">
            <a:solidFill>
              <a:srgbClr val="008000"/>
            </a:solidFill>
            <a:round/>
            <a:headEnd/>
            <a:tailEnd/>
          </a:ln>
          <a:effectLst/>
          <a:extLst>
            <a:ext uri="{909E8E84-426E-40DD-AFC4-6F175D3DCCD1}">
              <a14:hiddenFill xmlns:a14="http://schemas.microsoft.com/office/drawing/2010/main">
                <a:solidFill>
                  <a:srgbClr val="3366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643608" name="AutoShape 88"/>
          <p:cNvSpPr>
            <a:spLocks noChangeArrowheads="1"/>
          </p:cNvSpPr>
          <p:nvPr/>
        </p:nvSpPr>
        <p:spPr bwMode="auto">
          <a:xfrm>
            <a:off x="5635870" y="530748"/>
            <a:ext cx="1443157" cy="374571"/>
          </a:xfrm>
          <a:prstGeom prst="roundRect">
            <a:avLst>
              <a:gd name="adj" fmla="val 16667"/>
            </a:avLst>
          </a:prstGeom>
          <a:solidFill>
            <a:schemeClr val="bg1"/>
          </a:solidFill>
          <a:ln w="19050">
            <a:solidFill>
              <a:srgbClr val="0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ja-JP" altLang="en-US" sz="1600">
                <a:latin typeface="Arial" charset="0"/>
              </a:rPr>
              <a:t>剥がれの原理</a:t>
            </a:r>
          </a:p>
        </p:txBody>
      </p:sp>
      <p:sp>
        <p:nvSpPr>
          <p:cNvPr id="1643609" name="Arc 89"/>
          <p:cNvSpPr>
            <a:spLocks/>
          </p:cNvSpPr>
          <p:nvPr/>
        </p:nvSpPr>
        <p:spPr bwMode="auto">
          <a:xfrm>
            <a:off x="2168770" y="1735661"/>
            <a:ext cx="1737946" cy="334962"/>
          </a:xfrm>
          <a:custGeom>
            <a:avLst/>
            <a:gdLst>
              <a:gd name="G0" fmla="+- 0 0 0"/>
              <a:gd name="G1" fmla="+- 21600 0 0"/>
              <a:gd name="G2" fmla="+- 21600 0 0"/>
              <a:gd name="T0" fmla="*/ 0 w 19163"/>
              <a:gd name="T1" fmla="*/ 0 h 21600"/>
              <a:gd name="T2" fmla="*/ 19163 w 19163"/>
              <a:gd name="T3" fmla="*/ 11634 h 21600"/>
              <a:gd name="T4" fmla="*/ 0 w 19163"/>
              <a:gd name="T5" fmla="*/ 21600 h 21600"/>
            </a:gdLst>
            <a:ahLst/>
            <a:cxnLst>
              <a:cxn ang="0">
                <a:pos x="T0" y="T1"/>
              </a:cxn>
              <a:cxn ang="0">
                <a:pos x="T2" y="T3"/>
              </a:cxn>
              <a:cxn ang="0">
                <a:pos x="T4" y="T5"/>
              </a:cxn>
            </a:cxnLst>
            <a:rect l="0" t="0" r="r" b="b"/>
            <a:pathLst>
              <a:path w="19163" h="21600" fill="none" extrusionOk="0">
                <a:moveTo>
                  <a:pt x="-1" y="0"/>
                </a:moveTo>
                <a:cubicBezTo>
                  <a:pt x="8057" y="0"/>
                  <a:pt x="15445" y="4485"/>
                  <a:pt x="19163" y="11633"/>
                </a:cubicBezTo>
              </a:path>
              <a:path w="19163" h="21600" stroke="0" extrusionOk="0">
                <a:moveTo>
                  <a:pt x="-1" y="0"/>
                </a:moveTo>
                <a:cubicBezTo>
                  <a:pt x="8057" y="0"/>
                  <a:pt x="15445" y="4485"/>
                  <a:pt x="19163" y="11633"/>
                </a:cubicBezTo>
                <a:lnTo>
                  <a:pt x="0" y="21600"/>
                </a:lnTo>
                <a:close/>
              </a:path>
            </a:pathLst>
          </a:custGeom>
          <a:noFill/>
          <a:ln w="38100">
            <a:solidFill>
              <a:srgbClr val="008000"/>
            </a:solidFill>
            <a:round/>
            <a:headEn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643612" name="Line 92"/>
          <p:cNvSpPr>
            <a:spLocks noChangeShapeType="1"/>
          </p:cNvSpPr>
          <p:nvPr/>
        </p:nvSpPr>
        <p:spPr bwMode="auto">
          <a:xfrm>
            <a:off x="4368312" y="1691212"/>
            <a:ext cx="0" cy="357187"/>
          </a:xfrm>
          <a:prstGeom prst="line">
            <a:avLst/>
          </a:prstGeom>
          <a:noFill/>
          <a:ln w="25400">
            <a:solidFill>
              <a:srgbClr val="3333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643613" name="Oval 93"/>
          <p:cNvSpPr>
            <a:spLocks noChangeArrowheads="1"/>
          </p:cNvSpPr>
          <p:nvPr/>
        </p:nvSpPr>
        <p:spPr bwMode="auto">
          <a:xfrm>
            <a:off x="4306766" y="1702324"/>
            <a:ext cx="131885" cy="142875"/>
          </a:xfrm>
          <a:prstGeom prst="ellipse">
            <a:avLst/>
          </a:prstGeom>
          <a:solidFill>
            <a:srgbClr val="FFFF00"/>
          </a:solidFill>
          <a:ln w="19050" algn="ctr">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643614" name="Line 94"/>
          <p:cNvSpPr>
            <a:spLocks noChangeShapeType="1"/>
          </p:cNvSpPr>
          <p:nvPr/>
        </p:nvSpPr>
        <p:spPr bwMode="auto">
          <a:xfrm>
            <a:off x="4904643" y="1691212"/>
            <a:ext cx="0" cy="357187"/>
          </a:xfrm>
          <a:prstGeom prst="line">
            <a:avLst/>
          </a:prstGeom>
          <a:noFill/>
          <a:ln w="25400">
            <a:solidFill>
              <a:srgbClr val="3333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643615" name="Oval 95"/>
          <p:cNvSpPr>
            <a:spLocks noChangeArrowheads="1"/>
          </p:cNvSpPr>
          <p:nvPr/>
        </p:nvSpPr>
        <p:spPr bwMode="auto">
          <a:xfrm>
            <a:off x="4843097" y="1702324"/>
            <a:ext cx="131885" cy="142875"/>
          </a:xfrm>
          <a:prstGeom prst="ellipse">
            <a:avLst/>
          </a:prstGeom>
          <a:solidFill>
            <a:srgbClr val="FFFF00"/>
          </a:solidFill>
          <a:ln w="19050" algn="ctr">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643616" name="Line 96"/>
          <p:cNvSpPr>
            <a:spLocks noChangeShapeType="1"/>
          </p:cNvSpPr>
          <p:nvPr/>
        </p:nvSpPr>
        <p:spPr bwMode="auto">
          <a:xfrm>
            <a:off x="5421923" y="1691212"/>
            <a:ext cx="0" cy="357187"/>
          </a:xfrm>
          <a:prstGeom prst="line">
            <a:avLst/>
          </a:prstGeom>
          <a:noFill/>
          <a:ln w="25400">
            <a:solidFill>
              <a:srgbClr val="3333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643617" name="Oval 97"/>
          <p:cNvSpPr>
            <a:spLocks noChangeArrowheads="1"/>
          </p:cNvSpPr>
          <p:nvPr/>
        </p:nvSpPr>
        <p:spPr bwMode="auto">
          <a:xfrm>
            <a:off x="5360377" y="1702324"/>
            <a:ext cx="131885" cy="142875"/>
          </a:xfrm>
          <a:prstGeom prst="ellipse">
            <a:avLst/>
          </a:prstGeom>
          <a:solidFill>
            <a:srgbClr val="FFFF00"/>
          </a:solidFill>
          <a:ln w="19050" algn="ctr">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643618" name="Oval 98"/>
          <p:cNvSpPr>
            <a:spLocks noChangeArrowheads="1"/>
          </p:cNvSpPr>
          <p:nvPr/>
        </p:nvSpPr>
        <p:spPr bwMode="auto">
          <a:xfrm>
            <a:off x="4312628" y="1999187"/>
            <a:ext cx="131885" cy="142875"/>
          </a:xfrm>
          <a:prstGeom prst="ellipse">
            <a:avLst/>
          </a:prstGeom>
          <a:solidFill>
            <a:srgbClr val="FFFF00"/>
          </a:solidFill>
          <a:ln w="19050" algn="ctr">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643619" name="Oval 99"/>
          <p:cNvSpPr>
            <a:spLocks noChangeArrowheads="1"/>
          </p:cNvSpPr>
          <p:nvPr/>
        </p:nvSpPr>
        <p:spPr bwMode="auto">
          <a:xfrm>
            <a:off x="4848958" y="1999187"/>
            <a:ext cx="131885" cy="142875"/>
          </a:xfrm>
          <a:prstGeom prst="ellipse">
            <a:avLst/>
          </a:prstGeom>
          <a:solidFill>
            <a:srgbClr val="FFFF00"/>
          </a:solidFill>
          <a:ln w="19050" algn="ctr">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643620" name="Oval 100"/>
          <p:cNvSpPr>
            <a:spLocks noChangeArrowheads="1"/>
          </p:cNvSpPr>
          <p:nvPr/>
        </p:nvSpPr>
        <p:spPr bwMode="auto">
          <a:xfrm>
            <a:off x="5366239" y="1999187"/>
            <a:ext cx="131885" cy="142875"/>
          </a:xfrm>
          <a:prstGeom prst="ellipse">
            <a:avLst/>
          </a:prstGeom>
          <a:solidFill>
            <a:srgbClr val="FFFF00"/>
          </a:solidFill>
          <a:ln w="19050" algn="ctr">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643621" name="Line 101"/>
          <p:cNvSpPr>
            <a:spLocks noChangeShapeType="1"/>
          </p:cNvSpPr>
          <p:nvPr/>
        </p:nvSpPr>
        <p:spPr bwMode="auto">
          <a:xfrm>
            <a:off x="7655169" y="1776936"/>
            <a:ext cx="400050" cy="300037"/>
          </a:xfrm>
          <a:prstGeom prst="line">
            <a:avLst/>
          </a:prstGeom>
          <a:noFill/>
          <a:ln w="25400">
            <a:solidFill>
              <a:srgbClr val="3333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643622" name="Oval 102"/>
          <p:cNvSpPr>
            <a:spLocks noChangeArrowheads="1"/>
          </p:cNvSpPr>
          <p:nvPr/>
        </p:nvSpPr>
        <p:spPr bwMode="auto">
          <a:xfrm>
            <a:off x="7589228" y="1691212"/>
            <a:ext cx="131885" cy="142875"/>
          </a:xfrm>
          <a:prstGeom prst="ellipse">
            <a:avLst/>
          </a:prstGeom>
          <a:solidFill>
            <a:srgbClr val="FFFF00"/>
          </a:solidFill>
          <a:ln w="19050" algn="ctr">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643623" name="Oval 103"/>
          <p:cNvSpPr>
            <a:spLocks noChangeArrowheads="1"/>
          </p:cNvSpPr>
          <p:nvPr/>
        </p:nvSpPr>
        <p:spPr bwMode="auto">
          <a:xfrm>
            <a:off x="7949712" y="1976962"/>
            <a:ext cx="131885" cy="142875"/>
          </a:xfrm>
          <a:prstGeom prst="ellipse">
            <a:avLst/>
          </a:prstGeom>
          <a:solidFill>
            <a:srgbClr val="FFFF00"/>
          </a:solidFill>
          <a:ln w="19050" algn="ctr">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643624" name="Oval 104"/>
          <p:cNvSpPr>
            <a:spLocks noChangeArrowheads="1"/>
          </p:cNvSpPr>
          <p:nvPr/>
        </p:nvSpPr>
        <p:spPr bwMode="auto">
          <a:xfrm>
            <a:off x="7013331" y="1705499"/>
            <a:ext cx="131885" cy="142875"/>
          </a:xfrm>
          <a:prstGeom prst="ellipse">
            <a:avLst/>
          </a:prstGeom>
          <a:solidFill>
            <a:srgbClr val="FFFF00"/>
          </a:solidFill>
          <a:ln w="19050" algn="ctr">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643625" name="Line 105"/>
          <p:cNvSpPr>
            <a:spLocks noChangeShapeType="1"/>
          </p:cNvSpPr>
          <p:nvPr/>
        </p:nvSpPr>
        <p:spPr bwMode="auto">
          <a:xfrm>
            <a:off x="7895493" y="2372248"/>
            <a:ext cx="383931" cy="0"/>
          </a:xfrm>
          <a:prstGeom prst="line">
            <a:avLst/>
          </a:prstGeom>
          <a:noFill/>
          <a:ln w="508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643626" name="Line 106"/>
          <p:cNvSpPr>
            <a:spLocks noChangeShapeType="1"/>
          </p:cNvSpPr>
          <p:nvPr/>
        </p:nvSpPr>
        <p:spPr bwMode="auto">
          <a:xfrm>
            <a:off x="7148146" y="2345261"/>
            <a:ext cx="383931" cy="0"/>
          </a:xfrm>
          <a:prstGeom prst="line">
            <a:avLst/>
          </a:prstGeom>
          <a:noFill/>
          <a:ln w="508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643627" name="Arc 107"/>
          <p:cNvSpPr>
            <a:spLocks/>
          </p:cNvSpPr>
          <p:nvPr/>
        </p:nvSpPr>
        <p:spPr bwMode="auto">
          <a:xfrm flipV="1">
            <a:off x="6607420" y="1873774"/>
            <a:ext cx="851388" cy="727075"/>
          </a:xfrm>
          <a:custGeom>
            <a:avLst/>
            <a:gdLst>
              <a:gd name="G0" fmla="+- 0 0 0"/>
              <a:gd name="G1" fmla="+- 21600 0 0"/>
              <a:gd name="G2" fmla="+- 21600 0 0"/>
              <a:gd name="T0" fmla="*/ 0 w 19838"/>
              <a:gd name="T1" fmla="*/ 0 h 21600"/>
              <a:gd name="T2" fmla="*/ 19838 w 19838"/>
              <a:gd name="T3" fmla="*/ 13055 h 21600"/>
              <a:gd name="T4" fmla="*/ 0 w 19838"/>
              <a:gd name="T5" fmla="*/ 21600 h 21600"/>
            </a:gdLst>
            <a:ahLst/>
            <a:cxnLst>
              <a:cxn ang="0">
                <a:pos x="T0" y="T1"/>
              </a:cxn>
              <a:cxn ang="0">
                <a:pos x="T2" y="T3"/>
              </a:cxn>
              <a:cxn ang="0">
                <a:pos x="T4" y="T5"/>
              </a:cxn>
            </a:cxnLst>
            <a:rect l="0" t="0" r="r" b="b"/>
            <a:pathLst>
              <a:path w="19838" h="21600" fill="none" extrusionOk="0">
                <a:moveTo>
                  <a:pt x="-1" y="0"/>
                </a:moveTo>
                <a:cubicBezTo>
                  <a:pt x="8626" y="0"/>
                  <a:pt x="16425" y="5132"/>
                  <a:pt x="19837" y="13055"/>
                </a:cubicBezTo>
              </a:path>
              <a:path w="19838" h="21600" stroke="0" extrusionOk="0">
                <a:moveTo>
                  <a:pt x="-1" y="0"/>
                </a:moveTo>
                <a:cubicBezTo>
                  <a:pt x="8626" y="0"/>
                  <a:pt x="16425" y="5132"/>
                  <a:pt x="19837" y="13055"/>
                </a:cubicBezTo>
                <a:lnTo>
                  <a:pt x="0" y="21600"/>
                </a:lnTo>
                <a:close/>
              </a:path>
            </a:pathLst>
          </a:custGeom>
          <a:noFill/>
          <a:ln w="19050">
            <a:solidFill>
              <a:schemeClr val="tx1"/>
            </a:solidFill>
            <a:round/>
            <a:headEn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643628" name="Line 108"/>
          <p:cNvSpPr>
            <a:spLocks noChangeShapeType="1"/>
          </p:cNvSpPr>
          <p:nvPr/>
        </p:nvSpPr>
        <p:spPr bwMode="auto">
          <a:xfrm>
            <a:off x="7486651" y="2030936"/>
            <a:ext cx="383931" cy="0"/>
          </a:xfrm>
          <a:prstGeom prst="line">
            <a:avLst/>
          </a:prstGeom>
          <a:noFill/>
          <a:ln w="508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643629" name="Line 109"/>
          <p:cNvSpPr>
            <a:spLocks noChangeShapeType="1"/>
          </p:cNvSpPr>
          <p:nvPr/>
        </p:nvSpPr>
        <p:spPr bwMode="auto">
          <a:xfrm>
            <a:off x="6884377" y="2070623"/>
            <a:ext cx="383931" cy="0"/>
          </a:xfrm>
          <a:prstGeom prst="line">
            <a:avLst/>
          </a:prstGeom>
          <a:noFill/>
          <a:ln w="508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643631" name="Text Box 111"/>
          <p:cNvSpPr txBox="1">
            <a:spLocks noChangeArrowheads="1"/>
          </p:cNvSpPr>
          <p:nvPr/>
        </p:nvSpPr>
        <p:spPr bwMode="auto">
          <a:xfrm>
            <a:off x="7744558" y="2473849"/>
            <a:ext cx="818150" cy="2484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pPr algn="l"/>
            <a:r>
              <a:rPr lang="ja-JP" altLang="en-US" sz="1000">
                <a:solidFill>
                  <a:srgbClr val="FF0000"/>
                </a:solidFill>
                <a:latin typeface="Arial" charset="0"/>
              </a:rPr>
              <a:t>せん断応力</a:t>
            </a:r>
          </a:p>
        </p:txBody>
      </p:sp>
      <p:sp>
        <p:nvSpPr>
          <p:cNvPr id="1643531" name="Line 11"/>
          <p:cNvSpPr>
            <a:spLocks noChangeShapeType="1"/>
          </p:cNvSpPr>
          <p:nvPr/>
        </p:nvSpPr>
        <p:spPr bwMode="auto">
          <a:xfrm>
            <a:off x="1160585" y="2300811"/>
            <a:ext cx="118989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5" name="Rectangle 130" descr="右下がり対角線"/>
          <p:cNvSpPr>
            <a:spLocks noChangeArrowheads="1"/>
          </p:cNvSpPr>
          <p:nvPr/>
        </p:nvSpPr>
        <p:spPr bwMode="auto">
          <a:xfrm>
            <a:off x="5397012" y="3805127"/>
            <a:ext cx="3310303" cy="2690812"/>
          </a:xfrm>
          <a:prstGeom prst="rect">
            <a:avLst/>
          </a:prstGeom>
          <a:pattFill prst="ltDnDiag">
            <a:fgClr>
              <a:schemeClr val="accent1"/>
            </a:fgClr>
            <a:bgClr>
              <a:schemeClr val="bg1"/>
            </a:bgClr>
          </a:patt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6" name="Line 112"/>
          <p:cNvSpPr>
            <a:spLocks noChangeShapeType="1"/>
          </p:cNvSpPr>
          <p:nvPr/>
        </p:nvSpPr>
        <p:spPr bwMode="auto">
          <a:xfrm>
            <a:off x="5395546" y="6502290"/>
            <a:ext cx="3324958" cy="3175"/>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7" name="Line 113"/>
          <p:cNvSpPr>
            <a:spLocks noChangeShapeType="1"/>
          </p:cNvSpPr>
          <p:nvPr/>
        </p:nvSpPr>
        <p:spPr bwMode="auto">
          <a:xfrm flipV="1">
            <a:off x="5395546" y="3805127"/>
            <a:ext cx="1466" cy="2697162"/>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8" name="Arc 114"/>
          <p:cNvSpPr>
            <a:spLocks/>
          </p:cNvSpPr>
          <p:nvPr/>
        </p:nvSpPr>
        <p:spPr bwMode="auto">
          <a:xfrm rot="10800000">
            <a:off x="5770685" y="3805128"/>
            <a:ext cx="2936631" cy="2236787"/>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pattFill prst="ltUpDiag">
            <a:fgClr>
              <a:srgbClr val="FF66CC"/>
            </a:fgClr>
            <a:bgClr>
              <a:schemeClr val="bg1"/>
            </a:bgClr>
          </a:pattFill>
          <a:ln w="1905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9" name="Text Box 117"/>
          <p:cNvSpPr txBox="1">
            <a:spLocks noChangeArrowheads="1"/>
          </p:cNvSpPr>
          <p:nvPr/>
        </p:nvSpPr>
        <p:spPr bwMode="auto">
          <a:xfrm>
            <a:off x="5961185" y="5489464"/>
            <a:ext cx="625790" cy="4638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pPr algn="l"/>
            <a:r>
              <a:rPr lang="en-US" altLang="ja-JP" sz="2400">
                <a:solidFill>
                  <a:srgbClr val="3333FF"/>
                </a:solidFill>
                <a:latin typeface="Arial" charset="0"/>
              </a:rPr>
              <a:t>OK</a:t>
            </a:r>
          </a:p>
        </p:txBody>
      </p:sp>
      <p:sp>
        <p:nvSpPr>
          <p:cNvPr id="120" name="Text Box 118"/>
          <p:cNvSpPr txBox="1">
            <a:spLocks noChangeArrowheads="1"/>
          </p:cNvSpPr>
          <p:nvPr/>
        </p:nvSpPr>
        <p:spPr bwMode="auto">
          <a:xfrm>
            <a:off x="7101254" y="4314714"/>
            <a:ext cx="643423" cy="4638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pPr algn="l"/>
            <a:r>
              <a:rPr lang="en-US" altLang="ja-JP" sz="2400">
                <a:solidFill>
                  <a:srgbClr val="FF0000"/>
                </a:solidFill>
                <a:latin typeface="Arial" charset="0"/>
              </a:rPr>
              <a:t>NG</a:t>
            </a:r>
          </a:p>
        </p:txBody>
      </p:sp>
      <p:sp>
        <p:nvSpPr>
          <p:cNvPr id="121" name="Line 120"/>
          <p:cNvSpPr>
            <a:spLocks noChangeShapeType="1"/>
          </p:cNvSpPr>
          <p:nvPr/>
        </p:nvSpPr>
        <p:spPr bwMode="auto">
          <a:xfrm flipH="1">
            <a:off x="5720862" y="6648339"/>
            <a:ext cx="2602523" cy="1588"/>
          </a:xfrm>
          <a:prstGeom prst="line">
            <a:avLst/>
          </a:prstGeom>
          <a:noFill/>
          <a:ln w="1905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2" name="Line 121"/>
          <p:cNvSpPr>
            <a:spLocks noChangeShapeType="1"/>
          </p:cNvSpPr>
          <p:nvPr/>
        </p:nvSpPr>
        <p:spPr bwMode="auto">
          <a:xfrm>
            <a:off x="5207977" y="4152789"/>
            <a:ext cx="1466" cy="2020888"/>
          </a:xfrm>
          <a:prstGeom prst="line">
            <a:avLst/>
          </a:prstGeom>
          <a:noFill/>
          <a:ln w="1905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3" name="Text Box 123"/>
          <p:cNvSpPr txBox="1">
            <a:spLocks noChangeArrowheads="1"/>
          </p:cNvSpPr>
          <p:nvPr/>
        </p:nvSpPr>
        <p:spPr bwMode="auto">
          <a:xfrm>
            <a:off x="8323385" y="6495939"/>
            <a:ext cx="412590" cy="371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pPr algn="l"/>
            <a:r>
              <a:rPr lang="ja-JP" altLang="en-US">
                <a:latin typeface="Arial" charset="0"/>
              </a:rPr>
              <a:t>長</a:t>
            </a:r>
          </a:p>
        </p:txBody>
      </p:sp>
      <p:sp>
        <p:nvSpPr>
          <p:cNvPr id="124" name="Text Box 124"/>
          <p:cNvSpPr txBox="1">
            <a:spLocks noChangeArrowheads="1"/>
          </p:cNvSpPr>
          <p:nvPr/>
        </p:nvSpPr>
        <p:spPr bwMode="auto">
          <a:xfrm>
            <a:off x="5386754" y="6495939"/>
            <a:ext cx="412590" cy="371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pPr algn="l"/>
            <a:r>
              <a:rPr lang="ja-JP" altLang="en-US">
                <a:latin typeface="Arial" charset="0"/>
              </a:rPr>
              <a:t>短</a:t>
            </a:r>
          </a:p>
        </p:txBody>
      </p:sp>
      <p:sp>
        <p:nvSpPr>
          <p:cNvPr id="125" name="Text Box 125"/>
          <p:cNvSpPr txBox="1">
            <a:spLocks noChangeArrowheads="1"/>
          </p:cNvSpPr>
          <p:nvPr/>
        </p:nvSpPr>
        <p:spPr bwMode="auto">
          <a:xfrm rot="16200000">
            <a:off x="5001682" y="6224459"/>
            <a:ext cx="412590" cy="371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pPr algn="l"/>
            <a:r>
              <a:rPr lang="ja-JP" altLang="en-US">
                <a:latin typeface="Arial" charset="0"/>
              </a:rPr>
              <a:t>低</a:t>
            </a:r>
          </a:p>
        </p:txBody>
      </p:sp>
      <p:sp>
        <p:nvSpPr>
          <p:cNvPr id="126" name="Text Box 126"/>
          <p:cNvSpPr txBox="1">
            <a:spLocks noChangeArrowheads="1"/>
          </p:cNvSpPr>
          <p:nvPr/>
        </p:nvSpPr>
        <p:spPr bwMode="auto">
          <a:xfrm rot="16200000">
            <a:off x="5001682" y="3782884"/>
            <a:ext cx="412590" cy="371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pPr algn="l"/>
            <a:r>
              <a:rPr lang="ja-JP" altLang="en-US">
                <a:latin typeface="Arial" charset="0"/>
              </a:rPr>
              <a:t>高</a:t>
            </a:r>
          </a:p>
        </p:txBody>
      </p:sp>
      <p:sp>
        <p:nvSpPr>
          <p:cNvPr id="128" name="Text Box 128"/>
          <p:cNvSpPr txBox="1">
            <a:spLocks noChangeArrowheads="1"/>
          </p:cNvSpPr>
          <p:nvPr/>
        </p:nvSpPr>
        <p:spPr bwMode="auto">
          <a:xfrm>
            <a:off x="5606562" y="5818078"/>
            <a:ext cx="1424086" cy="402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pPr algn="l"/>
            <a:r>
              <a:rPr lang="ja-JP" altLang="en-US" sz="2000">
                <a:latin typeface="Arial" charset="0"/>
              </a:rPr>
              <a:t>剥がれない</a:t>
            </a:r>
          </a:p>
        </p:txBody>
      </p:sp>
      <p:sp>
        <p:nvSpPr>
          <p:cNvPr id="129" name="Text Box 129"/>
          <p:cNvSpPr txBox="1">
            <a:spLocks noChangeArrowheads="1"/>
          </p:cNvSpPr>
          <p:nvPr/>
        </p:nvSpPr>
        <p:spPr bwMode="auto">
          <a:xfrm>
            <a:off x="6844812" y="4683015"/>
            <a:ext cx="1172414" cy="402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pPr algn="l"/>
            <a:r>
              <a:rPr lang="ja-JP" altLang="en-US" sz="2000">
                <a:latin typeface="Arial" charset="0"/>
              </a:rPr>
              <a:t>剥がれる</a:t>
            </a:r>
          </a:p>
        </p:txBody>
      </p:sp>
      <p:sp>
        <p:nvSpPr>
          <p:cNvPr id="130" name="Text Box 115"/>
          <p:cNvSpPr txBox="1">
            <a:spLocks noChangeArrowheads="1"/>
          </p:cNvSpPr>
          <p:nvPr/>
        </p:nvSpPr>
        <p:spPr bwMode="auto">
          <a:xfrm>
            <a:off x="6856535" y="6530864"/>
            <a:ext cx="498016" cy="29881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8000" tIns="10800" rIns="18000" bIns="10800">
            <a:spAutoFit/>
          </a:bodyPr>
          <a:lstStyle/>
          <a:p>
            <a:pPr algn="l"/>
            <a:r>
              <a:rPr lang="ja-JP" altLang="en-US">
                <a:latin typeface="Arial" charset="0"/>
              </a:rPr>
              <a:t>時間</a:t>
            </a:r>
          </a:p>
        </p:txBody>
      </p:sp>
      <p:sp>
        <p:nvSpPr>
          <p:cNvPr id="131" name="Text Box 116"/>
          <p:cNvSpPr txBox="1">
            <a:spLocks noChangeArrowheads="1"/>
          </p:cNvSpPr>
          <p:nvPr/>
        </p:nvSpPr>
        <p:spPr bwMode="auto">
          <a:xfrm rot="16200000">
            <a:off x="4617529" y="5054311"/>
            <a:ext cx="1180896" cy="29881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8000" tIns="10800" rIns="18000" bIns="10800">
            <a:spAutoFit/>
          </a:bodyPr>
          <a:lstStyle/>
          <a:p>
            <a:pPr algn="l"/>
            <a:r>
              <a:rPr lang="ja-JP" altLang="en-US">
                <a:latin typeface="Arial" charset="0"/>
              </a:rPr>
              <a:t>せん断応力</a:t>
            </a:r>
          </a:p>
        </p:txBody>
      </p:sp>
      <p:sp>
        <p:nvSpPr>
          <p:cNvPr id="132" name="AutoShape 133"/>
          <p:cNvSpPr>
            <a:spLocks noChangeArrowheads="1"/>
          </p:cNvSpPr>
          <p:nvPr/>
        </p:nvSpPr>
        <p:spPr bwMode="auto">
          <a:xfrm>
            <a:off x="5011616" y="3727973"/>
            <a:ext cx="3947746" cy="3129917"/>
          </a:xfrm>
          <a:prstGeom prst="roundRect">
            <a:avLst>
              <a:gd name="adj" fmla="val 6221"/>
            </a:avLst>
          </a:prstGeom>
          <a:noFill/>
          <a:ln w="19050">
            <a:solidFill>
              <a:srgbClr val="0000FF"/>
            </a:solidFill>
            <a:round/>
            <a:headEnd/>
            <a:tailEnd/>
          </a:ln>
          <a:effectLst/>
          <a:extLst>
            <a:ext uri="{909E8E84-426E-40DD-AFC4-6F175D3DCCD1}">
              <a14:hiddenFill xmlns:a14="http://schemas.microsoft.com/office/drawing/2010/main">
                <a:solidFill>
                  <a:srgbClr val="3366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33" name="AutoShape 91"/>
          <p:cNvSpPr>
            <a:spLocks noChangeArrowheads="1"/>
          </p:cNvSpPr>
          <p:nvPr/>
        </p:nvSpPr>
        <p:spPr bwMode="auto">
          <a:xfrm>
            <a:off x="77556" y="3964975"/>
            <a:ext cx="4798661" cy="1824458"/>
          </a:xfrm>
          <a:prstGeom prst="roundRect">
            <a:avLst>
              <a:gd name="adj" fmla="val 7903"/>
            </a:avLst>
          </a:prstGeom>
          <a:noFill/>
          <a:ln w="9525">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000" tIns="46800" rIns="90000" bIns="46800">
            <a:spAutoFit/>
          </a:bodyPr>
          <a:lstStyle/>
          <a:p>
            <a:pPr algn="l"/>
            <a:r>
              <a:rPr lang="ja-JP" altLang="en-US" dirty="0"/>
              <a:t>せん断応力が低い場合</a:t>
            </a:r>
            <a:r>
              <a:rPr lang="ja-JP" altLang="en-US" dirty="0" smtClean="0"/>
              <a:t>：</a:t>
            </a:r>
            <a:endParaRPr lang="en-US" altLang="ja-JP" dirty="0" smtClean="0"/>
          </a:p>
          <a:p>
            <a:pPr algn="l"/>
            <a:r>
              <a:rPr lang="ja-JP" altLang="en-US" dirty="0"/>
              <a:t>　</a:t>
            </a:r>
            <a:r>
              <a:rPr lang="ja-JP" altLang="en-US" dirty="0" smtClean="0"/>
              <a:t>　　　　　　　　固化層</a:t>
            </a:r>
            <a:r>
              <a:rPr lang="ja-JP" altLang="en-US" dirty="0"/>
              <a:t>の破壊は起こらない為、</a:t>
            </a:r>
          </a:p>
          <a:p>
            <a:pPr algn="l"/>
            <a:r>
              <a:rPr lang="ja-JP" altLang="en-US" dirty="0"/>
              <a:t>　　　　　　　　　</a:t>
            </a:r>
            <a:r>
              <a:rPr lang="ja-JP" altLang="en-US" dirty="0" smtClean="0"/>
              <a:t>接着</a:t>
            </a:r>
            <a:r>
              <a:rPr lang="ja-JP" altLang="en-US" dirty="0"/>
              <a:t>剥がれが起こらない。</a:t>
            </a:r>
          </a:p>
          <a:p>
            <a:pPr algn="l"/>
            <a:r>
              <a:rPr lang="ja-JP" altLang="en-US" dirty="0"/>
              <a:t>せん断応力が高い場合</a:t>
            </a:r>
            <a:r>
              <a:rPr lang="ja-JP" altLang="en-US" dirty="0" smtClean="0"/>
              <a:t>：</a:t>
            </a:r>
            <a:endParaRPr lang="en-US" altLang="ja-JP" dirty="0" smtClean="0"/>
          </a:p>
          <a:p>
            <a:pPr algn="l"/>
            <a:r>
              <a:rPr lang="ja-JP" altLang="en-US" dirty="0"/>
              <a:t>　</a:t>
            </a:r>
            <a:r>
              <a:rPr lang="ja-JP" altLang="en-US" dirty="0" smtClean="0"/>
              <a:t>　　　　　　　　固化層</a:t>
            </a:r>
            <a:r>
              <a:rPr lang="ja-JP" altLang="en-US" dirty="0"/>
              <a:t>の破壊が起こり、</a:t>
            </a:r>
          </a:p>
          <a:p>
            <a:pPr algn="l"/>
            <a:r>
              <a:rPr lang="ja-JP" altLang="en-US" dirty="0"/>
              <a:t>　　　　　　　　　</a:t>
            </a:r>
            <a:r>
              <a:rPr lang="ja-JP" altLang="en-US" dirty="0" smtClean="0"/>
              <a:t>接着</a:t>
            </a:r>
            <a:r>
              <a:rPr lang="ja-JP" altLang="en-US" dirty="0"/>
              <a:t>剥がれが起こる。</a:t>
            </a:r>
          </a:p>
        </p:txBody>
      </p:sp>
    </p:spTree>
    <p:extLst>
      <p:ext uri="{BB962C8B-B14F-4D97-AF65-F5344CB8AC3E}">
        <p14:creationId xmlns:p14="http://schemas.microsoft.com/office/powerpoint/2010/main" val="1016807368"/>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re3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6991" y="1606702"/>
            <a:ext cx="3163959" cy="2409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4" name="Picture 4" descr="cure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16850" y="92695"/>
            <a:ext cx="2532062" cy="1928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5" name="Picture 5" descr="ゴムシート"/>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9512" y="188641"/>
            <a:ext cx="1541931" cy="11740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6" name="Picture 6" descr="cure4c"/>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869" y="4275899"/>
            <a:ext cx="1849216" cy="1408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7" name="Picture 7" descr="cure4d"/>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845271" y="5433009"/>
            <a:ext cx="1872208" cy="1424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8" name="Picture 8" descr="cureB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516032" y="492100"/>
            <a:ext cx="2204636" cy="16788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9" name="Picture 9" descr="cureB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278728" y="1951468"/>
            <a:ext cx="2258929" cy="1719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0" name="Picture 10" descr="cureB6"/>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948265" y="2915962"/>
            <a:ext cx="2186858" cy="1665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1" name="Picture 11" descr="cureB7"/>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019886" y="4688616"/>
            <a:ext cx="2496146" cy="1901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2" name="Picture 12" descr="cureB8"/>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614844" y="4688616"/>
            <a:ext cx="2520279" cy="1918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3" descr="cureB2"/>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663500" y="92695"/>
            <a:ext cx="1970823" cy="150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descr="cureB1"/>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802284" y="2799498"/>
            <a:ext cx="1936461" cy="1474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角丸四角形 14">
            <a:hlinkClick r:id="rId14" action="ppaction://hlinkfile"/>
          </p:cNvPr>
          <p:cNvSpPr/>
          <p:nvPr/>
        </p:nvSpPr>
        <p:spPr>
          <a:xfrm>
            <a:off x="8212699" y="5943600"/>
            <a:ext cx="9144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err="1" smtClean="0">
                <a:solidFill>
                  <a:prstClr val="white"/>
                </a:solidFill>
              </a:rPr>
              <a:t>動画</a:t>
            </a:r>
            <a:r>
              <a:rPr lang="ja-JP" altLang="en-US" sz="700" dirty="0" err="1" smtClean="0">
                <a:solidFill>
                  <a:prstClr val="white"/>
                </a:solidFill>
                <a:hlinkClick r:id="rId15" action="ppaction://hlinkfile"/>
              </a:rPr>
              <a:t>動画</a:t>
            </a:r>
            <a:r>
              <a:rPr lang="en-US" altLang="ja-JP" sz="700" dirty="0" smtClean="0">
                <a:solidFill>
                  <a:prstClr val="white"/>
                </a:solidFill>
                <a:hlinkClick r:id="rId15" action="ppaction://hlinkfile"/>
              </a:rPr>
              <a:t>\1Air_Entrapment_Cyc01_2Air_Entrapment_Cyc01.avi</a:t>
            </a:r>
            <a:endParaRPr lang="ja-JP" altLang="en-US" sz="700" dirty="0">
              <a:solidFill>
                <a:prstClr val="white"/>
              </a:solidFill>
            </a:endParaRPr>
          </a:p>
        </p:txBody>
      </p:sp>
    </p:spTree>
    <p:extLst>
      <p:ext uri="{BB962C8B-B14F-4D97-AF65-F5344CB8AC3E}">
        <p14:creationId xmlns:p14="http://schemas.microsoft.com/office/powerpoint/2010/main" val="1142525299"/>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Rectangle 2"/>
          <p:cNvSpPr>
            <a:spLocks noGrp="1" noChangeArrowheads="1"/>
          </p:cNvSpPr>
          <p:nvPr>
            <p:ph type="title"/>
          </p:nvPr>
        </p:nvSpPr>
        <p:spPr>
          <a:xfrm>
            <a:off x="1043608" y="332656"/>
            <a:ext cx="6819900" cy="844550"/>
          </a:xfrm>
        </p:spPr>
        <p:txBody>
          <a:bodyPr/>
          <a:lstStyle/>
          <a:p>
            <a:r>
              <a:rPr lang="ja-JP" altLang="de-DE" dirty="0" smtClean="0">
                <a:ea typeface="ＭＳ Ｐゴシック" charset="-128"/>
              </a:rPr>
              <a:t>エラストマー/ゴム</a:t>
            </a:r>
            <a:endParaRPr lang="de-DE" altLang="ja-JP" dirty="0" smtClean="0">
              <a:ea typeface="ＭＳ Ｐゴシック" charset="-128"/>
            </a:endParaRPr>
          </a:p>
        </p:txBody>
      </p:sp>
      <p:sp>
        <p:nvSpPr>
          <p:cNvPr id="266244" name="AutoShape 4">
            <a:hlinkClick r:id="" action="ppaction://hlinkshowjump?jump=firstslide" highlightClick="1"/>
          </p:cNvPr>
          <p:cNvSpPr>
            <a:spLocks noChangeArrowheads="1"/>
          </p:cNvSpPr>
          <p:nvPr/>
        </p:nvSpPr>
        <p:spPr bwMode="auto">
          <a:xfrm>
            <a:off x="152400" y="6143625"/>
            <a:ext cx="298450" cy="212725"/>
          </a:xfrm>
          <a:prstGeom prst="actionButtonHome">
            <a:avLst/>
          </a:prstGeom>
          <a:solidFill>
            <a:srgbClr val="777777"/>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pPr eaLnBrk="0" fontAlgn="base" hangingPunct="0">
              <a:spcBef>
                <a:spcPct val="0"/>
              </a:spcBef>
              <a:spcAft>
                <a:spcPct val="0"/>
              </a:spcAft>
            </a:pPr>
            <a:endParaRPr kumimoji="0" lang="ja-JP" altLang="en-US" sz="2400" smtClean="0">
              <a:solidFill>
                <a:srgbClr val="000000"/>
              </a:solidFill>
            </a:endParaRPr>
          </a:p>
        </p:txBody>
      </p:sp>
      <p:pic>
        <p:nvPicPr>
          <p:cNvPr id="266246" name="Picture 6" descr="elastomer_1"/>
          <p:cNvPicPr>
            <a:picLocks noChangeAspect="1" noChangeArrowheads="1"/>
          </p:cNvPicPr>
          <p:nvPr/>
        </p:nvPicPr>
        <p:blipFill>
          <a:blip r:embed="rId3" cstate="print">
            <a:clrChange>
              <a:clrFrom>
                <a:srgbClr val="000D13"/>
              </a:clrFrom>
              <a:clrTo>
                <a:srgbClr val="000D13">
                  <a:alpha val="0"/>
                </a:srgbClr>
              </a:clrTo>
            </a:clrChange>
            <a:extLst>
              <a:ext uri="{28A0092B-C50C-407E-A947-70E740481C1C}">
                <a14:useLocalDpi xmlns:a14="http://schemas.microsoft.com/office/drawing/2010/main" val="0"/>
              </a:ext>
            </a:extLst>
          </a:blip>
          <a:srcRect/>
          <a:stretch>
            <a:fillRect/>
          </a:stretch>
        </p:blipFill>
        <p:spPr bwMode="auto">
          <a:xfrm>
            <a:off x="1287463" y="1547813"/>
            <a:ext cx="2768600" cy="3756025"/>
          </a:xfrm>
          <a:prstGeom prst="rect">
            <a:avLst/>
          </a:prstGeom>
          <a:noFill/>
          <a:extLst>
            <a:ext uri="{909E8E84-426E-40DD-AFC4-6F175D3DCCD1}">
              <a14:hiddenFill xmlns:a14="http://schemas.microsoft.com/office/drawing/2010/main">
                <a:solidFill>
                  <a:srgbClr val="FFFFFF"/>
                </a:solidFill>
              </a14:hiddenFill>
            </a:ext>
          </a:extLst>
        </p:spPr>
      </p:pic>
      <p:pic>
        <p:nvPicPr>
          <p:cNvPr id="266247" name="Picture 7" descr="fill_temp_1_1_Fill_Temp_0125_Cyc1"/>
          <p:cNvPicPr>
            <a:picLocks noChangeAspect="1" noChangeArrowheads="1"/>
          </p:cNvPicPr>
          <p:nvPr/>
        </p:nvPicPr>
        <p:blipFill>
          <a:blip r:embed="rId4">
            <a:clrChange>
              <a:clrFrom>
                <a:srgbClr val="000000"/>
              </a:clrFrom>
              <a:clrTo>
                <a:srgbClr val="000000">
                  <a:alpha val="0"/>
                </a:srgbClr>
              </a:clrTo>
            </a:clrChange>
            <a:extLst>
              <a:ext uri="{28A0092B-C50C-407E-A947-70E740481C1C}">
                <a14:useLocalDpi xmlns:a14="http://schemas.microsoft.com/office/drawing/2010/main" val="0"/>
              </a:ext>
            </a:extLst>
          </a:blip>
          <a:srcRect l="24783" t="8461" r="35570" b="10770"/>
          <a:stretch>
            <a:fillRect/>
          </a:stretch>
        </p:blipFill>
        <p:spPr bwMode="auto">
          <a:xfrm>
            <a:off x="4675188" y="854075"/>
            <a:ext cx="3495675" cy="53609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186141"/>
      </p:ext>
    </p:extLst>
  </p:cSld>
  <p:clrMapOvr>
    <a:masterClrMapping/>
  </p:clrMapOv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11560" y="441215"/>
            <a:ext cx="8229600" cy="706090"/>
          </a:xfrm>
        </p:spPr>
        <p:txBody>
          <a:bodyPr>
            <a:normAutofit/>
          </a:bodyPr>
          <a:lstStyle/>
          <a:p>
            <a:r>
              <a:rPr kumimoji="1" lang="ja-JP" altLang="en-US" sz="2800" b="1" dirty="0" smtClean="0"/>
              <a:t>トピックス・非線形</a:t>
            </a:r>
            <a:r>
              <a:rPr kumimoji="1" lang="en-US" altLang="ja-JP" sz="2800" b="1" dirty="0" smtClean="0"/>
              <a:t>CAE</a:t>
            </a:r>
            <a:r>
              <a:rPr kumimoji="1" lang="ja-JP" altLang="en-US" sz="2800" b="1" dirty="0" smtClean="0"/>
              <a:t>協会の例題</a:t>
            </a:r>
            <a:endParaRPr kumimoji="1" lang="ja-JP" altLang="en-US" sz="2800" b="1" dirty="0"/>
          </a:p>
        </p:txBody>
      </p:sp>
      <p:pic>
        <p:nvPicPr>
          <p:cNvPr id="8" name="図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6085" y="1244618"/>
            <a:ext cx="1387776" cy="876822"/>
          </a:xfrm>
          <a:prstGeom prst="rect">
            <a:avLst/>
          </a:prstGeom>
        </p:spPr>
      </p:pic>
      <p:pic>
        <p:nvPicPr>
          <p:cNvPr id="9" name="図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51302" y="1183073"/>
            <a:ext cx="1767786" cy="1140222"/>
          </a:xfrm>
          <a:prstGeom prst="rect">
            <a:avLst/>
          </a:prstGeom>
        </p:spPr>
      </p:pic>
      <p:pic>
        <p:nvPicPr>
          <p:cNvPr id="10" name="図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03128" y="1284690"/>
            <a:ext cx="1925743" cy="980539"/>
          </a:xfrm>
          <a:prstGeom prst="rect">
            <a:avLst/>
          </a:prstGeom>
        </p:spPr>
      </p:pic>
      <p:pic>
        <p:nvPicPr>
          <p:cNvPr id="11" name="図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46177" y="1436209"/>
            <a:ext cx="2041690" cy="820404"/>
          </a:xfrm>
          <a:prstGeom prst="rect">
            <a:avLst/>
          </a:prstGeom>
        </p:spPr>
      </p:pic>
      <p:pic>
        <p:nvPicPr>
          <p:cNvPr id="18" name="図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91834" y="2529732"/>
            <a:ext cx="2040533" cy="1015850"/>
          </a:xfrm>
          <a:prstGeom prst="rect">
            <a:avLst/>
          </a:prstGeom>
        </p:spPr>
      </p:pic>
      <p:pic>
        <p:nvPicPr>
          <p:cNvPr id="19" name="図 1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117687" y="2501647"/>
            <a:ext cx="1912724" cy="1045742"/>
          </a:xfrm>
          <a:prstGeom prst="rect">
            <a:avLst/>
          </a:prstGeom>
        </p:spPr>
      </p:pic>
      <p:pic>
        <p:nvPicPr>
          <p:cNvPr id="21" name="図 2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400779" y="2625821"/>
            <a:ext cx="2082286" cy="1001099"/>
          </a:xfrm>
          <a:prstGeom prst="rect">
            <a:avLst/>
          </a:prstGeom>
        </p:spPr>
      </p:pic>
      <p:cxnSp>
        <p:nvCxnSpPr>
          <p:cNvPr id="23" name="直線矢印コネクタ 22"/>
          <p:cNvCxnSpPr/>
          <p:nvPr/>
        </p:nvCxnSpPr>
        <p:spPr>
          <a:xfrm>
            <a:off x="1678638" y="1654533"/>
            <a:ext cx="252325" cy="6243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7" name="直線矢印コネクタ 26"/>
          <p:cNvCxnSpPr/>
          <p:nvPr/>
        </p:nvCxnSpPr>
        <p:spPr>
          <a:xfrm>
            <a:off x="999034" y="2221028"/>
            <a:ext cx="848971" cy="60542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aphicFrame>
        <p:nvGraphicFramePr>
          <p:cNvPr id="31" name="グラフ 30">
            <a:extLst>
              <a:ext uri="{FF2B5EF4-FFF2-40B4-BE49-F238E27FC236}">
                <a16:creationId xmlns:a16="http://schemas.microsoft.com/office/drawing/2014/main" xmlns:lc="http://schemas.openxmlformats.org/drawingml/2006/lockedCanvas" xmlns="" id="{316C83C9-BA0E-4F55-9265-82CDD4636825}"/>
              </a:ext>
            </a:extLst>
          </p:cNvPr>
          <p:cNvGraphicFramePr>
            <a:graphicFrameLocks/>
          </p:cNvGraphicFramePr>
          <p:nvPr>
            <p:extLst>
              <p:ext uri="{D42A27DB-BD31-4B8C-83A1-F6EECF244321}">
                <p14:modId xmlns:p14="http://schemas.microsoft.com/office/powerpoint/2010/main" val="3021832081"/>
              </p:ext>
            </p:extLst>
          </p:nvPr>
        </p:nvGraphicFramePr>
        <p:xfrm>
          <a:off x="4355976" y="3814520"/>
          <a:ext cx="4450646" cy="3168352"/>
        </p:xfrm>
        <a:graphic>
          <a:graphicData uri="http://schemas.openxmlformats.org/drawingml/2006/chart">
            <c:chart xmlns:c="http://schemas.openxmlformats.org/drawingml/2006/chart" xmlns:r="http://schemas.openxmlformats.org/officeDocument/2006/relationships" r:id="rId10"/>
          </a:graphicData>
        </a:graphic>
      </p:graphicFrame>
      <p:sp>
        <p:nvSpPr>
          <p:cNvPr id="24" name="円/楕円 23"/>
          <p:cNvSpPr/>
          <p:nvPr/>
        </p:nvSpPr>
        <p:spPr>
          <a:xfrm>
            <a:off x="4892171" y="2524952"/>
            <a:ext cx="321959" cy="247121"/>
          </a:xfrm>
          <a:prstGeom prst="ellipse">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5" name="円/楕円 24"/>
          <p:cNvSpPr/>
          <p:nvPr/>
        </p:nvSpPr>
        <p:spPr>
          <a:xfrm>
            <a:off x="7236296" y="5298752"/>
            <a:ext cx="360040" cy="362496"/>
          </a:xfrm>
          <a:prstGeom prst="ellipse">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cxnSp>
        <p:nvCxnSpPr>
          <p:cNvPr id="13" name="直線矢印コネクタ 12"/>
          <p:cNvCxnSpPr>
            <a:endCxn id="25" idx="1"/>
          </p:cNvCxnSpPr>
          <p:nvPr/>
        </p:nvCxnSpPr>
        <p:spPr>
          <a:xfrm>
            <a:off x="5015715" y="2943524"/>
            <a:ext cx="2273308" cy="2408314"/>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28" name="角丸四角形 27"/>
          <p:cNvSpPr/>
          <p:nvPr/>
        </p:nvSpPr>
        <p:spPr>
          <a:xfrm>
            <a:off x="338313" y="4701262"/>
            <a:ext cx="3661819" cy="1919972"/>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dirty="0" smtClean="0">
                <a:solidFill>
                  <a:prstClr val="black"/>
                </a:solidFill>
              </a:rPr>
              <a:t>製造工程の熱分布による収縮</a:t>
            </a:r>
            <a:endParaRPr lang="en-US" altLang="ja-JP" sz="2000" dirty="0" smtClean="0">
              <a:solidFill>
                <a:prstClr val="black"/>
              </a:solidFill>
            </a:endParaRPr>
          </a:p>
          <a:p>
            <a:pPr algn="ctr"/>
            <a:r>
              <a:rPr lang="ja-JP" altLang="en-US" sz="2000" dirty="0" smtClean="0">
                <a:solidFill>
                  <a:prstClr val="black"/>
                </a:solidFill>
              </a:rPr>
              <a:t>の差が、特性の座屈減少に</a:t>
            </a:r>
            <a:endParaRPr lang="en-US" altLang="ja-JP" sz="2000" dirty="0" smtClean="0">
              <a:solidFill>
                <a:prstClr val="black"/>
              </a:solidFill>
            </a:endParaRPr>
          </a:p>
          <a:p>
            <a:pPr algn="ctr"/>
            <a:r>
              <a:rPr lang="ja-JP" altLang="en-US" sz="2000" dirty="0" smtClean="0">
                <a:solidFill>
                  <a:prstClr val="black"/>
                </a:solidFill>
              </a:rPr>
              <a:t>関与するかもしれない。</a:t>
            </a:r>
            <a:endParaRPr lang="en-US" altLang="ja-JP" sz="2000" dirty="0" smtClean="0">
              <a:solidFill>
                <a:prstClr val="black"/>
              </a:solidFill>
            </a:endParaRPr>
          </a:p>
          <a:p>
            <a:pPr algn="ctr"/>
            <a:endParaRPr lang="en-US" altLang="ja-JP" sz="2000" dirty="0">
              <a:solidFill>
                <a:prstClr val="black"/>
              </a:solidFill>
            </a:endParaRPr>
          </a:p>
          <a:p>
            <a:pPr algn="ctr"/>
            <a:r>
              <a:rPr lang="ja-JP" altLang="en-US" sz="2000" b="1" dirty="0" smtClean="0">
                <a:solidFill>
                  <a:srgbClr val="0000FF"/>
                </a:solidFill>
              </a:rPr>
              <a:t>金具付き以外（ゴム単品）でも</a:t>
            </a:r>
            <a:endParaRPr lang="en-US" altLang="ja-JP" sz="2000" b="1" dirty="0" smtClean="0">
              <a:solidFill>
                <a:srgbClr val="0000FF"/>
              </a:solidFill>
            </a:endParaRPr>
          </a:p>
          <a:p>
            <a:pPr algn="ctr"/>
            <a:r>
              <a:rPr lang="ja-JP" altLang="en-US" sz="2000" b="1" dirty="0">
                <a:solidFill>
                  <a:srgbClr val="0000FF"/>
                </a:solidFill>
              </a:rPr>
              <a:t>考慮</a:t>
            </a:r>
            <a:r>
              <a:rPr lang="ja-JP" altLang="en-US" sz="2000" b="1" dirty="0" smtClean="0">
                <a:solidFill>
                  <a:srgbClr val="0000FF"/>
                </a:solidFill>
              </a:rPr>
              <a:t>が必要？</a:t>
            </a:r>
            <a:endParaRPr lang="ja-JP" altLang="en-US" sz="2000" b="1" dirty="0">
              <a:solidFill>
                <a:srgbClr val="0000FF"/>
              </a:solidFill>
            </a:endParaRPr>
          </a:p>
        </p:txBody>
      </p:sp>
      <p:sp>
        <p:nvSpPr>
          <p:cNvPr id="15" name="テキスト ボックス 14"/>
          <p:cNvSpPr txBox="1"/>
          <p:nvPr/>
        </p:nvSpPr>
        <p:spPr>
          <a:xfrm>
            <a:off x="3902270" y="3717032"/>
            <a:ext cx="2182926" cy="584775"/>
          </a:xfrm>
          <a:prstGeom prst="rect">
            <a:avLst/>
          </a:prstGeom>
          <a:noFill/>
        </p:spPr>
        <p:txBody>
          <a:bodyPr wrap="square" rtlCol="0">
            <a:spAutoFit/>
          </a:bodyPr>
          <a:lstStyle/>
          <a:p>
            <a:r>
              <a:rPr lang="ja-JP" altLang="en-US" sz="1600" b="1" dirty="0" smtClean="0">
                <a:solidFill>
                  <a:srgbClr val="0000FF"/>
                </a:solidFill>
              </a:rPr>
              <a:t>実測に近い位置での座屈が認められる</a:t>
            </a:r>
            <a:endParaRPr lang="ja-JP" altLang="en-US" sz="1600" b="1" dirty="0">
              <a:solidFill>
                <a:srgbClr val="0000FF"/>
              </a:solidFill>
            </a:endParaRPr>
          </a:p>
        </p:txBody>
      </p:sp>
    </p:spTree>
    <p:extLst>
      <p:ext uri="{BB962C8B-B14F-4D97-AF65-F5344CB8AC3E}">
        <p14:creationId xmlns:p14="http://schemas.microsoft.com/office/powerpoint/2010/main" val="130759315"/>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emperature_Cyc01_angle2.avi">
            <a:hlinkClick r:id="" action="ppaction://media"/>
          </p:cNvPr>
          <p:cNvPicPr>
            <a:picLocks noRot="1" noChangeAspect="1"/>
          </p:cNvPicPr>
          <p:nvPr>
            <a:videoFile r:link="rId1"/>
          </p:nvPr>
        </p:nvPicPr>
        <p:blipFill>
          <a:blip r:embed="rId3" cstate="print"/>
          <a:stretch>
            <a:fillRect/>
          </a:stretch>
        </p:blipFill>
        <p:spPr>
          <a:xfrm>
            <a:off x="663352" y="692696"/>
            <a:ext cx="8208912" cy="4921314"/>
          </a:xfrm>
          <a:prstGeom prst="rect">
            <a:avLst/>
          </a:prstGeom>
        </p:spPr>
      </p:pic>
      <p:sp>
        <p:nvSpPr>
          <p:cNvPr id="2" name="タイトル 1"/>
          <p:cNvSpPr>
            <a:spLocks noGrp="1"/>
          </p:cNvSpPr>
          <p:nvPr>
            <p:ph type="ctrTitle"/>
          </p:nvPr>
        </p:nvSpPr>
        <p:spPr>
          <a:xfrm>
            <a:off x="1115616" y="1"/>
            <a:ext cx="6840760" cy="908720"/>
          </a:xfrm>
        </p:spPr>
        <p:txBody>
          <a:bodyPr>
            <a:normAutofit fontScale="90000"/>
          </a:bodyPr>
          <a:lstStyle/>
          <a:p>
            <a:pPr algn="l"/>
            <a:r>
              <a:rPr lang="ja-JP" altLang="en-US" dirty="0" smtClean="0">
                <a:solidFill>
                  <a:schemeClr val="bg1"/>
                </a:solidFill>
              </a:rPr>
              <a:t>充填</a:t>
            </a:r>
            <a:r>
              <a:rPr kumimoji="1" lang="ja-JP" altLang="en-US" dirty="0" smtClean="0">
                <a:solidFill>
                  <a:schemeClr val="bg1"/>
                </a:solidFill>
              </a:rPr>
              <a:t>温度分布 </a:t>
            </a:r>
            <a:r>
              <a:rPr kumimoji="1" lang="en-US" altLang="ja-JP" dirty="0" smtClean="0">
                <a:solidFill>
                  <a:schemeClr val="bg1"/>
                </a:solidFill>
              </a:rPr>
              <a:t>/</a:t>
            </a:r>
            <a:r>
              <a:rPr kumimoji="1" lang="ja-JP" altLang="en-US" dirty="0" smtClean="0">
                <a:solidFill>
                  <a:schemeClr val="bg1"/>
                </a:solidFill>
              </a:rPr>
              <a:t>　</a:t>
            </a:r>
            <a:r>
              <a:rPr lang="en-US" altLang="ja-JP" dirty="0" smtClean="0">
                <a:solidFill>
                  <a:schemeClr val="bg1"/>
                </a:solidFill>
              </a:rPr>
              <a:t> +Y </a:t>
            </a:r>
            <a:r>
              <a:rPr lang="ja-JP" altLang="en-US" dirty="0" smtClean="0">
                <a:solidFill>
                  <a:schemeClr val="bg1"/>
                </a:solidFill>
              </a:rPr>
              <a:t>右斜めアングル </a:t>
            </a:r>
            <a:r>
              <a:rPr lang="en-US" altLang="ja-JP" dirty="0" smtClean="0">
                <a:solidFill>
                  <a:schemeClr val="bg1"/>
                </a:solidFill>
              </a:rPr>
              <a:t>(</a:t>
            </a:r>
            <a:r>
              <a:rPr lang="ja-JP" altLang="en-US" dirty="0" smtClean="0">
                <a:solidFill>
                  <a:schemeClr val="bg1"/>
                </a:solidFill>
              </a:rPr>
              <a:t>動画</a:t>
            </a:r>
            <a:r>
              <a:rPr lang="en-US" altLang="ja-JP" dirty="0" smtClean="0">
                <a:solidFill>
                  <a:schemeClr val="bg1"/>
                </a:solidFill>
              </a:rPr>
              <a:t>)</a:t>
            </a:r>
            <a:endParaRPr kumimoji="1" lang="ja-JP" altLang="en-US" dirty="0">
              <a:solidFill>
                <a:schemeClr val="bg1"/>
              </a:solidFill>
            </a:endParaRPr>
          </a:p>
        </p:txBody>
      </p:sp>
      <p:sp>
        <p:nvSpPr>
          <p:cNvPr id="3" name="角丸四角形 2">
            <a:hlinkClick r:id="rId4" action="ppaction://hlinkfile"/>
          </p:cNvPr>
          <p:cNvSpPr/>
          <p:nvPr/>
        </p:nvSpPr>
        <p:spPr>
          <a:xfrm>
            <a:off x="7439530" y="5659434"/>
            <a:ext cx="9144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smtClean="0">
                <a:solidFill>
                  <a:prstClr val="white"/>
                </a:solidFill>
              </a:rPr>
              <a:t>動画</a:t>
            </a:r>
            <a:endParaRPr lang="ja-JP" altLang="en-US" dirty="0">
              <a:solidFill>
                <a:prstClr val="white"/>
              </a:solidFill>
            </a:endParaRPr>
          </a:p>
        </p:txBody>
      </p:sp>
    </p:spTree>
    <p:extLst>
      <p:ext uri="{BB962C8B-B14F-4D97-AF65-F5344CB8AC3E}">
        <p14:creationId xmlns:p14="http://schemas.microsoft.com/office/powerpoint/2010/main" val="161818741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descr="Side_2view_001_Cyc01_Filling_Temperature_4_990s_99_81p.jpg"/>
          <p:cNvPicPr>
            <a:picLocks noChangeAspect="1"/>
          </p:cNvPicPr>
          <p:nvPr/>
        </p:nvPicPr>
        <p:blipFill>
          <a:blip r:embed="rId2" cstate="print"/>
          <a:stretch>
            <a:fillRect/>
          </a:stretch>
        </p:blipFill>
        <p:spPr>
          <a:xfrm>
            <a:off x="539552" y="940223"/>
            <a:ext cx="8136904" cy="4577009"/>
          </a:xfrm>
          <a:prstGeom prst="rect">
            <a:avLst/>
          </a:prstGeom>
        </p:spPr>
      </p:pic>
      <p:sp>
        <p:nvSpPr>
          <p:cNvPr id="2" name="タイトル 1"/>
          <p:cNvSpPr>
            <a:spLocks noGrp="1"/>
          </p:cNvSpPr>
          <p:nvPr>
            <p:ph type="ctrTitle"/>
          </p:nvPr>
        </p:nvSpPr>
        <p:spPr>
          <a:xfrm>
            <a:off x="1115616" y="1"/>
            <a:ext cx="6840760" cy="908720"/>
          </a:xfrm>
        </p:spPr>
        <p:txBody>
          <a:bodyPr>
            <a:normAutofit fontScale="90000"/>
          </a:bodyPr>
          <a:lstStyle/>
          <a:p>
            <a:pPr algn="l"/>
            <a:r>
              <a:rPr lang="ja-JP" altLang="en-US" dirty="0" smtClean="0">
                <a:solidFill>
                  <a:schemeClr val="bg1"/>
                </a:solidFill>
              </a:rPr>
              <a:t>充填</a:t>
            </a:r>
            <a:r>
              <a:rPr kumimoji="1" lang="ja-JP" altLang="en-US" dirty="0" smtClean="0">
                <a:solidFill>
                  <a:schemeClr val="bg1"/>
                </a:solidFill>
              </a:rPr>
              <a:t>温度分布 </a:t>
            </a:r>
            <a:r>
              <a:rPr kumimoji="1" lang="en-US" altLang="ja-JP" dirty="0" smtClean="0">
                <a:solidFill>
                  <a:schemeClr val="bg1"/>
                </a:solidFill>
              </a:rPr>
              <a:t>/</a:t>
            </a:r>
            <a:r>
              <a:rPr kumimoji="1" lang="ja-JP" altLang="en-US" dirty="0" smtClean="0">
                <a:solidFill>
                  <a:schemeClr val="bg1"/>
                </a:solidFill>
              </a:rPr>
              <a:t>　</a:t>
            </a:r>
            <a:r>
              <a:rPr lang="ja-JP" altLang="en-US" dirty="0" smtClean="0">
                <a:solidFill>
                  <a:schemeClr val="bg1"/>
                </a:solidFill>
              </a:rPr>
              <a:t>表面及び断面</a:t>
            </a:r>
            <a:endParaRPr kumimoji="1" lang="ja-JP" altLang="en-US" dirty="0">
              <a:solidFill>
                <a:schemeClr val="bg1"/>
              </a:solidFill>
            </a:endParaRPr>
          </a:p>
        </p:txBody>
      </p:sp>
      <p:sp>
        <p:nvSpPr>
          <p:cNvPr id="3" name="サブタイトル 2"/>
          <p:cNvSpPr>
            <a:spLocks noGrp="1"/>
          </p:cNvSpPr>
          <p:nvPr>
            <p:ph type="subTitle" idx="1"/>
          </p:nvPr>
        </p:nvSpPr>
        <p:spPr>
          <a:xfrm>
            <a:off x="1259632" y="5517232"/>
            <a:ext cx="2160240" cy="360040"/>
          </a:xfrm>
        </p:spPr>
        <p:txBody>
          <a:bodyPr>
            <a:normAutofit fontScale="70000" lnSpcReduction="20000"/>
          </a:bodyPr>
          <a:lstStyle/>
          <a:p>
            <a:r>
              <a:rPr lang="ja-JP" altLang="en-US" b="1" dirty="0" smtClean="0"/>
              <a:t>表面温度分布 </a:t>
            </a:r>
            <a:endParaRPr lang="en-US" altLang="ja-JP" b="1" dirty="0" smtClean="0"/>
          </a:p>
        </p:txBody>
      </p:sp>
      <p:sp>
        <p:nvSpPr>
          <p:cNvPr id="5" name="サブタイトル 2"/>
          <p:cNvSpPr txBox="1">
            <a:spLocks/>
          </p:cNvSpPr>
          <p:nvPr/>
        </p:nvSpPr>
        <p:spPr>
          <a:xfrm>
            <a:off x="5364088" y="5517232"/>
            <a:ext cx="2160240" cy="360040"/>
          </a:xfrm>
          <a:prstGeom prst="rect">
            <a:avLst/>
          </a:prstGeom>
        </p:spPr>
        <p:txBody>
          <a:bodyPr>
            <a:noAutofit/>
          </a:bodyPr>
          <a:lstStyle/>
          <a:p>
            <a:pPr algn="ctr">
              <a:spcBef>
                <a:spcPct val="20000"/>
              </a:spcBef>
              <a:buFont typeface="Arial" pitchFamily="34" charset="0"/>
              <a:buNone/>
              <a:defRPr/>
            </a:pPr>
            <a:r>
              <a:rPr lang="ja-JP" altLang="en-US" b="1" dirty="0">
                <a:solidFill>
                  <a:prstClr val="black"/>
                </a:solidFill>
                <a:latin typeface="Arial" pitchFamily="34" charset="0"/>
                <a:cs typeface="Arial" pitchFamily="34" charset="0"/>
              </a:rPr>
              <a:t>断面温度分布</a:t>
            </a:r>
          </a:p>
        </p:txBody>
      </p:sp>
    </p:spTree>
    <p:extLst>
      <p:ext uri="{BB962C8B-B14F-4D97-AF65-F5344CB8AC3E}">
        <p14:creationId xmlns:p14="http://schemas.microsoft.com/office/powerpoint/2010/main" val="2754515532"/>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11560" y="441215"/>
            <a:ext cx="8229600" cy="706090"/>
          </a:xfrm>
        </p:spPr>
        <p:txBody>
          <a:bodyPr>
            <a:normAutofit/>
          </a:bodyPr>
          <a:lstStyle/>
          <a:p>
            <a:r>
              <a:rPr kumimoji="1" lang="ja-JP" altLang="en-US" sz="2800" b="1" dirty="0" smtClean="0"/>
              <a:t>トピックス・非線形</a:t>
            </a:r>
            <a:r>
              <a:rPr kumimoji="1" lang="en-US" altLang="ja-JP" sz="2800" b="1" dirty="0" smtClean="0"/>
              <a:t>CAE</a:t>
            </a:r>
            <a:r>
              <a:rPr kumimoji="1" lang="ja-JP" altLang="en-US" sz="2800" b="1" dirty="0" smtClean="0"/>
              <a:t>協会の例題</a:t>
            </a:r>
            <a:endParaRPr kumimoji="1" lang="ja-JP" altLang="en-US" sz="2800" b="1" dirty="0"/>
          </a:p>
        </p:txBody>
      </p:sp>
      <p:pic>
        <p:nvPicPr>
          <p:cNvPr id="8" name="図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6085" y="1244618"/>
            <a:ext cx="1387776" cy="876822"/>
          </a:xfrm>
          <a:prstGeom prst="rect">
            <a:avLst/>
          </a:prstGeom>
        </p:spPr>
      </p:pic>
      <p:pic>
        <p:nvPicPr>
          <p:cNvPr id="9" name="図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51302" y="1183073"/>
            <a:ext cx="1767786" cy="1140222"/>
          </a:xfrm>
          <a:prstGeom prst="rect">
            <a:avLst/>
          </a:prstGeom>
        </p:spPr>
      </p:pic>
      <p:pic>
        <p:nvPicPr>
          <p:cNvPr id="10" name="図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03128" y="1284690"/>
            <a:ext cx="1925743" cy="980539"/>
          </a:xfrm>
          <a:prstGeom prst="rect">
            <a:avLst/>
          </a:prstGeom>
        </p:spPr>
      </p:pic>
      <p:pic>
        <p:nvPicPr>
          <p:cNvPr id="11" name="図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46177" y="1436209"/>
            <a:ext cx="2041690" cy="820404"/>
          </a:xfrm>
          <a:prstGeom prst="rect">
            <a:avLst/>
          </a:prstGeom>
        </p:spPr>
      </p:pic>
      <p:pic>
        <p:nvPicPr>
          <p:cNvPr id="18" name="図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91834" y="2529732"/>
            <a:ext cx="2040533" cy="1015850"/>
          </a:xfrm>
          <a:prstGeom prst="rect">
            <a:avLst/>
          </a:prstGeom>
        </p:spPr>
      </p:pic>
      <p:pic>
        <p:nvPicPr>
          <p:cNvPr id="19" name="図 1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117687" y="2501647"/>
            <a:ext cx="1912724" cy="1045742"/>
          </a:xfrm>
          <a:prstGeom prst="rect">
            <a:avLst/>
          </a:prstGeom>
        </p:spPr>
      </p:pic>
      <p:pic>
        <p:nvPicPr>
          <p:cNvPr id="21" name="図 2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400779" y="2625821"/>
            <a:ext cx="2082286" cy="1001099"/>
          </a:xfrm>
          <a:prstGeom prst="rect">
            <a:avLst/>
          </a:prstGeom>
        </p:spPr>
      </p:pic>
      <p:cxnSp>
        <p:nvCxnSpPr>
          <p:cNvPr id="23" name="直線矢印コネクタ 22"/>
          <p:cNvCxnSpPr/>
          <p:nvPr/>
        </p:nvCxnSpPr>
        <p:spPr>
          <a:xfrm>
            <a:off x="1678638" y="1654533"/>
            <a:ext cx="252325" cy="6243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7" name="直線矢印コネクタ 26"/>
          <p:cNvCxnSpPr/>
          <p:nvPr/>
        </p:nvCxnSpPr>
        <p:spPr>
          <a:xfrm>
            <a:off x="999034" y="2221028"/>
            <a:ext cx="848971" cy="60542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aphicFrame>
        <p:nvGraphicFramePr>
          <p:cNvPr id="31" name="グラフ 30">
            <a:extLst>
              <a:ext uri="{FF2B5EF4-FFF2-40B4-BE49-F238E27FC236}">
                <a16:creationId xmlns:a16="http://schemas.microsoft.com/office/drawing/2014/main" xmlns:lc="http://schemas.openxmlformats.org/drawingml/2006/lockedCanvas" xmlns="" id="{316C83C9-BA0E-4F55-9265-82CDD4636825}"/>
              </a:ext>
            </a:extLst>
          </p:cNvPr>
          <p:cNvGraphicFramePr>
            <a:graphicFrameLocks/>
          </p:cNvGraphicFramePr>
          <p:nvPr>
            <p:extLst>
              <p:ext uri="{D42A27DB-BD31-4B8C-83A1-F6EECF244321}">
                <p14:modId xmlns:p14="http://schemas.microsoft.com/office/powerpoint/2010/main" val="253659323"/>
              </p:ext>
            </p:extLst>
          </p:nvPr>
        </p:nvGraphicFramePr>
        <p:xfrm>
          <a:off x="4355976" y="3814520"/>
          <a:ext cx="4450646" cy="3168352"/>
        </p:xfrm>
        <a:graphic>
          <a:graphicData uri="http://schemas.openxmlformats.org/drawingml/2006/chart">
            <c:chart xmlns:c="http://schemas.openxmlformats.org/drawingml/2006/chart" xmlns:r="http://schemas.openxmlformats.org/officeDocument/2006/relationships" r:id="rId10"/>
          </a:graphicData>
        </a:graphic>
      </p:graphicFrame>
      <p:sp>
        <p:nvSpPr>
          <p:cNvPr id="24" name="円/楕円 23"/>
          <p:cNvSpPr/>
          <p:nvPr/>
        </p:nvSpPr>
        <p:spPr>
          <a:xfrm>
            <a:off x="4892171" y="2524952"/>
            <a:ext cx="321959" cy="247121"/>
          </a:xfrm>
          <a:prstGeom prst="ellipse">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5" name="円/楕円 24"/>
          <p:cNvSpPr/>
          <p:nvPr/>
        </p:nvSpPr>
        <p:spPr>
          <a:xfrm>
            <a:off x="7236296" y="5298752"/>
            <a:ext cx="360040" cy="362496"/>
          </a:xfrm>
          <a:prstGeom prst="ellipse">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cxnSp>
        <p:nvCxnSpPr>
          <p:cNvPr id="13" name="直線矢印コネクタ 12"/>
          <p:cNvCxnSpPr>
            <a:endCxn id="25" idx="1"/>
          </p:cNvCxnSpPr>
          <p:nvPr/>
        </p:nvCxnSpPr>
        <p:spPr>
          <a:xfrm>
            <a:off x="5015715" y="2943524"/>
            <a:ext cx="2273308" cy="2408314"/>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28" name="角丸四角形 27"/>
          <p:cNvSpPr/>
          <p:nvPr/>
        </p:nvSpPr>
        <p:spPr>
          <a:xfrm>
            <a:off x="338313" y="4701262"/>
            <a:ext cx="3661819" cy="1919972"/>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dirty="0" smtClean="0">
                <a:solidFill>
                  <a:prstClr val="black"/>
                </a:solidFill>
              </a:rPr>
              <a:t>製造工程の熱分布による収縮</a:t>
            </a:r>
            <a:endParaRPr lang="en-US" altLang="ja-JP" sz="2000" dirty="0" smtClean="0">
              <a:solidFill>
                <a:prstClr val="black"/>
              </a:solidFill>
            </a:endParaRPr>
          </a:p>
          <a:p>
            <a:pPr algn="ctr"/>
            <a:r>
              <a:rPr lang="ja-JP" altLang="en-US" sz="2000" dirty="0" smtClean="0">
                <a:solidFill>
                  <a:prstClr val="black"/>
                </a:solidFill>
              </a:rPr>
              <a:t>の差が、特性の座屈減少に</a:t>
            </a:r>
            <a:endParaRPr lang="en-US" altLang="ja-JP" sz="2000" dirty="0" smtClean="0">
              <a:solidFill>
                <a:prstClr val="black"/>
              </a:solidFill>
            </a:endParaRPr>
          </a:p>
          <a:p>
            <a:pPr algn="ctr"/>
            <a:r>
              <a:rPr lang="ja-JP" altLang="en-US" sz="2000" dirty="0" smtClean="0">
                <a:solidFill>
                  <a:prstClr val="black"/>
                </a:solidFill>
              </a:rPr>
              <a:t>関与するかもしれない。</a:t>
            </a:r>
            <a:endParaRPr lang="en-US" altLang="ja-JP" sz="2000" dirty="0" smtClean="0">
              <a:solidFill>
                <a:prstClr val="black"/>
              </a:solidFill>
            </a:endParaRPr>
          </a:p>
          <a:p>
            <a:pPr algn="ctr"/>
            <a:endParaRPr lang="en-US" altLang="ja-JP" sz="2000" dirty="0">
              <a:solidFill>
                <a:prstClr val="black"/>
              </a:solidFill>
            </a:endParaRPr>
          </a:p>
          <a:p>
            <a:pPr algn="ctr"/>
            <a:r>
              <a:rPr lang="ja-JP" altLang="en-US" sz="2000" b="1" dirty="0" smtClean="0">
                <a:solidFill>
                  <a:srgbClr val="0000FF"/>
                </a:solidFill>
              </a:rPr>
              <a:t>金具付き以外（ゴム単品）でも</a:t>
            </a:r>
            <a:endParaRPr lang="en-US" altLang="ja-JP" sz="2000" b="1" dirty="0" smtClean="0">
              <a:solidFill>
                <a:srgbClr val="0000FF"/>
              </a:solidFill>
            </a:endParaRPr>
          </a:p>
          <a:p>
            <a:pPr algn="ctr"/>
            <a:r>
              <a:rPr lang="ja-JP" altLang="en-US" sz="2000" b="1" dirty="0">
                <a:solidFill>
                  <a:srgbClr val="0000FF"/>
                </a:solidFill>
              </a:rPr>
              <a:t>考慮</a:t>
            </a:r>
            <a:r>
              <a:rPr lang="ja-JP" altLang="en-US" sz="2000" b="1" dirty="0" smtClean="0">
                <a:solidFill>
                  <a:srgbClr val="0000FF"/>
                </a:solidFill>
              </a:rPr>
              <a:t>が必要？</a:t>
            </a:r>
            <a:endParaRPr lang="ja-JP" altLang="en-US" sz="2000" b="1" dirty="0">
              <a:solidFill>
                <a:srgbClr val="0000FF"/>
              </a:solidFill>
            </a:endParaRPr>
          </a:p>
        </p:txBody>
      </p:sp>
      <p:sp>
        <p:nvSpPr>
          <p:cNvPr id="15" name="テキスト ボックス 14"/>
          <p:cNvSpPr txBox="1"/>
          <p:nvPr/>
        </p:nvSpPr>
        <p:spPr>
          <a:xfrm>
            <a:off x="3902270" y="3717032"/>
            <a:ext cx="2182926" cy="584775"/>
          </a:xfrm>
          <a:prstGeom prst="rect">
            <a:avLst/>
          </a:prstGeom>
          <a:noFill/>
        </p:spPr>
        <p:txBody>
          <a:bodyPr wrap="square" rtlCol="0">
            <a:spAutoFit/>
          </a:bodyPr>
          <a:lstStyle/>
          <a:p>
            <a:r>
              <a:rPr lang="ja-JP" altLang="en-US" sz="1600" b="1" dirty="0" smtClean="0">
                <a:solidFill>
                  <a:srgbClr val="0000FF"/>
                </a:solidFill>
              </a:rPr>
              <a:t>実測に近い位置での座屈が認められる</a:t>
            </a:r>
            <a:endParaRPr lang="ja-JP" altLang="en-US" sz="1600" b="1" dirty="0">
              <a:solidFill>
                <a:srgbClr val="0000FF"/>
              </a:solidFill>
            </a:endParaRPr>
          </a:p>
        </p:txBody>
      </p:sp>
    </p:spTree>
    <p:extLst>
      <p:ext uri="{BB962C8B-B14F-4D97-AF65-F5344CB8AC3E}">
        <p14:creationId xmlns:p14="http://schemas.microsoft.com/office/powerpoint/2010/main" val="1137502820"/>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3650" name="Picture 68" descr="hir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01750" y="2041315"/>
            <a:ext cx="1311275" cy="158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3651" name="Text Box 2"/>
          <p:cNvSpPr txBox="1">
            <a:spLocks noChangeArrowheads="1"/>
          </p:cNvSpPr>
          <p:nvPr/>
        </p:nvSpPr>
        <p:spPr bwMode="auto">
          <a:xfrm>
            <a:off x="468313" y="76200"/>
            <a:ext cx="84248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kumimoji="1" sz="3200">
                <a:solidFill>
                  <a:schemeClr val="tx1"/>
                </a:solidFill>
                <a:latin typeface="Times New Roman" pitchFamily="18" charset="0"/>
                <a:ea typeface="ＭＳ Ｐゴシック" pitchFamily="50" charset="-128"/>
              </a:defRPr>
            </a:lvl1pPr>
            <a:lvl2pPr marL="742950" indent="-285750" eaLnBrk="0" hangingPunct="0">
              <a:spcBef>
                <a:spcPct val="20000"/>
              </a:spcBef>
              <a:buChar char="–"/>
              <a:defRPr kumimoji="1" sz="2800">
                <a:solidFill>
                  <a:schemeClr val="tx1"/>
                </a:solidFill>
                <a:latin typeface="Times New Roman" pitchFamily="18" charset="0"/>
                <a:ea typeface="ＭＳ Ｐゴシック" pitchFamily="50" charset="-128"/>
              </a:defRPr>
            </a:lvl2pPr>
            <a:lvl3pPr marL="1143000" indent="-228600" eaLnBrk="0" hangingPunct="0">
              <a:spcBef>
                <a:spcPct val="20000"/>
              </a:spcBef>
              <a:buChar char="•"/>
              <a:defRPr kumimoji="1" sz="2400">
                <a:solidFill>
                  <a:schemeClr val="tx1"/>
                </a:solidFill>
                <a:latin typeface="Times New Roman" pitchFamily="18" charset="0"/>
                <a:ea typeface="ＭＳ Ｐゴシック" pitchFamily="50" charset="-128"/>
              </a:defRPr>
            </a:lvl3pPr>
            <a:lvl4pPr marL="1600200" indent="-228600" eaLnBrk="0" hangingPunct="0">
              <a:spcBef>
                <a:spcPct val="20000"/>
              </a:spcBef>
              <a:buChar char="–"/>
              <a:defRPr kumimoji="1" sz="2000">
                <a:solidFill>
                  <a:schemeClr val="tx1"/>
                </a:solidFill>
                <a:latin typeface="Times New Roman" pitchFamily="18" charset="0"/>
                <a:ea typeface="ＭＳ Ｐゴシック" pitchFamily="50" charset="-128"/>
              </a:defRPr>
            </a:lvl4pPr>
            <a:lvl5pPr marL="2057400" indent="-228600" eaLnBrk="0" hangingPunct="0">
              <a:spcBef>
                <a:spcPct val="20000"/>
              </a:spcBef>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spcBef>
                <a:spcPct val="50000"/>
              </a:spcBef>
              <a:buFontTx/>
              <a:buNone/>
            </a:pPr>
            <a:r>
              <a:rPr lang="ja-JP" altLang="en-US" sz="2400" b="1">
                <a:solidFill>
                  <a:srgbClr val="000000"/>
                </a:solidFill>
                <a:latin typeface="Arial" pitchFamily="34" charset="0"/>
              </a:rPr>
              <a:t>耐久性指標の検討</a:t>
            </a:r>
            <a:r>
              <a:rPr lang="ja-JP" altLang="en-US" sz="2000" b="1">
                <a:solidFill>
                  <a:srgbClr val="000000"/>
                </a:solidFill>
                <a:latin typeface="Arial" pitchFamily="34" charset="0"/>
              </a:rPr>
              <a:t>　　実際の再現試験の結果</a:t>
            </a:r>
            <a:r>
              <a:rPr lang="ja-JP" altLang="en-US" sz="1600" b="1">
                <a:solidFill>
                  <a:srgbClr val="000000"/>
                </a:solidFill>
                <a:latin typeface="Arial" pitchFamily="34" charset="0"/>
              </a:rPr>
              <a:t>　（</a:t>
            </a:r>
            <a:r>
              <a:rPr lang="en-US" altLang="ja-JP" sz="1600" b="1">
                <a:solidFill>
                  <a:srgbClr val="000000"/>
                </a:solidFill>
                <a:latin typeface="Arial" pitchFamily="34" charset="0"/>
              </a:rPr>
              <a:t>ISO9001</a:t>
            </a:r>
            <a:r>
              <a:rPr lang="ja-JP" altLang="en-US" sz="1600" b="1">
                <a:solidFill>
                  <a:srgbClr val="000000"/>
                </a:solidFill>
                <a:latin typeface="Arial" pitchFamily="34" charset="0"/>
              </a:rPr>
              <a:t>準拠）</a:t>
            </a:r>
          </a:p>
        </p:txBody>
      </p:sp>
      <p:pic>
        <p:nvPicPr>
          <p:cNvPr id="283652" name="Picture 3" descr="h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35375" y="1928603"/>
            <a:ext cx="1535113"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3653" name="Picture 4" descr="h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43663" y="1639678"/>
            <a:ext cx="1316037" cy="232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3654" name="Text Box 6"/>
          <p:cNvSpPr txBox="1">
            <a:spLocks noChangeArrowheads="1"/>
          </p:cNvSpPr>
          <p:nvPr/>
        </p:nvSpPr>
        <p:spPr bwMode="auto">
          <a:xfrm>
            <a:off x="755649" y="723900"/>
            <a:ext cx="825976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kumimoji="1" sz="3200">
                <a:solidFill>
                  <a:schemeClr val="tx1"/>
                </a:solidFill>
                <a:latin typeface="Times New Roman" pitchFamily="18" charset="0"/>
                <a:ea typeface="ＭＳ Ｐゴシック" pitchFamily="50" charset="-128"/>
              </a:defRPr>
            </a:lvl1pPr>
            <a:lvl2pPr marL="742950" indent="-285750" eaLnBrk="0" hangingPunct="0">
              <a:spcBef>
                <a:spcPct val="20000"/>
              </a:spcBef>
              <a:buChar char="–"/>
              <a:defRPr kumimoji="1" sz="2800">
                <a:solidFill>
                  <a:schemeClr val="tx1"/>
                </a:solidFill>
                <a:latin typeface="Times New Roman" pitchFamily="18" charset="0"/>
                <a:ea typeface="ＭＳ Ｐゴシック" pitchFamily="50" charset="-128"/>
              </a:defRPr>
            </a:lvl2pPr>
            <a:lvl3pPr marL="1143000" indent="-228600" eaLnBrk="0" hangingPunct="0">
              <a:spcBef>
                <a:spcPct val="20000"/>
              </a:spcBef>
              <a:buChar char="•"/>
              <a:defRPr kumimoji="1" sz="2400">
                <a:solidFill>
                  <a:schemeClr val="tx1"/>
                </a:solidFill>
                <a:latin typeface="Times New Roman" pitchFamily="18" charset="0"/>
                <a:ea typeface="ＭＳ Ｐゴシック" pitchFamily="50" charset="-128"/>
              </a:defRPr>
            </a:lvl3pPr>
            <a:lvl4pPr marL="1600200" indent="-228600" eaLnBrk="0" hangingPunct="0">
              <a:spcBef>
                <a:spcPct val="20000"/>
              </a:spcBef>
              <a:buChar char="–"/>
              <a:defRPr kumimoji="1" sz="2000">
                <a:solidFill>
                  <a:schemeClr val="tx1"/>
                </a:solidFill>
                <a:latin typeface="Times New Roman" pitchFamily="18" charset="0"/>
                <a:ea typeface="ＭＳ Ｐゴシック" pitchFamily="50" charset="-128"/>
              </a:defRPr>
            </a:lvl4pPr>
            <a:lvl5pPr marL="2057400" indent="-228600" eaLnBrk="0" hangingPunct="0">
              <a:spcBef>
                <a:spcPct val="20000"/>
              </a:spcBef>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spcBef>
                <a:spcPct val="0"/>
              </a:spcBef>
              <a:buFontTx/>
              <a:buNone/>
            </a:pPr>
            <a:r>
              <a:rPr lang="ja-JP" altLang="en-US" sz="1800" b="1" dirty="0">
                <a:solidFill>
                  <a:srgbClr val="000000"/>
                </a:solidFill>
                <a:latin typeface="Arial" pitchFamily="34" charset="0"/>
              </a:rPr>
              <a:t>実際に、豊田合成殿の疲労寿命予測用</a:t>
            </a:r>
            <a:r>
              <a:rPr lang="en-US" altLang="ja-JP" sz="1800" b="1" dirty="0">
                <a:solidFill>
                  <a:srgbClr val="000000"/>
                </a:solidFill>
                <a:latin typeface="Arial" pitchFamily="34" charset="0"/>
              </a:rPr>
              <a:t>TP</a:t>
            </a:r>
            <a:r>
              <a:rPr lang="ja-JP" altLang="en-US" sz="1800" b="1" dirty="0">
                <a:solidFill>
                  <a:srgbClr val="000000"/>
                </a:solidFill>
                <a:latin typeface="Arial" pitchFamily="34" charset="0"/>
              </a:rPr>
              <a:t>作成、耐久試験を実施。</a:t>
            </a:r>
            <a:r>
              <a:rPr lang="ja-JP" altLang="en-US" sz="1800" dirty="0">
                <a:solidFill>
                  <a:srgbClr val="000000"/>
                </a:solidFill>
                <a:latin typeface="Arial" pitchFamily="34" charset="0"/>
              </a:rPr>
              <a:t>　　</a:t>
            </a:r>
            <a:r>
              <a:rPr lang="ja-JP" altLang="en-US" sz="1600" b="1" dirty="0">
                <a:solidFill>
                  <a:srgbClr val="000000"/>
                </a:solidFill>
                <a:latin typeface="Arial" pitchFamily="34" charset="0"/>
              </a:rPr>
              <a:t>　　　　　　　　　　</a:t>
            </a:r>
            <a:endParaRPr lang="ja-JP" altLang="en-US" sz="1800" b="1" dirty="0">
              <a:solidFill>
                <a:srgbClr val="000000"/>
              </a:solidFill>
              <a:latin typeface="Arial" pitchFamily="34" charset="0"/>
            </a:endParaRPr>
          </a:p>
        </p:txBody>
      </p:sp>
      <p:sp>
        <p:nvSpPr>
          <p:cNvPr id="283655" name="AutoShape 7"/>
          <p:cNvSpPr>
            <a:spLocks noChangeArrowheads="1"/>
          </p:cNvSpPr>
          <p:nvPr/>
        </p:nvSpPr>
        <p:spPr bwMode="auto">
          <a:xfrm>
            <a:off x="2667000" y="2801728"/>
            <a:ext cx="576263" cy="431800"/>
          </a:xfrm>
          <a:prstGeom prst="leftArrow">
            <a:avLst>
              <a:gd name="adj1" fmla="val 50000"/>
              <a:gd name="adj2" fmla="val 33364"/>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kumimoji="1" sz="3200">
                <a:solidFill>
                  <a:schemeClr val="tx1"/>
                </a:solidFill>
                <a:latin typeface="Times New Roman" pitchFamily="18" charset="0"/>
                <a:ea typeface="ＭＳ Ｐゴシック" pitchFamily="50" charset="-128"/>
              </a:defRPr>
            </a:lvl1pPr>
            <a:lvl2pPr marL="742950" indent="-285750" eaLnBrk="0" hangingPunct="0">
              <a:spcBef>
                <a:spcPct val="20000"/>
              </a:spcBef>
              <a:buChar char="–"/>
              <a:defRPr kumimoji="1" sz="2800">
                <a:solidFill>
                  <a:schemeClr val="tx1"/>
                </a:solidFill>
                <a:latin typeface="Times New Roman" pitchFamily="18" charset="0"/>
                <a:ea typeface="ＭＳ Ｐゴシック" pitchFamily="50" charset="-128"/>
              </a:defRPr>
            </a:lvl2pPr>
            <a:lvl3pPr marL="1143000" indent="-228600" eaLnBrk="0" hangingPunct="0">
              <a:spcBef>
                <a:spcPct val="20000"/>
              </a:spcBef>
              <a:buChar char="•"/>
              <a:defRPr kumimoji="1" sz="2400">
                <a:solidFill>
                  <a:schemeClr val="tx1"/>
                </a:solidFill>
                <a:latin typeface="Times New Roman" pitchFamily="18" charset="0"/>
                <a:ea typeface="ＭＳ Ｐゴシック" pitchFamily="50" charset="-128"/>
              </a:defRPr>
            </a:lvl3pPr>
            <a:lvl4pPr marL="1600200" indent="-228600" eaLnBrk="0" hangingPunct="0">
              <a:spcBef>
                <a:spcPct val="20000"/>
              </a:spcBef>
              <a:buChar char="–"/>
              <a:defRPr kumimoji="1" sz="2000">
                <a:solidFill>
                  <a:schemeClr val="tx1"/>
                </a:solidFill>
                <a:latin typeface="Times New Roman" pitchFamily="18" charset="0"/>
                <a:ea typeface="ＭＳ Ｐゴシック" pitchFamily="50" charset="-128"/>
              </a:defRPr>
            </a:lvl4pPr>
            <a:lvl5pPr marL="2057400" indent="-228600" eaLnBrk="0" hangingPunct="0">
              <a:spcBef>
                <a:spcPct val="20000"/>
              </a:spcBef>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spcBef>
                <a:spcPct val="0"/>
              </a:spcBef>
              <a:buFontTx/>
              <a:buNone/>
            </a:pPr>
            <a:endParaRPr lang="ja-JP" altLang="en-US" sz="1800">
              <a:solidFill>
                <a:srgbClr val="000000"/>
              </a:solidFill>
              <a:latin typeface="Arial" pitchFamily="34" charset="0"/>
            </a:endParaRPr>
          </a:p>
        </p:txBody>
      </p:sp>
      <p:sp>
        <p:nvSpPr>
          <p:cNvPr id="283656" name="AutoShape 8"/>
          <p:cNvSpPr>
            <a:spLocks noChangeArrowheads="1"/>
          </p:cNvSpPr>
          <p:nvPr/>
        </p:nvSpPr>
        <p:spPr bwMode="auto">
          <a:xfrm>
            <a:off x="5740400" y="2792203"/>
            <a:ext cx="504825" cy="431800"/>
          </a:xfrm>
          <a:prstGeom prst="rightArrow">
            <a:avLst>
              <a:gd name="adj1" fmla="val 50000"/>
              <a:gd name="adj2" fmla="val 29228"/>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kumimoji="1" sz="3200">
                <a:solidFill>
                  <a:schemeClr val="tx1"/>
                </a:solidFill>
                <a:latin typeface="Times New Roman" pitchFamily="18" charset="0"/>
                <a:ea typeface="ＭＳ Ｐゴシック" pitchFamily="50" charset="-128"/>
              </a:defRPr>
            </a:lvl1pPr>
            <a:lvl2pPr marL="742950" indent="-285750" eaLnBrk="0" hangingPunct="0">
              <a:spcBef>
                <a:spcPct val="20000"/>
              </a:spcBef>
              <a:buChar char="–"/>
              <a:defRPr kumimoji="1" sz="2800">
                <a:solidFill>
                  <a:schemeClr val="tx1"/>
                </a:solidFill>
                <a:latin typeface="Times New Roman" pitchFamily="18" charset="0"/>
                <a:ea typeface="ＭＳ Ｐゴシック" pitchFamily="50" charset="-128"/>
              </a:defRPr>
            </a:lvl2pPr>
            <a:lvl3pPr marL="1143000" indent="-228600" eaLnBrk="0" hangingPunct="0">
              <a:spcBef>
                <a:spcPct val="20000"/>
              </a:spcBef>
              <a:buChar char="•"/>
              <a:defRPr kumimoji="1" sz="2400">
                <a:solidFill>
                  <a:schemeClr val="tx1"/>
                </a:solidFill>
                <a:latin typeface="Times New Roman" pitchFamily="18" charset="0"/>
                <a:ea typeface="ＭＳ Ｐゴシック" pitchFamily="50" charset="-128"/>
              </a:defRPr>
            </a:lvl3pPr>
            <a:lvl4pPr marL="1600200" indent="-228600" eaLnBrk="0" hangingPunct="0">
              <a:spcBef>
                <a:spcPct val="20000"/>
              </a:spcBef>
              <a:buChar char="–"/>
              <a:defRPr kumimoji="1" sz="2000">
                <a:solidFill>
                  <a:schemeClr val="tx1"/>
                </a:solidFill>
                <a:latin typeface="Times New Roman" pitchFamily="18" charset="0"/>
                <a:ea typeface="ＭＳ Ｐゴシック" pitchFamily="50" charset="-128"/>
              </a:defRPr>
            </a:lvl4pPr>
            <a:lvl5pPr marL="2057400" indent="-228600" eaLnBrk="0" hangingPunct="0">
              <a:spcBef>
                <a:spcPct val="20000"/>
              </a:spcBef>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spcBef>
                <a:spcPct val="0"/>
              </a:spcBef>
              <a:buFontTx/>
              <a:buNone/>
            </a:pPr>
            <a:endParaRPr lang="ja-JP" altLang="en-US" sz="1800">
              <a:solidFill>
                <a:srgbClr val="000000"/>
              </a:solidFill>
              <a:latin typeface="Arial" pitchFamily="34" charset="0"/>
            </a:endParaRPr>
          </a:p>
        </p:txBody>
      </p:sp>
      <p:sp>
        <p:nvSpPr>
          <p:cNvPr id="283657" name="Text Box 9"/>
          <p:cNvSpPr txBox="1">
            <a:spLocks noChangeArrowheads="1"/>
          </p:cNvSpPr>
          <p:nvPr/>
        </p:nvSpPr>
        <p:spPr bwMode="auto">
          <a:xfrm>
            <a:off x="2811463" y="2595353"/>
            <a:ext cx="82391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kumimoji="1" sz="3200">
                <a:solidFill>
                  <a:schemeClr val="tx1"/>
                </a:solidFill>
                <a:latin typeface="Times New Roman" pitchFamily="18" charset="0"/>
                <a:ea typeface="ＭＳ Ｐゴシック" pitchFamily="50" charset="-128"/>
              </a:defRPr>
            </a:lvl1pPr>
            <a:lvl2pPr marL="742950" indent="-285750" eaLnBrk="0" hangingPunct="0">
              <a:spcBef>
                <a:spcPct val="20000"/>
              </a:spcBef>
              <a:buChar char="–"/>
              <a:defRPr kumimoji="1" sz="2800">
                <a:solidFill>
                  <a:schemeClr val="tx1"/>
                </a:solidFill>
                <a:latin typeface="Times New Roman" pitchFamily="18" charset="0"/>
                <a:ea typeface="ＭＳ Ｐゴシック" pitchFamily="50" charset="-128"/>
              </a:defRPr>
            </a:lvl2pPr>
            <a:lvl3pPr marL="1143000" indent="-228600" eaLnBrk="0" hangingPunct="0">
              <a:spcBef>
                <a:spcPct val="20000"/>
              </a:spcBef>
              <a:buChar char="•"/>
              <a:defRPr kumimoji="1" sz="2400">
                <a:solidFill>
                  <a:schemeClr val="tx1"/>
                </a:solidFill>
                <a:latin typeface="Times New Roman" pitchFamily="18" charset="0"/>
                <a:ea typeface="ＭＳ Ｐゴシック" pitchFamily="50" charset="-128"/>
              </a:defRPr>
            </a:lvl3pPr>
            <a:lvl4pPr marL="1600200" indent="-228600" eaLnBrk="0" hangingPunct="0">
              <a:spcBef>
                <a:spcPct val="20000"/>
              </a:spcBef>
              <a:buChar char="–"/>
              <a:defRPr kumimoji="1" sz="2000">
                <a:solidFill>
                  <a:schemeClr val="tx1"/>
                </a:solidFill>
                <a:latin typeface="Times New Roman" pitchFamily="18" charset="0"/>
                <a:ea typeface="ＭＳ Ｐゴシック" pitchFamily="50" charset="-128"/>
              </a:defRPr>
            </a:lvl4pPr>
            <a:lvl5pPr marL="2057400" indent="-228600" eaLnBrk="0" hangingPunct="0">
              <a:spcBef>
                <a:spcPct val="20000"/>
              </a:spcBef>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spcBef>
                <a:spcPct val="50000"/>
              </a:spcBef>
              <a:buFontTx/>
              <a:buNone/>
            </a:pPr>
            <a:r>
              <a:rPr lang="ja-JP" altLang="en-US" sz="1600">
                <a:solidFill>
                  <a:srgbClr val="000000"/>
                </a:solidFill>
                <a:latin typeface="Arial" pitchFamily="34" charset="0"/>
              </a:rPr>
              <a:t>圧縮</a:t>
            </a:r>
          </a:p>
        </p:txBody>
      </p:sp>
      <p:sp>
        <p:nvSpPr>
          <p:cNvPr id="283658" name="Text Box 10"/>
          <p:cNvSpPr txBox="1">
            <a:spLocks noChangeArrowheads="1"/>
          </p:cNvSpPr>
          <p:nvPr/>
        </p:nvSpPr>
        <p:spPr bwMode="auto">
          <a:xfrm>
            <a:off x="5575300" y="2593765"/>
            <a:ext cx="65246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kumimoji="1" sz="3200">
                <a:solidFill>
                  <a:schemeClr val="tx1"/>
                </a:solidFill>
                <a:latin typeface="Times New Roman" pitchFamily="18" charset="0"/>
                <a:ea typeface="ＭＳ Ｐゴシック" pitchFamily="50" charset="-128"/>
              </a:defRPr>
            </a:lvl1pPr>
            <a:lvl2pPr marL="742950" indent="-285750" eaLnBrk="0" hangingPunct="0">
              <a:spcBef>
                <a:spcPct val="20000"/>
              </a:spcBef>
              <a:buChar char="–"/>
              <a:defRPr kumimoji="1" sz="2800">
                <a:solidFill>
                  <a:schemeClr val="tx1"/>
                </a:solidFill>
                <a:latin typeface="Times New Roman" pitchFamily="18" charset="0"/>
                <a:ea typeface="ＭＳ Ｐゴシック" pitchFamily="50" charset="-128"/>
              </a:defRPr>
            </a:lvl2pPr>
            <a:lvl3pPr marL="1143000" indent="-228600" eaLnBrk="0" hangingPunct="0">
              <a:spcBef>
                <a:spcPct val="20000"/>
              </a:spcBef>
              <a:buChar char="•"/>
              <a:defRPr kumimoji="1" sz="2400">
                <a:solidFill>
                  <a:schemeClr val="tx1"/>
                </a:solidFill>
                <a:latin typeface="Times New Roman" pitchFamily="18" charset="0"/>
                <a:ea typeface="ＭＳ Ｐゴシック" pitchFamily="50" charset="-128"/>
              </a:defRPr>
            </a:lvl3pPr>
            <a:lvl4pPr marL="1600200" indent="-228600" eaLnBrk="0" hangingPunct="0">
              <a:spcBef>
                <a:spcPct val="20000"/>
              </a:spcBef>
              <a:buChar char="–"/>
              <a:defRPr kumimoji="1" sz="2000">
                <a:solidFill>
                  <a:schemeClr val="tx1"/>
                </a:solidFill>
                <a:latin typeface="Times New Roman" pitchFamily="18" charset="0"/>
                <a:ea typeface="ＭＳ Ｐゴシック" pitchFamily="50" charset="-128"/>
              </a:defRPr>
            </a:lvl4pPr>
            <a:lvl5pPr marL="2057400" indent="-228600" eaLnBrk="0" hangingPunct="0">
              <a:spcBef>
                <a:spcPct val="20000"/>
              </a:spcBef>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spcBef>
                <a:spcPct val="50000"/>
              </a:spcBef>
              <a:buFontTx/>
              <a:buNone/>
            </a:pPr>
            <a:r>
              <a:rPr lang="ja-JP" altLang="en-US" sz="1600">
                <a:solidFill>
                  <a:srgbClr val="000000"/>
                </a:solidFill>
                <a:latin typeface="Arial" pitchFamily="34" charset="0"/>
              </a:rPr>
              <a:t>伸張</a:t>
            </a:r>
          </a:p>
        </p:txBody>
      </p:sp>
      <p:sp>
        <p:nvSpPr>
          <p:cNvPr id="44044" name="AutoShape 12"/>
          <p:cNvSpPr>
            <a:spLocks noChangeArrowheads="1"/>
          </p:cNvSpPr>
          <p:nvPr/>
        </p:nvSpPr>
        <p:spPr bwMode="auto">
          <a:xfrm>
            <a:off x="266700" y="5357813"/>
            <a:ext cx="5761038" cy="503237"/>
          </a:xfrm>
          <a:prstGeom prst="roundRect">
            <a:avLst>
              <a:gd name="adj" fmla="val 16667"/>
            </a:avLst>
          </a:prstGeom>
          <a:solidFill>
            <a:schemeClr val="accent1">
              <a:lumMod val="20000"/>
              <a:lumOff val="80000"/>
            </a:schemeClr>
          </a:solidFill>
          <a:ln w="9525">
            <a:solidFill>
              <a:schemeClr val="tx1"/>
            </a:solidFill>
            <a:round/>
            <a:headEnd/>
            <a:tailEnd/>
          </a:ln>
          <a:effectLst/>
        </p:spPr>
        <p:txBody>
          <a:bodyPr wrap="none"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defRPr/>
            </a:pPr>
            <a:r>
              <a:rPr lang="ja-JP" altLang="en-US" b="1" dirty="0" smtClean="0">
                <a:solidFill>
                  <a:srgbClr val="000000"/>
                </a:solidFill>
              </a:rPr>
              <a:t>　亀裂の方向は、発生するひずみと直行方向に発生する。</a:t>
            </a:r>
          </a:p>
        </p:txBody>
      </p:sp>
      <p:sp>
        <p:nvSpPr>
          <p:cNvPr id="283660" name="Line 13"/>
          <p:cNvSpPr>
            <a:spLocks noChangeShapeType="1"/>
          </p:cNvSpPr>
          <p:nvPr/>
        </p:nvSpPr>
        <p:spPr bwMode="auto">
          <a:xfrm>
            <a:off x="4932363" y="2073065"/>
            <a:ext cx="28733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83661" name="Line 14"/>
          <p:cNvSpPr>
            <a:spLocks noChangeShapeType="1"/>
          </p:cNvSpPr>
          <p:nvPr/>
        </p:nvSpPr>
        <p:spPr bwMode="auto">
          <a:xfrm>
            <a:off x="4787900" y="3728828"/>
            <a:ext cx="431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83662" name="Line 15"/>
          <p:cNvSpPr>
            <a:spLocks noChangeShapeType="1"/>
          </p:cNvSpPr>
          <p:nvPr/>
        </p:nvSpPr>
        <p:spPr bwMode="auto">
          <a:xfrm>
            <a:off x="5148263" y="2073065"/>
            <a:ext cx="0" cy="1655763"/>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83663" name="Text Box 16"/>
          <p:cNvSpPr txBox="1">
            <a:spLocks noChangeArrowheads="1"/>
          </p:cNvSpPr>
          <p:nvPr/>
        </p:nvSpPr>
        <p:spPr bwMode="auto">
          <a:xfrm>
            <a:off x="4716463" y="2754103"/>
            <a:ext cx="863600" cy="33655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kumimoji="1" sz="3200">
                <a:solidFill>
                  <a:schemeClr val="tx1"/>
                </a:solidFill>
                <a:latin typeface="Times New Roman" pitchFamily="18" charset="0"/>
                <a:ea typeface="ＭＳ Ｐゴシック" pitchFamily="50" charset="-128"/>
              </a:defRPr>
            </a:lvl1pPr>
            <a:lvl2pPr marL="742950" indent="-285750" eaLnBrk="0" hangingPunct="0">
              <a:spcBef>
                <a:spcPct val="20000"/>
              </a:spcBef>
              <a:buChar char="–"/>
              <a:defRPr kumimoji="1" sz="2800">
                <a:solidFill>
                  <a:schemeClr val="tx1"/>
                </a:solidFill>
                <a:latin typeface="Times New Roman" pitchFamily="18" charset="0"/>
                <a:ea typeface="ＭＳ Ｐゴシック" pitchFamily="50" charset="-128"/>
              </a:defRPr>
            </a:lvl2pPr>
            <a:lvl3pPr marL="1143000" indent="-228600" eaLnBrk="0" hangingPunct="0">
              <a:spcBef>
                <a:spcPct val="20000"/>
              </a:spcBef>
              <a:buChar char="•"/>
              <a:defRPr kumimoji="1" sz="2400">
                <a:solidFill>
                  <a:schemeClr val="tx1"/>
                </a:solidFill>
                <a:latin typeface="Times New Roman" pitchFamily="18" charset="0"/>
                <a:ea typeface="ＭＳ Ｐゴシック" pitchFamily="50" charset="-128"/>
              </a:defRPr>
            </a:lvl3pPr>
            <a:lvl4pPr marL="1600200" indent="-228600" eaLnBrk="0" hangingPunct="0">
              <a:spcBef>
                <a:spcPct val="20000"/>
              </a:spcBef>
              <a:buChar char="–"/>
              <a:defRPr kumimoji="1" sz="2000">
                <a:solidFill>
                  <a:schemeClr val="tx1"/>
                </a:solidFill>
                <a:latin typeface="Times New Roman" pitchFamily="18" charset="0"/>
                <a:ea typeface="ＭＳ Ｐゴシック" pitchFamily="50" charset="-128"/>
              </a:defRPr>
            </a:lvl4pPr>
            <a:lvl5pPr marL="2057400" indent="-228600" eaLnBrk="0" hangingPunct="0">
              <a:spcBef>
                <a:spcPct val="20000"/>
              </a:spcBef>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spcBef>
                <a:spcPct val="50000"/>
              </a:spcBef>
              <a:buFontTx/>
              <a:buNone/>
            </a:pPr>
            <a:r>
              <a:rPr lang="en-US" altLang="ja-JP" sz="1600">
                <a:solidFill>
                  <a:srgbClr val="000000"/>
                </a:solidFill>
                <a:latin typeface="Arial" pitchFamily="34" charset="0"/>
              </a:rPr>
              <a:t>40mm</a:t>
            </a:r>
          </a:p>
        </p:txBody>
      </p:sp>
      <p:pic>
        <p:nvPicPr>
          <p:cNvPr id="44049" name="Picture 17" descr="hirou09803-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38888" y="4389438"/>
            <a:ext cx="1289050" cy="177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50" name="Picture 18" descr="hirou09803-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539038" y="4784725"/>
            <a:ext cx="7239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51" name="Arc 19"/>
          <p:cNvSpPr>
            <a:spLocks/>
          </p:cNvSpPr>
          <p:nvPr/>
        </p:nvSpPr>
        <p:spPr bwMode="auto">
          <a:xfrm>
            <a:off x="7739063" y="5045075"/>
            <a:ext cx="319087" cy="196850"/>
          </a:xfrm>
          <a:custGeom>
            <a:avLst/>
            <a:gdLst>
              <a:gd name="T0" fmla="*/ 0 w 39516"/>
              <a:gd name="T1" fmla="*/ 2147483647 h 21600"/>
              <a:gd name="T2" fmla="*/ 2147483647 w 39516"/>
              <a:gd name="T3" fmla="*/ 2147483647 h 21600"/>
              <a:gd name="T4" fmla="*/ 2147483647 w 39516"/>
              <a:gd name="T5" fmla="*/ 2147483647 h 21600"/>
              <a:gd name="T6" fmla="*/ 0 60000 65536"/>
              <a:gd name="T7" fmla="*/ 0 60000 65536"/>
              <a:gd name="T8" fmla="*/ 0 60000 65536"/>
            </a:gdLst>
            <a:ahLst/>
            <a:cxnLst>
              <a:cxn ang="T6">
                <a:pos x="T0" y="T1"/>
              </a:cxn>
              <a:cxn ang="T7">
                <a:pos x="T2" y="T3"/>
              </a:cxn>
              <a:cxn ang="T8">
                <a:pos x="T4" y="T5"/>
              </a:cxn>
            </a:cxnLst>
            <a:rect l="0" t="0" r="r" b="b"/>
            <a:pathLst>
              <a:path w="39516" h="21600" fill="none" extrusionOk="0">
                <a:moveTo>
                  <a:pt x="0" y="11505"/>
                </a:moveTo>
                <a:cubicBezTo>
                  <a:pt x="3741" y="4427"/>
                  <a:pt x="11090" y="-1"/>
                  <a:pt x="19096" y="0"/>
                </a:cubicBezTo>
                <a:cubicBezTo>
                  <a:pt x="28310" y="0"/>
                  <a:pt x="36510" y="5845"/>
                  <a:pt x="39515" y="14557"/>
                </a:cubicBezTo>
              </a:path>
              <a:path w="39516" h="21600" stroke="0" extrusionOk="0">
                <a:moveTo>
                  <a:pt x="0" y="11505"/>
                </a:moveTo>
                <a:cubicBezTo>
                  <a:pt x="3741" y="4427"/>
                  <a:pt x="11090" y="-1"/>
                  <a:pt x="19096" y="0"/>
                </a:cubicBezTo>
                <a:cubicBezTo>
                  <a:pt x="28310" y="0"/>
                  <a:pt x="36510" y="5845"/>
                  <a:pt x="39515" y="14557"/>
                </a:cubicBezTo>
                <a:lnTo>
                  <a:pt x="19096" y="21600"/>
                </a:lnTo>
                <a:lnTo>
                  <a:pt x="0" y="11505"/>
                </a:lnTo>
                <a:close/>
              </a:path>
            </a:pathLst>
          </a:custGeom>
          <a:noFill/>
          <a:ln w="349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4052" name="Arc 20"/>
          <p:cNvSpPr>
            <a:spLocks/>
          </p:cNvSpPr>
          <p:nvPr/>
        </p:nvSpPr>
        <p:spPr bwMode="auto">
          <a:xfrm rot="10800000">
            <a:off x="7705725" y="5241925"/>
            <a:ext cx="347663" cy="261938"/>
          </a:xfrm>
          <a:custGeom>
            <a:avLst/>
            <a:gdLst>
              <a:gd name="T0" fmla="*/ 0 w 39516"/>
              <a:gd name="T1" fmla="*/ 2147483647 h 21600"/>
              <a:gd name="T2" fmla="*/ 2147483647 w 39516"/>
              <a:gd name="T3" fmla="*/ 2147483647 h 21600"/>
              <a:gd name="T4" fmla="*/ 2147483647 w 39516"/>
              <a:gd name="T5" fmla="*/ 2147483647 h 21600"/>
              <a:gd name="T6" fmla="*/ 0 60000 65536"/>
              <a:gd name="T7" fmla="*/ 0 60000 65536"/>
              <a:gd name="T8" fmla="*/ 0 60000 65536"/>
            </a:gdLst>
            <a:ahLst/>
            <a:cxnLst>
              <a:cxn ang="T6">
                <a:pos x="T0" y="T1"/>
              </a:cxn>
              <a:cxn ang="T7">
                <a:pos x="T2" y="T3"/>
              </a:cxn>
              <a:cxn ang="T8">
                <a:pos x="T4" y="T5"/>
              </a:cxn>
            </a:cxnLst>
            <a:rect l="0" t="0" r="r" b="b"/>
            <a:pathLst>
              <a:path w="39516" h="21600" fill="none" extrusionOk="0">
                <a:moveTo>
                  <a:pt x="0" y="11505"/>
                </a:moveTo>
                <a:cubicBezTo>
                  <a:pt x="3741" y="4427"/>
                  <a:pt x="11090" y="-1"/>
                  <a:pt x="19096" y="0"/>
                </a:cubicBezTo>
                <a:cubicBezTo>
                  <a:pt x="28310" y="0"/>
                  <a:pt x="36510" y="5845"/>
                  <a:pt x="39515" y="14557"/>
                </a:cubicBezTo>
              </a:path>
              <a:path w="39516" h="21600" stroke="0" extrusionOk="0">
                <a:moveTo>
                  <a:pt x="0" y="11505"/>
                </a:moveTo>
                <a:cubicBezTo>
                  <a:pt x="3741" y="4427"/>
                  <a:pt x="11090" y="-1"/>
                  <a:pt x="19096" y="0"/>
                </a:cubicBezTo>
                <a:cubicBezTo>
                  <a:pt x="28310" y="0"/>
                  <a:pt x="36510" y="5845"/>
                  <a:pt x="39515" y="14557"/>
                </a:cubicBezTo>
                <a:lnTo>
                  <a:pt x="19096" y="21600"/>
                </a:lnTo>
                <a:lnTo>
                  <a:pt x="0" y="11505"/>
                </a:lnTo>
                <a:close/>
              </a:path>
            </a:pathLst>
          </a:custGeom>
          <a:noFill/>
          <a:ln w="349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4056" name="Freeform 24"/>
          <p:cNvSpPr>
            <a:spLocks/>
          </p:cNvSpPr>
          <p:nvPr/>
        </p:nvSpPr>
        <p:spPr bwMode="auto">
          <a:xfrm>
            <a:off x="1609725" y="2839828"/>
            <a:ext cx="228600" cy="76200"/>
          </a:xfrm>
          <a:custGeom>
            <a:avLst/>
            <a:gdLst>
              <a:gd name="T0" fmla="*/ 0 w 144"/>
              <a:gd name="T1" fmla="*/ 0 h 56"/>
              <a:gd name="T2" fmla="*/ 2147483647 w 144"/>
              <a:gd name="T3" fmla="*/ 2147483647 h 56"/>
              <a:gd name="T4" fmla="*/ 2147483647 w 144"/>
              <a:gd name="T5" fmla="*/ 2147483647 h 56"/>
              <a:gd name="T6" fmla="*/ 0 60000 65536"/>
              <a:gd name="T7" fmla="*/ 0 60000 65536"/>
              <a:gd name="T8" fmla="*/ 0 60000 65536"/>
            </a:gdLst>
            <a:ahLst/>
            <a:cxnLst>
              <a:cxn ang="T6">
                <a:pos x="T0" y="T1"/>
              </a:cxn>
              <a:cxn ang="T7">
                <a:pos x="T2" y="T3"/>
              </a:cxn>
              <a:cxn ang="T8">
                <a:pos x="T4" y="T5"/>
              </a:cxn>
            </a:cxnLst>
            <a:rect l="0" t="0" r="r" b="b"/>
            <a:pathLst>
              <a:path w="144" h="56">
                <a:moveTo>
                  <a:pt x="0" y="0"/>
                </a:moveTo>
                <a:cubicBezTo>
                  <a:pt x="12" y="20"/>
                  <a:pt x="24" y="40"/>
                  <a:pt x="48" y="48"/>
                </a:cubicBezTo>
                <a:cubicBezTo>
                  <a:pt x="72" y="56"/>
                  <a:pt x="128" y="48"/>
                  <a:pt x="144" y="48"/>
                </a:cubicBezTo>
              </a:path>
            </a:pathLst>
          </a:custGeom>
          <a:noFill/>
          <a:ln w="25400">
            <a:solidFill>
              <a:srgbClr val="00FF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4057" name="Freeform 25"/>
          <p:cNvSpPr>
            <a:spLocks/>
          </p:cNvSpPr>
          <p:nvPr/>
        </p:nvSpPr>
        <p:spPr bwMode="auto">
          <a:xfrm>
            <a:off x="6886575" y="2811253"/>
            <a:ext cx="228600" cy="76200"/>
          </a:xfrm>
          <a:custGeom>
            <a:avLst/>
            <a:gdLst>
              <a:gd name="T0" fmla="*/ 0 w 144"/>
              <a:gd name="T1" fmla="*/ 0 h 56"/>
              <a:gd name="T2" fmla="*/ 2147483647 w 144"/>
              <a:gd name="T3" fmla="*/ 2147483647 h 56"/>
              <a:gd name="T4" fmla="*/ 2147483647 w 144"/>
              <a:gd name="T5" fmla="*/ 2147483647 h 56"/>
              <a:gd name="T6" fmla="*/ 0 60000 65536"/>
              <a:gd name="T7" fmla="*/ 0 60000 65536"/>
              <a:gd name="T8" fmla="*/ 0 60000 65536"/>
            </a:gdLst>
            <a:ahLst/>
            <a:cxnLst>
              <a:cxn ang="T6">
                <a:pos x="T0" y="T1"/>
              </a:cxn>
              <a:cxn ang="T7">
                <a:pos x="T2" y="T3"/>
              </a:cxn>
              <a:cxn ang="T8">
                <a:pos x="T4" y="T5"/>
              </a:cxn>
            </a:cxnLst>
            <a:rect l="0" t="0" r="r" b="b"/>
            <a:pathLst>
              <a:path w="144" h="56">
                <a:moveTo>
                  <a:pt x="0" y="0"/>
                </a:moveTo>
                <a:cubicBezTo>
                  <a:pt x="12" y="20"/>
                  <a:pt x="24" y="40"/>
                  <a:pt x="48" y="48"/>
                </a:cubicBezTo>
                <a:cubicBezTo>
                  <a:pt x="72" y="56"/>
                  <a:pt x="128" y="48"/>
                  <a:pt x="144" y="48"/>
                </a:cubicBezTo>
              </a:path>
            </a:pathLst>
          </a:custGeom>
          <a:noFill/>
          <a:ln w="25400">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83670" name="AutoShape 26"/>
          <p:cNvSpPr>
            <a:spLocks noChangeArrowheads="1"/>
          </p:cNvSpPr>
          <p:nvPr/>
        </p:nvSpPr>
        <p:spPr bwMode="auto">
          <a:xfrm flipV="1">
            <a:off x="1728788" y="3601828"/>
            <a:ext cx="304800" cy="304800"/>
          </a:xfrm>
          <a:prstGeom prst="downArrow">
            <a:avLst>
              <a:gd name="adj1" fmla="val 50000"/>
              <a:gd name="adj2" fmla="val 2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eaLnBrk="0" hangingPunct="0">
              <a:spcBef>
                <a:spcPct val="20000"/>
              </a:spcBef>
              <a:buChar char="•"/>
              <a:defRPr kumimoji="1" sz="3200">
                <a:solidFill>
                  <a:schemeClr val="tx1"/>
                </a:solidFill>
                <a:latin typeface="Times New Roman" pitchFamily="18" charset="0"/>
                <a:ea typeface="ＭＳ Ｐゴシック" pitchFamily="50" charset="-128"/>
              </a:defRPr>
            </a:lvl1pPr>
            <a:lvl2pPr marL="742950" indent="-285750" eaLnBrk="0" hangingPunct="0">
              <a:spcBef>
                <a:spcPct val="20000"/>
              </a:spcBef>
              <a:buChar char="–"/>
              <a:defRPr kumimoji="1" sz="2800">
                <a:solidFill>
                  <a:schemeClr val="tx1"/>
                </a:solidFill>
                <a:latin typeface="Times New Roman" pitchFamily="18" charset="0"/>
                <a:ea typeface="ＭＳ Ｐゴシック" pitchFamily="50" charset="-128"/>
              </a:defRPr>
            </a:lvl2pPr>
            <a:lvl3pPr marL="1143000" indent="-228600" eaLnBrk="0" hangingPunct="0">
              <a:spcBef>
                <a:spcPct val="20000"/>
              </a:spcBef>
              <a:buChar char="•"/>
              <a:defRPr kumimoji="1" sz="2400">
                <a:solidFill>
                  <a:schemeClr val="tx1"/>
                </a:solidFill>
                <a:latin typeface="Times New Roman" pitchFamily="18" charset="0"/>
                <a:ea typeface="ＭＳ Ｐゴシック" pitchFamily="50" charset="-128"/>
              </a:defRPr>
            </a:lvl3pPr>
            <a:lvl4pPr marL="1600200" indent="-228600" eaLnBrk="0" hangingPunct="0">
              <a:spcBef>
                <a:spcPct val="20000"/>
              </a:spcBef>
              <a:buChar char="–"/>
              <a:defRPr kumimoji="1" sz="2000">
                <a:solidFill>
                  <a:schemeClr val="tx1"/>
                </a:solidFill>
                <a:latin typeface="Times New Roman" pitchFamily="18" charset="0"/>
                <a:ea typeface="ＭＳ Ｐゴシック" pitchFamily="50" charset="-128"/>
              </a:defRPr>
            </a:lvl4pPr>
            <a:lvl5pPr marL="2057400" indent="-228600" eaLnBrk="0" hangingPunct="0">
              <a:spcBef>
                <a:spcPct val="20000"/>
              </a:spcBef>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spcBef>
                <a:spcPct val="0"/>
              </a:spcBef>
              <a:buFontTx/>
              <a:buNone/>
            </a:pPr>
            <a:endParaRPr lang="ja-JP" altLang="en-US" sz="1800">
              <a:solidFill>
                <a:srgbClr val="000000"/>
              </a:solidFill>
              <a:latin typeface="Arial" pitchFamily="34" charset="0"/>
            </a:endParaRPr>
          </a:p>
        </p:txBody>
      </p:sp>
      <p:sp>
        <p:nvSpPr>
          <p:cNvPr id="283671" name="AutoShape 27"/>
          <p:cNvSpPr>
            <a:spLocks noChangeArrowheads="1"/>
          </p:cNvSpPr>
          <p:nvPr/>
        </p:nvSpPr>
        <p:spPr bwMode="auto">
          <a:xfrm>
            <a:off x="1752600" y="1887328"/>
            <a:ext cx="304800" cy="304800"/>
          </a:xfrm>
          <a:prstGeom prst="downArrow">
            <a:avLst>
              <a:gd name="adj1" fmla="val 50000"/>
              <a:gd name="adj2" fmla="val 2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eaLnBrk="0" hangingPunct="0">
              <a:spcBef>
                <a:spcPct val="20000"/>
              </a:spcBef>
              <a:buChar char="•"/>
              <a:defRPr kumimoji="1" sz="3200">
                <a:solidFill>
                  <a:schemeClr val="tx1"/>
                </a:solidFill>
                <a:latin typeface="Times New Roman" pitchFamily="18" charset="0"/>
                <a:ea typeface="ＭＳ Ｐゴシック" pitchFamily="50" charset="-128"/>
              </a:defRPr>
            </a:lvl1pPr>
            <a:lvl2pPr marL="742950" indent="-285750" eaLnBrk="0" hangingPunct="0">
              <a:spcBef>
                <a:spcPct val="20000"/>
              </a:spcBef>
              <a:buChar char="–"/>
              <a:defRPr kumimoji="1" sz="2800">
                <a:solidFill>
                  <a:schemeClr val="tx1"/>
                </a:solidFill>
                <a:latin typeface="Times New Roman" pitchFamily="18" charset="0"/>
                <a:ea typeface="ＭＳ Ｐゴシック" pitchFamily="50" charset="-128"/>
              </a:defRPr>
            </a:lvl2pPr>
            <a:lvl3pPr marL="1143000" indent="-228600" eaLnBrk="0" hangingPunct="0">
              <a:spcBef>
                <a:spcPct val="20000"/>
              </a:spcBef>
              <a:buChar char="•"/>
              <a:defRPr kumimoji="1" sz="2400">
                <a:solidFill>
                  <a:schemeClr val="tx1"/>
                </a:solidFill>
                <a:latin typeface="Times New Roman" pitchFamily="18" charset="0"/>
                <a:ea typeface="ＭＳ Ｐゴシック" pitchFamily="50" charset="-128"/>
              </a:defRPr>
            </a:lvl3pPr>
            <a:lvl4pPr marL="1600200" indent="-228600" eaLnBrk="0" hangingPunct="0">
              <a:spcBef>
                <a:spcPct val="20000"/>
              </a:spcBef>
              <a:buChar char="–"/>
              <a:defRPr kumimoji="1" sz="2000">
                <a:solidFill>
                  <a:schemeClr val="tx1"/>
                </a:solidFill>
                <a:latin typeface="Times New Roman" pitchFamily="18" charset="0"/>
                <a:ea typeface="ＭＳ Ｐゴシック" pitchFamily="50" charset="-128"/>
              </a:defRPr>
            </a:lvl4pPr>
            <a:lvl5pPr marL="2057400" indent="-228600" eaLnBrk="0" hangingPunct="0">
              <a:spcBef>
                <a:spcPct val="20000"/>
              </a:spcBef>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spcBef>
                <a:spcPct val="0"/>
              </a:spcBef>
              <a:buFontTx/>
              <a:buNone/>
            </a:pPr>
            <a:endParaRPr lang="ja-JP" altLang="en-US" sz="1800">
              <a:solidFill>
                <a:srgbClr val="000000"/>
              </a:solidFill>
              <a:latin typeface="Arial" pitchFamily="34" charset="0"/>
            </a:endParaRPr>
          </a:p>
        </p:txBody>
      </p:sp>
      <p:sp>
        <p:nvSpPr>
          <p:cNvPr id="283672" name="AutoShape 28"/>
          <p:cNvSpPr>
            <a:spLocks noChangeArrowheads="1"/>
          </p:cNvSpPr>
          <p:nvPr/>
        </p:nvSpPr>
        <p:spPr bwMode="auto">
          <a:xfrm>
            <a:off x="6934200" y="3944728"/>
            <a:ext cx="304800" cy="304800"/>
          </a:xfrm>
          <a:prstGeom prst="downArrow">
            <a:avLst>
              <a:gd name="adj1" fmla="val 50000"/>
              <a:gd name="adj2" fmla="val 2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eaLnBrk="0" hangingPunct="0">
              <a:spcBef>
                <a:spcPct val="20000"/>
              </a:spcBef>
              <a:buChar char="•"/>
              <a:defRPr kumimoji="1" sz="3200">
                <a:solidFill>
                  <a:schemeClr val="tx1"/>
                </a:solidFill>
                <a:latin typeface="Times New Roman" pitchFamily="18" charset="0"/>
                <a:ea typeface="ＭＳ Ｐゴシック" pitchFamily="50" charset="-128"/>
              </a:defRPr>
            </a:lvl1pPr>
            <a:lvl2pPr marL="742950" indent="-285750" eaLnBrk="0" hangingPunct="0">
              <a:spcBef>
                <a:spcPct val="20000"/>
              </a:spcBef>
              <a:buChar char="–"/>
              <a:defRPr kumimoji="1" sz="2800">
                <a:solidFill>
                  <a:schemeClr val="tx1"/>
                </a:solidFill>
                <a:latin typeface="Times New Roman" pitchFamily="18" charset="0"/>
                <a:ea typeface="ＭＳ Ｐゴシック" pitchFamily="50" charset="-128"/>
              </a:defRPr>
            </a:lvl2pPr>
            <a:lvl3pPr marL="1143000" indent="-228600" eaLnBrk="0" hangingPunct="0">
              <a:spcBef>
                <a:spcPct val="20000"/>
              </a:spcBef>
              <a:buChar char="•"/>
              <a:defRPr kumimoji="1" sz="2400">
                <a:solidFill>
                  <a:schemeClr val="tx1"/>
                </a:solidFill>
                <a:latin typeface="Times New Roman" pitchFamily="18" charset="0"/>
                <a:ea typeface="ＭＳ Ｐゴシック" pitchFamily="50" charset="-128"/>
              </a:defRPr>
            </a:lvl3pPr>
            <a:lvl4pPr marL="1600200" indent="-228600" eaLnBrk="0" hangingPunct="0">
              <a:spcBef>
                <a:spcPct val="20000"/>
              </a:spcBef>
              <a:buChar char="–"/>
              <a:defRPr kumimoji="1" sz="2000">
                <a:solidFill>
                  <a:schemeClr val="tx1"/>
                </a:solidFill>
                <a:latin typeface="Times New Roman" pitchFamily="18" charset="0"/>
                <a:ea typeface="ＭＳ Ｐゴシック" pitchFamily="50" charset="-128"/>
              </a:defRPr>
            </a:lvl4pPr>
            <a:lvl5pPr marL="2057400" indent="-228600" eaLnBrk="0" hangingPunct="0">
              <a:spcBef>
                <a:spcPct val="20000"/>
              </a:spcBef>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spcBef>
                <a:spcPct val="0"/>
              </a:spcBef>
              <a:buFontTx/>
              <a:buNone/>
            </a:pPr>
            <a:endParaRPr lang="ja-JP" altLang="en-US" sz="1800">
              <a:solidFill>
                <a:srgbClr val="000000"/>
              </a:solidFill>
              <a:latin typeface="Arial" pitchFamily="34" charset="0"/>
            </a:endParaRPr>
          </a:p>
        </p:txBody>
      </p:sp>
      <p:sp>
        <p:nvSpPr>
          <p:cNvPr id="283673" name="AutoShape 29"/>
          <p:cNvSpPr>
            <a:spLocks noChangeArrowheads="1"/>
          </p:cNvSpPr>
          <p:nvPr/>
        </p:nvSpPr>
        <p:spPr bwMode="auto">
          <a:xfrm flipV="1">
            <a:off x="7024688" y="1472990"/>
            <a:ext cx="304800" cy="304800"/>
          </a:xfrm>
          <a:prstGeom prst="downArrow">
            <a:avLst>
              <a:gd name="adj1" fmla="val 50000"/>
              <a:gd name="adj2" fmla="val 2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eaLnBrk="0" hangingPunct="0">
              <a:spcBef>
                <a:spcPct val="20000"/>
              </a:spcBef>
              <a:buChar char="•"/>
              <a:defRPr kumimoji="1" sz="3200">
                <a:solidFill>
                  <a:schemeClr val="tx1"/>
                </a:solidFill>
                <a:latin typeface="Times New Roman" pitchFamily="18" charset="0"/>
                <a:ea typeface="ＭＳ Ｐゴシック" pitchFamily="50" charset="-128"/>
              </a:defRPr>
            </a:lvl1pPr>
            <a:lvl2pPr marL="742950" indent="-285750" eaLnBrk="0" hangingPunct="0">
              <a:spcBef>
                <a:spcPct val="20000"/>
              </a:spcBef>
              <a:buChar char="–"/>
              <a:defRPr kumimoji="1" sz="2800">
                <a:solidFill>
                  <a:schemeClr val="tx1"/>
                </a:solidFill>
                <a:latin typeface="Times New Roman" pitchFamily="18" charset="0"/>
                <a:ea typeface="ＭＳ Ｐゴシック" pitchFamily="50" charset="-128"/>
              </a:defRPr>
            </a:lvl2pPr>
            <a:lvl3pPr marL="1143000" indent="-228600" eaLnBrk="0" hangingPunct="0">
              <a:spcBef>
                <a:spcPct val="20000"/>
              </a:spcBef>
              <a:buChar char="•"/>
              <a:defRPr kumimoji="1" sz="2400">
                <a:solidFill>
                  <a:schemeClr val="tx1"/>
                </a:solidFill>
                <a:latin typeface="Times New Roman" pitchFamily="18" charset="0"/>
                <a:ea typeface="ＭＳ Ｐゴシック" pitchFamily="50" charset="-128"/>
              </a:defRPr>
            </a:lvl3pPr>
            <a:lvl4pPr marL="1600200" indent="-228600" eaLnBrk="0" hangingPunct="0">
              <a:spcBef>
                <a:spcPct val="20000"/>
              </a:spcBef>
              <a:buChar char="–"/>
              <a:defRPr kumimoji="1" sz="2000">
                <a:solidFill>
                  <a:schemeClr val="tx1"/>
                </a:solidFill>
                <a:latin typeface="Times New Roman" pitchFamily="18" charset="0"/>
                <a:ea typeface="ＭＳ Ｐゴシック" pitchFamily="50" charset="-128"/>
              </a:defRPr>
            </a:lvl4pPr>
            <a:lvl5pPr marL="2057400" indent="-228600" eaLnBrk="0" hangingPunct="0">
              <a:spcBef>
                <a:spcPct val="20000"/>
              </a:spcBef>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spcBef>
                <a:spcPct val="0"/>
              </a:spcBef>
              <a:buFontTx/>
              <a:buNone/>
            </a:pPr>
            <a:endParaRPr lang="ja-JP" altLang="en-US" sz="1800">
              <a:solidFill>
                <a:srgbClr val="000000"/>
              </a:solidFill>
              <a:latin typeface="Arial" pitchFamily="34" charset="0"/>
            </a:endParaRPr>
          </a:p>
        </p:txBody>
      </p:sp>
      <p:sp>
        <p:nvSpPr>
          <p:cNvPr id="283674" name="Text Box 30"/>
          <p:cNvSpPr txBox="1">
            <a:spLocks noChangeArrowheads="1"/>
          </p:cNvSpPr>
          <p:nvPr/>
        </p:nvSpPr>
        <p:spPr bwMode="auto">
          <a:xfrm>
            <a:off x="1295400" y="1601578"/>
            <a:ext cx="914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kumimoji="1" sz="3200">
                <a:solidFill>
                  <a:schemeClr val="tx1"/>
                </a:solidFill>
                <a:latin typeface="Times New Roman" pitchFamily="18" charset="0"/>
                <a:ea typeface="ＭＳ Ｐゴシック" pitchFamily="50" charset="-128"/>
              </a:defRPr>
            </a:lvl1pPr>
            <a:lvl2pPr marL="742950" indent="-285750" eaLnBrk="0" hangingPunct="0">
              <a:spcBef>
                <a:spcPct val="20000"/>
              </a:spcBef>
              <a:buChar char="–"/>
              <a:defRPr kumimoji="1" sz="2800">
                <a:solidFill>
                  <a:schemeClr val="tx1"/>
                </a:solidFill>
                <a:latin typeface="Times New Roman" pitchFamily="18" charset="0"/>
                <a:ea typeface="ＭＳ Ｐゴシック" pitchFamily="50" charset="-128"/>
              </a:defRPr>
            </a:lvl2pPr>
            <a:lvl3pPr marL="1143000" indent="-228600" eaLnBrk="0" hangingPunct="0">
              <a:spcBef>
                <a:spcPct val="20000"/>
              </a:spcBef>
              <a:buChar char="•"/>
              <a:defRPr kumimoji="1" sz="2400">
                <a:solidFill>
                  <a:schemeClr val="tx1"/>
                </a:solidFill>
                <a:latin typeface="Times New Roman" pitchFamily="18" charset="0"/>
                <a:ea typeface="ＭＳ Ｐゴシック" pitchFamily="50" charset="-128"/>
              </a:defRPr>
            </a:lvl3pPr>
            <a:lvl4pPr marL="1600200" indent="-228600" eaLnBrk="0" hangingPunct="0">
              <a:spcBef>
                <a:spcPct val="20000"/>
              </a:spcBef>
              <a:buChar char="–"/>
              <a:defRPr kumimoji="1" sz="2000">
                <a:solidFill>
                  <a:schemeClr val="tx1"/>
                </a:solidFill>
                <a:latin typeface="Times New Roman" pitchFamily="18" charset="0"/>
                <a:ea typeface="ＭＳ Ｐゴシック" pitchFamily="50" charset="-128"/>
              </a:defRPr>
            </a:lvl4pPr>
            <a:lvl5pPr marL="2057400" indent="-228600" eaLnBrk="0" hangingPunct="0">
              <a:spcBef>
                <a:spcPct val="20000"/>
              </a:spcBef>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spcBef>
                <a:spcPct val="50000"/>
              </a:spcBef>
              <a:buFontTx/>
              <a:buNone/>
            </a:pPr>
            <a:r>
              <a:rPr lang="ja-JP" altLang="en-US" sz="1400" b="1" u="sng">
                <a:solidFill>
                  <a:srgbClr val="000000"/>
                </a:solidFill>
                <a:latin typeface="Arial" pitchFamily="34" charset="0"/>
              </a:rPr>
              <a:t>圧縮方向</a:t>
            </a:r>
          </a:p>
        </p:txBody>
      </p:sp>
      <p:sp>
        <p:nvSpPr>
          <p:cNvPr id="283675" name="Text Box 31"/>
          <p:cNvSpPr txBox="1">
            <a:spLocks noChangeArrowheads="1"/>
          </p:cNvSpPr>
          <p:nvPr/>
        </p:nvSpPr>
        <p:spPr bwMode="auto">
          <a:xfrm>
            <a:off x="7391400" y="1430128"/>
            <a:ext cx="914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kumimoji="1" sz="3200">
                <a:solidFill>
                  <a:schemeClr val="tx1"/>
                </a:solidFill>
                <a:latin typeface="Times New Roman" pitchFamily="18" charset="0"/>
                <a:ea typeface="ＭＳ Ｐゴシック" pitchFamily="50" charset="-128"/>
              </a:defRPr>
            </a:lvl1pPr>
            <a:lvl2pPr marL="742950" indent="-285750" eaLnBrk="0" hangingPunct="0">
              <a:spcBef>
                <a:spcPct val="20000"/>
              </a:spcBef>
              <a:buChar char="–"/>
              <a:defRPr kumimoji="1" sz="2800">
                <a:solidFill>
                  <a:schemeClr val="tx1"/>
                </a:solidFill>
                <a:latin typeface="Times New Roman" pitchFamily="18" charset="0"/>
                <a:ea typeface="ＭＳ Ｐゴシック" pitchFamily="50" charset="-128"/>
              </a:defRPr>
            </a:lvl2pPr>
            <a:lvl3pPr marL="1143000" indent="-228600" eaLnBrk="0" hangingPunct="0">
              <a:spcBef>
                <a:spcPct val="20000"/>
              </a:spcBef>
              <a:buChar char="•"/>
              <a:defRPr kumimoji="1" sz="2400">
                <a:solidFill>
                  <a:schemeClr val="tx1"/>
                </a:solidFill>
                <a:latin typeface="Times New Roman" pitchFamily="18" charset="0"/>
                <a:ea typeface="ＭＳ Ｐゴシック" pitchFamily="50" charset="-128"/>
              </a:defRPr>
            </a:lvl3pPr>
            <a:lvl4pPr marL="1600200" indent="-228600" eaLnBrk="0" hangingPunct="0">
              <a:spcBef>
                <a:spcPct val="20000"/>
              </a:spcBef>
              <a:buChar char="–"/>
              <a:defRPr kumimoji="1" sz="2000">
                <a:solidFill>
                  <a:schemeClr val="tx1"/>
                </a:solidFill>
                <a:latin typeface="Times New Roman" pitchFamily="18" charset="0"/>
                <a:ea typeface="ＭＳ Ｐゴシック" pitchFamily="50" charset="-128"/>
              </a:defRPr>
            </a:lvl4pPr>
            <a:lvl5pPr marL="2057400" indent="-228600" eaLnBrk="0" hangingPunct="0">
              <a:spcBef>
                <a:spcPct val="20000"/>
              </a:spcBef>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spcBef>
                <a:spcPct val="50000"/>
              </a:spcBef>
              <a:buFontTx/>
              <a:buNone/>
            </a:pPr>
            <a:r>
              <a:rPr lang="ja-JP" altLang="en-US" sz="1400" b="1" u="sng">
                <a:solidFill>
                  <a:srgbClr val="000000"/>
                </a:solidFill>
                <a:latin typeface="Arial" pitchFamily="34" charset="0"/>
              </a:rPr>
              <a:t>伸張方向</a:t>
            </a:r>
          </a:p>
        </p:txBody>
      </p:sp>
      <p:sp>
        <p:nvSpPr>
          <p:cNvPr id="44064" name="AutoShape 32"/>
          <p:cNvSpPr>
            <a:spLocks noChangeArrowheads="1"/>
          </p:cNvSpPr>
          <p:nvPr/>
        </p:nvSpPr>
        <p:spPr bwMode="auto">
          <a:xfrm>
            <a:off x="433388" y="3182728"/>
            <a:ext cx="862012" cy="457200"/>
          </a:xfrm>
          <a:prstGeom prst="wedgeRoundRectCallout">
            <a:avLst>
              <a:gd name="adj1" fmla="val 86278"/>
              <a:gd name="adj2" fmla="val -110764"/>
              <a:gd name="adj3" fmla="val 16667"/>
            </a:avLst>
          </a:prstGeom>
          <a:solidFill>
            <a:srgbClr val="FF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har char="•"/>
              <a:defRPr kumimoji="1" sz="3200">
                <a:solidFill>
                  <a:schemeClr val="tx1"/>
                </a:solidFill>
                <a:latin typeface="Times New Roman" pitchFamily="18" charset="0"/>
                <a:ea typeface="ＭＳ Ｐゴシック" pitchFamily="50" charset="-128"/>
              </a:defRPr>
            </a:lvl1pPr>
            <a:lvl2pPr marL="742950" indent="-285750" eaLnBrk="0" hangingPunct="0">
              <a:spcBef>
                <a:spcPct val="20000"/>
              </a:spcBef>
              <a:buChar char="–"/>
              <a:defRPr kumimoji="1" sz="2800">
                <a:solidFill>
                  <a:schemeClr val="tx1"/>
                </a:solidFill>
                <a:latin typeface="Times New Roman" pitchFamily="18" charset="0"/>
                <a:ea typeface="ＭＳ Ｐゴシック" pitchFamily="50" charset="-128"/>
              </a:defRPr>
            </a:lvl2pPr>
            <a:lvl3pPr marL="1143000" indent="-228600" eaLnBrk="0" hangingPunct="0">
              <a:spcBef>
                <a:spcPct val="20000"/>
              </a:spcBef>
              <a:buChar char="•"/>
              <a:defRPr kumimoji="1" sz="2400">
                <a:solidFill>
                  <a:schemeClr val="tx1"/>
                </a:solidFill>
                <a:latin typeface="Times New Roman" pitchFamily="18" charset="0"/>
                <a:ea typeface="ＭＳ Ｐゴシック" pitchFamily="50" charset="-128"/>
              </a:defRPr>
            </a:lvl3pPr>
            <a:lvl4pPr marL="1600200" indent="-228600" eaLnBrk="0" hangingPunct="0">
              <a:spcBef>
                <a:spcPct val="20000"/>
              </a:spcBef>
              <a:buChar char="–"/>
              <a:defRPr kumimoji="1" sz="2000">
                <a:solidFill>
                  <a:schemeClr val="tx1"/>
                </a:solidFill>
                <a:latin typeface="Times New Roman" pitchFamily="18" charset="0"/>
                <a:ea typeface="ＭＳ Ｐゴシック" pitchFamily="50" charset="-128"/>
              </a:defRPr>
            </a:lvl4pPr>
            <a:lvl5pPr marL="2057400" indent="-228600" eaLnBrk="0" hangingPunct="0">
              <a:spcBef>
                <a:spcPct val="20000"/>
              </a:spcBef>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algn="ctr" eaLnBrk="1" hangingPunct="1">
              <a:spcBef>
                <a:spcPct val="0"/>
              </a:spcBef>
              <a:buFontTx/>
              <a:buNone/>
            </a:pPr>
            <a:r>
              <a:rPr lang="ja-JP" altLang="en-US" sz="1200">
                <a:solidFill>
                  <a:srgbClr val="000000"/>
                </a:solidFill>
                <a:latin typeface="Arial" pitchFamily="34" charset="0"/>
              </a:rPr>
              <a:t>亀裂発生概要</a:t>
            </a:r>
          </a:p>
        </p:txBody>
      </p:sp>
      <p:sp>
        <p:nvSpPr>
          <p:cNvPr id="44065" name="AutoShape 33"/>
          <p:cNvSpPr>
            <a:spLocks noChangeArrowheads="1"/>
          </p:cNvSpPr>
          <p:nvPr/>
        </p:nvSpPr>
        <p:spPr bwMode="auto">
          <a:xfrm>
            <a:off x="5486400" y="3335128"/>
            <a:ext cx="862013" cy="457200"/>
          </a:xfrm>
          <a:prstGeom prst="wedgeRoundRectCallout">
            <a:avLst>
              <a:gd name="adj1" fmla="val 111694"/>
              <a:gd name="adj2" fmla="val -152083"/>
              <a:gd name="adj3" fmla="val 16667"/>
            </a:avLst>
          </a:prstGeom>
          <a:solidFill>
            <a:srgbClr val="FF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har char="•"/>
              <a:defRPr kumimoji="1" sz="3200">
                <a:solidFill>
                  <a:schemeClr val="tx1"/>
                </a:solidFill>
                <a:latin typeface="Times New Roman" pitchFamily="18" charset="0"/>
                <a:ea typeface="ＭＳ Ｐゴシック" pitchFamily="50" charset="-128"/>
              </a:defRPr>
            </a:lvl1pPr>
            <a:lvl2pPr marL="742950" indent="-285750" eaLnBrk="0" hangingPunct="0">
              <a:spcBef>
                <a:spcPct val="20000"/>
              </a:spcBef>
              <a:buChar char="–"/>
              <a:defRPr kumimoji="1" sz="2800">
                <a:solidFill>
                  <a:schemeClr val="tx1"/>
                </a:solidFill>
                <a:latin typeface="Times New Roman" pitchFamily="18" charset="0"/>
                <a:ea typeface="ＭＳ Ｐゴシック" pitchFamily="50" charset="-128"/>
              </a:defRPr>
            </a:lvl2pPr>
            <a:lvl3pPr marL="1143000" indent="-228600" eaLnBrk="0" hangingPunct="0">
              <a:spcBef>
                <a:spcPct val="20000"/>
              </a:spcBef>
              <a:buChar char="•"/>
              <a:defRPr kumimoji="1" sz="2400">
                <a:solidFill>
                  <a:schemeClr val="tx1"/>
                </a:solidFill>
                <a:latin typeface="Times New Roman" pitchFamily="18" charset="0"/>
                <a:ea typeface="ＭＳ Ｐゴシック" pitchFamily="50" charset="-128"/>
              </a:defRPr>
            </a:lvl3pPr>
            <a:lvl4pPr marL="1600200" indent="-228600" eaLnBrk="0" hangingPunct="0">
              <a:spcBef>
                <a:spcPct val="20000"/>
              </a:spcBef>
              <a:buChar char="–"/>
              <a:defRPr kumimoji="1" sz="2000">
                <a:solidFill>
                  <a:schemeClr val="tx1"/>
                </a:solidFill>
                <a:latin typeface="Times New Roman" pitchFamily="18" charset="0"/>
                <a:ea typeface="ＭＳ Ｐゴシック" pitchFamily="50" charset="-128"/>
              </a:defRPr>
            </a:lvl4pPr>
            <a:lvl5pPr marL="2057400" indent="-228600" eaLnBrk="0" hangingPunct="0">
              <a:spcBef>
                <a:spcPct val="20000"/>
              </a:spcBef>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algn="ctr" eaLnBrk="1" hangingPunct="1">
              <a:spcBef>
                <a:spcPct val="0"/>
              </a:spcBef>
              <a:buFontTx/>
              <a:buNone/>
            </a:pPr>
            <a:r>
              <a:rPr lang="ja-JP" altLang="en-US" sz="1200">
                <a:solidFill>
                  <a:srgbClr val="000000"/>
                </a:solidFill>
                <a:latin typeface="Arial" pitchFamily="34" charset="0"/>
              </a:rPr>
              <a:t>亀裂発生概要</a:t>
            </a:r>
          </a:p>
        </p:txBody>
      </p:sp>
      <p:sp>
        <p:nvSpPr>
          <p:cNvPr id="283678" name="Text Box 34"/>
          <p:cNvSpPr txBox="1">
            <a:spLocks noChangeArrowheads="1"/>
          </p:cNvSpPr>
          <p:nvPr/>
        </p:nvSpPr>
        <p:spPr bwMode="auto">
          <a:xfrm>
            <a:off x="576705" y="1170845"/>
            <a:ext cx="5715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kumimoji="1" sz="3200">
                <a:solidFill>
                  <a:schemeClr val="tx1"/>
                </a:solidFill>
                <a:latin typeface="Times New Roman" pitchFamily="18" charset="0"/>
                <a:ea typeface="ＭＳ Ｐゴシック" pitchFamily="50" charset="-128"/>
              </a:defRPr>
            </a:lvl1pPr>
            <a:lvl2pPr marL="742950" indent="-285750" eaLnBrk="0" hangingPunct="0">
              <a:spcBef>
                <a:spcPct val="20000"/>
              </a:spcBef>
              <a:buChar char="–"/>
              <a:defRPr kumimoji="1" sz="2800">
                <a:solidFill>
                  <a:schemeClr val="tx1"/>
                </a:solidFill>
                <a:latin typeface="Times New Roman" pitchFamily="18" charset="0"/>
                <a:ea typeface="ＭＳ Ｐゴシック" pitchFamily="50" charset="-128"/>
              </a:defRPr>
            </a:lvl2pPr>
            <a:lvl3pPr marL="1143000" indent="-228600" eaLnBrk="0" hangingPunct="0">
              <a:spcBef>
                <a:spcPct val="20000"/>
              </a:spcBef>
              <a:buChar char="•"/>
              <a:defRPr kumimoji="1" sz="2400">
                <a:solidFill>
                  <a:schemeClr val="tx1"/>
                </a:solidFill>
                <a:latin typeface="Times New Roman" pitchFamily="18" charset="0"/>
                <a:ea typeface="ＭＳ Ｐゴシック" pitchFamily="50" charset="-128"/>
              </a:defRPr>
            </a:lvl3pPr>
            <a:lvl4pPr marL="1600200" indent="-228600" eaLnBrk="0" hangingPunct="0">
              <a:spcBef>
                <a:spcPct val="20000"/>
              </a:spcBef>
              <a:buChar char="–"/>
              <a:defRPr kumimoji="1" sz="2000">
                <a:solidFill>
                  <a:schemeClr val="tx1"/>
                </a:solidFill>
                <a:latin typeface="Times New Roman" pitchFamily="18" charset="0"/>
                <a:ea typeface="ＭＳ Ｐゴシック" pitchFamily="50" charset="-128"/>
              </a:defRPr>
            </a:lvl4pPr>
            <a:lvl5pPr marL="2057400" indent="-228600" eaLnBrk="0" hangingPunct="0">
              <a:spcBef>
                <a:spcPct val="20000"/>
              </a:spcBef>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spcBef>
                <a:spcPct val="50000"/>
              </a:spcBef>
              <a:buFontTx/>
              <a:buNone/>
            </a:pPr>
            <a:r>
              <a:rPr lang="ja-JP" altLang="en-US" sz="1800" b="1" dirty="0">
                <a:solidFill>
                  <a:srgbClr val="000000"/>
                </a:solidFill>
                <a:latin typeface="Arial" pitchFamily="34" charset="0"/>
              </a:rPr>
              <a:t>圧縮</a:t>
            </a:r>
            <a:r>
              <a:rPr lang="en-US" altLang="ja-JP" sz="1800" b="1" dirty="0">
                <a:solidFill>
                  <a:srgbClr val="000000"/>
                </a:solidFill>
                <a:latin typeface="Arial" pitchFamily="34" charset="0"/>
              </a:rPr>
              <a:t>-</a:t>
            </a:r>
            <a:r>
              <a:rPr lang="ja-JP" altLang="en-US" sz="1800" b="1" dirty="0">
                <a:solidFill>
                  <a:srgbClr val="000000"/>
                </a:solidFill>
                <a:latin typeface="Arial" pitchFamily="34" charset="0"/>
              </a:rPr>
              <a:t>伸張の繰り返し変位による耐久試験</a:t>
            </a:r>
          </a:p>
        </p:txBody>
      </p:sp>
      <p:sp>
        <p:nvSpPr>
          <p:cNvPr id="44067" name="Text Box 35"/>
          <p:cNvSpPr txBox="1">
            <a:spLocks noChangeArrowheads="1"/>
          </p:cNvSpPr>
          <p:nvPr/>
        </p:nvSpPr>
        <p:spPr bwMode="auto">
          <a:xfrm>
            <a:off x="611188" y="4035425"/>
            <a:ext cx="62484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spcBef>
                <a:spcPct val="20000"/>
              </a:spcBef>
              <a:buChar char="•"/>
              <a:defRPr kumimoji="1" sz="3200">
                <a:solidFill>
                  <a:schemeClr val="tx1"/>
                </a:solidFill>
                <a:latin typeface="Times New Roman" pitchFamily="18" charset="0"/>
                <a:ea typeface="ＭＳ Ｐゴシック" pitchFamily="50" charset="-128"/>
              </a:defRPr>
            </a:lvl1pPr>
            <a:lvl2pPr marL="800100" indent="-342900" eaLnBrk="0" hangingPunct="0">
              <a:spcBef>
                <a:spcPct val="20000"/>
              </a:spcBef>
              <a:buChar char="–"/>
              <a:defRPr kumimoji="1" sz="2800">
                <a:solidFill>
                  <a:schemeClr val="tx1"/>
                </a:solidFill>
                <a:latin typeface="Times New Roman" pitchFamily="18" charset="0"/>
                <a:ea typeface="ＭＳ Ｐゴシック" pitchFamily="50" charset="-128"/>
              </a:defRPr>
            </a:lvl2pPr>
            <a:lvl3pPr marL="1257300" indent="-342900" eaLnBrk="0" hangingPunct="0">
              <a:spcBef>
                <a:spcPct val="20000"/>
              </a:spcBef>
              <a:buChar char="•"/>
              <a:defRPr kumimoji="1" sz="2400">
                <a:solidFill>
                  <a:schemeClr val="tx1"/>
                </a:solidFill>
                <a:latin typeface="Times New Roman" pitchFamily="18" charset="0"/>
                <a:ea typeface="ＭＳ Ｐゴシック" pitchFamily="50" charset="-128"/>
              </a:defRPr>
            </a:lvl3pPr>
            <a:lvl4pPr marL="1714500" indent="-342900" eaLnBrk="0" hangingPunct="0">
              <a:spcBef>
                <a:spcPct val="20000"/>
              </a:spcBef>
              <a:buChar char="–"/>
              <a:defRPr kumimoji="1" sz="2000">
                <a:solidFill>
                  <a:schemeClr val="tx1"/>
                </a:solidFill>
                <a:latin typeface="Times New Roman" pitchFamily="18" charset="0"/>
                <a:ea typeface="ＭＳ Ｐゴシック" pitchFamily="50" charset="-128"/>
              </a:defRPr>
            </a:lvl4pPr>
            <a:lvl5pPr marL="2171700" indent="-342900" eaLnBrk="0" hangingPunct="0">
              <a:spcBef>
                <a:spcPct val="20000"/>
              </a:spcBef>
              <a:buChar char="»"/>
              <a:defRPr kumimoji="1" sz="2000">
                <a:solidFill>
                  <a:schemeClr val="tx1"/>
                </a:solidFill>
                <a:latin typeface="Times New Roman" pitchFamily="18" charset="0"/>
                <a:ea typeface="ＭＳ Ｐゴシック" pitchFamily="50" charset="-128"/>
              </a:defRPr>
            </a:lvl5pPr>
            <a:lvl6pPr marL="2628900" indent="-3429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3086100" indent="-3429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543300" indent="-3429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4000500" indent="-3429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spcBef>
                <a:spcPct val="50000"/>
              </a:spcBef>
              <a:buFontTx/>
              <a:buAutoNum type="arabicPeriod"/>
            </a:pPr>
            <a:r>
              <a:rPr lang="ja-JP" altLang="en-US" sz="1800" b="1">
                <a:solidFill>
                  <a:srgbClr val="000000"/>
                </a:solidFill>
                <a:latin typeface="Arial" pitchFamily="34" charset="0"/>
              </a:rPr>
              <a:t>亀裂は、圧縮</a:t>
            </a:r>
            <a:r>
              <a:rPr lang="en-US" altLang="ja-JP" sz="1800" b="1">
                <a:solidFill>
                  <a:srgbClr val="000000"/>
                </a:solidFill>
                <a:latin typeface="Arial" pitchFamily="34" charset="0"/>
              </a:rPr>
              <a:t>-</a:t>
            </a:r>
            <a:r>
              <a:rPr lang="ja-JP" altLang="en-US" sz="1800" b="1">
                <a:solidFill>
                  <a:srgbClr val="000000"/>
                </a:solidFill>
                <a:latin typeface="Arial" pitchFamily="34" charset="0"/>
              </a:rPr>
              <a:t>伸張ひずみの方向に直行して発生する。　　　　即ち、ひずみの方向に直行して亀裂が発生する。</a:t>
            </a:r>
          </a:p>
        </p:txBody>
      </p:sp>
      <p:sp>
        <p:nvSpPr>
          <p:cNvPr id="44071" name="Line 39"/>
          <p:cNvSpPr>
            <a:spLocks noChangeShapeType="1"/>
          </p:cNvSpPr>
          <p:nvPr/>
        </p:nvSpPr>
        <p:spPr bwMode="auto">
          <a:xfrm flipH="1" flipV="1">
            <a:off x="8001000" y="5470525"/>
            <a:ext cx="304800" cy="152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4072" name="Line 40"/>
          <p:cNvSpPr>
            <a:spLocks noChangeShapeType="1"/>
          </p:cNvSpPr>
          <p:nvPr/>
        </p:nvSpPr>
        <p:spPr bwMode="auto">
          <a:xfrm flipH="1" flipV="1">
            <a:off x="8077200" y="5165725"/>
            <a:ext cx="311150" cy="4540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4073" name="AutoShape 41"/>
          <p:cNvSpPr>
            <a:spLocks noChangeArrowheads="1"/>
          </p:cNvSpPr>
          <p:nvPr/>
        </p:nvSpPr>
        <p:spPr bwMode="auto">
          <a:xfrm>
            <a:off x="8253413" y="5541963"/>
            <a:ext cx="762000" cy="228600"/>
          </a:xfrm>
          <a:prstGeom prst="roundRect">
            <a:avLst>
              <a:gd name="adj" fmla="val 16667"/>
            </a:avLst>
          </a:prstGeom>
          <a:solidFill>
            <a:srgbClr val="FF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kumimoji="1" sz="3200">
                <a:solidFill>
                  <a:schemeClr val="tx1"/>
                </a:solidFill>
                <a:latin typeface="Times New Roman" pitchFamily="18" charset="0"/>
                <a:ea typeface="ＭＳ Ｐゴシック" pitchFamily="50" charset="-128"/>
              </a:defRPr>
            </a:lvl1pPr>
            <a:lvl2pPr marL="742950" indent="-285750" eaLnBrk="0" hangingPunct="0">
              <a:spcBef>
                <a:spcPct val="20000"/>
              </a:spcBef>
              <a:buChar char="–"/>
              <a:defRPr kumimoji="1" sz="2800">
                <a:solidFill>
                  <a:schemeClr val="tx1"/>
                </a:solidFill>
                <a:latin typeface="Times New Roman" pitchFamily="18" charset="0"/>
                <a:ea typeface="ＭＳ Ｐゴシック" pitchFamily="50" charset="-128"/>
              </a:defRPr>
            </a:lvl2pPr>
            <a:lvl3pPr marL="1143000" indent="-228600" eaLnBrk="0" hangingPunct="0">
              <a:spcBef>
                <a:spcPct val="20000"/>
              </a:spcBef>
              <a:buChar char="•"/>
              <a:defRPr kumimoji="1" sz="2400">
                <a:solidFill>
                  <a:schemeClr val="tx1"/>
                </a:solidFill>
                <a:latin typeface="Times New Roman" pitchFamily="18" charset="0"/>
                <a:ea typeface="ＭＳ Ｐゴシック" pitchFamily="50" charset="-128"/>
              </a:defRPr>
            </a:lvl3pPr>
            <a:lvl4pPr marL="1600200" indent="-228600" eaLnBrk="0" hangingPunct="0">
              <a:spcBef>
                <a:spcPct val="20000"/>
              </a:spcBef>
              <a:buChar char="–"/>
              <a:defRPr kumimoji="1" sz="2000">
                <a:solidFill>
                  <a:schemeClr val="tx1"/>
                </a:solidFill>
                <a:latin typeface="Times New Roman" pitchFamily="18" charset="0"/>
                <a:ea typeface="ＭＳ Ｐゴシック" pitchFamily="50" charset="-128"/>
              </a:defRPr>
            </a:lvl4pPr>
            <a:lvl5pPr marL="2057400" indent="-228600" eaLnBrk="0" hangingPunct="0">
              <a:spcBef>
                <a:spcPct val="20000"/>
              </a:spcBef>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algn="ctr" eaLnBrk="1" hangingPunct="1">
              <a:spcBef>
                <a:spcPct val="0"/>
              </a:spcBef>
              <a:buFontTx/>
              <a:buNone/>
            </a:pPr>
            <a:r>
              <a:rPr lang="ja-JP" altLang="en-US" sz="1200">
                <a:solidFill>
                  <a:srgbClr val="000000"/>
                </a:solidFill>
                <a:latin typeface="Arial" pitchFamily="34" charset="0"/>
              </a:rPr>
              <a:t>亀裂位置</a:t>
            </a:r>
          </a:p>
        </p:txBody>
      </p:sp>
      <p:sp>
        <p:nvSpPr>
          <p:cNvPr id="44074" name="Line 42"/>
          <p:cNvSpPr>
            <a:spLocks noChangeShapeType="1"/>
          </p:cNvSpPr>
          <p:nvPr/>
        </p:nvSpPr>
        <p:spPr bwMode="auto">
          <a:xfrm>
            <a:off x="6248400" y="5256213"/>
            <a:ext cx="990600" cy="0"/>
          </a:xfrm>
          <a:prstGeom prst="line">
            <a:avLst/>
          </a:prstGeom>
          <a:noFill/>
          <a:ln w="222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4076" name="Line 44"/>
          <p:cNvSpPr>
            <a:spLocks noChangeShapeType="1"/>
          </p:cNvSpPr>
          <p:nvPr/>
        </p:nvSpPr>
        <p:spPr bwMode="auto">
          <a:xfrm flipV="1">
            <a:off x="6248400" y="5227638"/>
            <a:ext cx="152400" cy="0"/>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4077" name="Line 45"/>
          <p:cNvSpPr>
            <a:spLocks noChangeShapeType="1"/>
          </p:cNvSpPr>
          <p:nvPr/>
        </p:nvSpPr>
        <p:spPr bwMode="auto">
          <a:xfrm flipV="1">
            <a:off x="7091363" y="5237163"/>
            <a:ext cx="152400" cy="0"/>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4078" name="Text Box 46"/>
          <p:cNvSpPr txBox="1">
            <a:spLocks noChangeArrowheads="1"/>
          </p:cNvSpPr>
          <p:nvPr/>
        </p:nvSpPr>
        <p:spPr bwMode="auto">
          <a:xfrm>
            <a:off x="6184900" y="4968875"/>
            <a:ext cx="3810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kumimoji="1" sz="3200">
                <a:solidFill>
                  <a:schemeClr val="tx1"/>
                </a:solidFill>
                <a:latin typeface="Times New Roman" pitchFamily="18" charset="0"/>
                <a:ea typeface="ＭＳ Ｐゴシック" pitchFamily="50" charset="-128"/>
              </a:defRPr>
            </a:lvl1pPr>
            <a:lvl2pPr marL="742950" indent="-285750" eaLnBrk="0" hangingPunct="0">
              <a:spcBef>
                <a:spcPct val="20000"/>
              </a:spcBef>
              <a:buChar char="–"/>
              <a:defRPr kumimoji="1" sz="2800">
                <a:solidFill>
                  <a:schemeClr val="tx1"/>
                </a:solidFill>
                <a:latin typeface="Times New Roman" pitchFamily="18" charset="0"/>
                <a:ea typeface="ＭＳ Ｐゴシック" pitchFamily="50" charset="-128"/>
              </a:defRPr>
            </a:lvl2pPr>
            <a:lvl3pPr marL="1143000" indent="-228600" eaLnBrk="0" hangingPunct="0">
              <a:spcBef>
                <a:spcPct val="20000"/>
              </a:spcBef>
              <a:buChar char="•"/>
              <a:defRPr kumimoji="1" sz="2400">
                <a:solidFill>
                  <a:schemeClr val="tx1"/>
                </a:solidFill>
                <a:latin typeface="Times New Roman" pitchFamily="18" charset="0"/>
                <a:ea typeface="ＭＳ Ｐゴシック" pitchFamily="50" charset="-128"/>
              </a:defRPr>
            </a:lvl3pPr>
            <a:lvl4pPr marL="1600200" indent="-228600" eaLnBrk="0" hangingPunct="0">
              <a:spcBef>
                <a:spcPct val="20000"/>
              </a:spcBef>
              <a:buChar char="–"/>
              <a:defRPr kumimoji="1" sz="2000">
                <a:solidFill>
                  <a:schemeClr val="tx1"/>
                </a:solidFill>
                <a:latin typeface="Times New Roman" pitchFamily="18" charset="0"/>
                <a:ea typeface="ＭＳ Ｐゴシック" pitchFamily="50" charset="-128"/>
              </a:defRPr>
            </a:lvl4pPr>
            <a:lvl5pPr marL="2057400" indent="-228600" eaLnBrk="0" hangingPunct="0">
              <a:spcBef>
                <a:spcPct val="20000"/>
              </a:spcBef>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spcBef>
                <a:spcPct val="50000"/>
              </a:spcBef>
              <a:buFontTx/>
              <a:buNone/>
            </a:pPr>
            <a:r>
              <a:rPr lang="en-US" altLang="ja-JP" sz="1200">
                <a:solidFill>
                  <a:srgbClr val="000000"/>
                </a:solidFill>
                <a:latin typeface="Arial" pitchFamily="34" charset="0"/>
              </a:rPr>
              <a:t>A</a:t>
            </a:r>
          </a:p>
        </p:txBody>
      </p:sp>
      <p:sp>
        <p:nvSpPr>
          <p:cNvPr id="44079" name="Text Box 47"/>
          <p:cNvSpPr txBox="1">
            <a:spLocks noChangeArrowheads="1"/>
          </p:cNvSpPr>
          <p:nvPr/>
        </p:nvSpPr>
        <p:spPr bwMode="auto">
          <a:xfrm>
            <a:off x="7050088" y="4965700"/>
            <a:ext cx="3810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kumimoji="1" sz="3200">
                <a:solidFill>
                  <a:schemeClr val="tx1"/>
                </a:solidFill>
                <a:latin typeface="Times New Roman" pitchFamily="18" charset="0"/>
                <a:ea typeface="ＭＳ Ｐゴシック" pitchFamily="50" charset="-128"/>
              </a:defRPr>
            </a:lvl1pPr>
            <a:lvl2pPr marL="742950" indent="-285750" eaLnBrk="0" hangingPunct="0">
              <a:spcBef>
                <a:spcPct val="20000"/>
              </a:spcBef>
              <a:buChar char="–"/>
              <a:defRPr kumimoji="1" sz="2800">
                <a:solidFill>
                  <a:schemeClr val="tx1"/>
                </a:solidFill>
                <a:latin typeface="Times New Roman" pitchFamily="18" charset="0"/>
                <a:ea typeface="ＭＳ Ｐゴシック" pitchFamily="50" charset="-128"/>
              </a:defRPr>
            </a:lvl2pPr>
            <a:lvl3pPr marL="1143000" indent="-228600" eaLnBrk="0" hangingPunct="0">
              <a:spcBef>
                <a:spcPct val="20000"/>
              </a:spcBef>
              <a:buChar char="•"/>
              <a:defRPr kumimoji="1" sz="2400">
                <a:solidFill>
                  <a:schemeClr val="tx1"/>
                </a:solidFill>
                <a:latin typeface="Times New Roman" pitchFamily="18" charset="0"/>
                <a:ea typeface="ＭＳ Ｐゴシック" pitchFamily="50" charset="-128"/>
              </a:defRPr>
            </a:lvl3pPr>
            <a:lvl4pPr marL="1600200" indent="-228600" eaLnBrk="0" hangingPunct="0">
              <a:spcBef>
                <a:spcPct val="20000"/>
              </a:spcBef>
              <a:buChar char="–"/>
              <a:defRPr kumimoji="1" sz="2000">
                <a:solidFill>
                  <a:schemeClr val="tx1"/>
                </a:solidFill>
                <a:latin typeface="Times New Roman" pitchFamily="18" charset="0"/>
                <a:ea typeface="ＭＳ Ｐゴシック" pitchFamily="50" charset="-128"/>
              </a:defRPr>
            </a:lvl4pPr>
            <a:lvl5pPr marL="2057400" indent="-228600" eaLnBrk="0" hangingPunct="0">
              <a:spcBef>
                <a:spcPct val="20000"/>
              </a:spcBef>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spcBef>
                <a:spcPct val="50000"/>
              </a:spcBef>
              <a:buFontTx/>
              <a:buNone/>
            </a:pPr>
            <a:r>
              <a:rPr lang="en-US" altLang="ja-JP" sz="1200">
                <a:solidFill>
                  <a:srgbClr val="000000"/>
                </a:solidFill>
                <a:latin typeface="Arial" pitchFamily="34" charset="0"/>
              </a:rPr>
              <a:t>A</a:t>
            </a:r>
          </a:p>
        </p:txBody>
      </p:sp>
      <p:sp>
        <p:nvSpPr>
          <p:cNvPr id="44080" name="Text Box 48"/>
          <p:cNvSpPr txBox="1">
            <a:spLocks noChangeArrowheads="1"/>
          </p:cNvSpPr>
          <p:nvPr/>
        </p:nvSpPr>
        <p:spPr bwMode="auto">
          <a:xfrm>
            <a:off x="7629525" y="5780088"/>
            <a:ext cx="7620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kumimoji="1" sz="3200">
                <a:solidFill>
                  <a:schemeClr val="tx1"/>
                </a:solidFill>
                <a:latin typeface="Times New Roman" pitchFamily="18" charset="0"/>
                <a:ea typeface="ＭＳ Ｐゴシック" pitchFamily="50" charset="-128"/>
              </a:defRPr>
            </a:lvl1pPr>
            <a:lvl2pPr marL="742950" indent="-285750" eaLnBrk="0" hangingPunct="0">
              <a:spcBef>
                <a:spcPct val="20000"/>
              </a:spcBef>
              <a:buChar char="–"/>
              <a:defRPr kumimoji="1" sz="2800">
                <a:solidFill>
                  <a:schemeClr val="tx1"/>
                </a:solidFill>
                <a:latin typeface="Times New Roman" pitchFamily="18" charset="0"/>
                <a:ea typeface="ＭＳ Ｐゴシック" pitchFamily="50" charset="-128"/>
              </a:defRPr>
            </a:lvl2pPr>
            <a:lvl3pPr marL="1143000" indent="-228600" eaLnBrk="0" hangingPunct="0">
              <a:spcBef>
                <a:spcPct val="20000"/>
              </a:spcBef>
              <a:buChar char="•"/>
              <a:defRPr kumimoji="1" sz="2400">
                <a:solidFill>
                  <a:schemeClr val="tx1"/>
                </a:solidFill>
                <a:latin typeface="Times New Roman" pitchFamily="18" charset="0"/>
                <a:ea typeface="ＭＳ Ｐゴシック" pitchFamily="50" charset="-128"/>
              </a:defRPr>
            </a:lvl3pPr>
            <a:lvl4pPr marL="1600200" indent="-228600" eaLnBrk="0" hangingPunct="0">
              <a:spcBef>
                <a:spcPct val="20000"/>
              </a:spcBef>
              <a:buChar char="–"/>
              <a:defRPr kumimoji="1" sz="2000">
                <a:solidFill>
                  <a:schemeClr val="tx1"/>
                </a:solidFill>
                <a:latin typeface="Times New Roman" pitchFamily="18" charset="0"/>
                <a:ea typeface="ＭＳ Ｐゴシック" pitchFamily="50" charset="-128"/>
              </a:defRPr>
            </a:lvl4pPr>
            <a:lvl5pPr marL="2057400" indent="-228600" eaLnBrk="0" hangingPunct="0">
              <a:spcBef>
                <a:spcPct val="20000"/>
              </a:spcBef>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spcBef>
                <a:spcPct val="50000"/>
              </a:spcBef>
              <a:buFontTx/>
              <a:buNone/>
            </a:pPr>
            <a:r>
              <a:rPr lang="en-US" altLang="ja-JP" sz="1200" b="1" u="sng">
                <a:solidFill>
                  <a:srgbClr val="000000"/>
                </a:solidFill>
                <a:latin typeface="Arial" pitchFamily="34" charset="0"/>
              </a:rPr>
              <a:t>A-A</a:t>
            </a:r>
            <a:r>
              <a:rPr lang="ja-JP" altLang="en-US" sz="1200" b="1" u="sng">
                <a:solidFill>
                  <a:srgbClr val="000000"/>
                </a:solidFill>
                <a:latin typeface="Arial" pitchFamily="34" charset="0"/>
              </a:rPr>
              <a:t>断面</a:t>
            </a:r>
          </a:p>
        </p:txBody>
      </p:sp>
      <p:sp>
        <p:nvSpPr>
          <p:cNvPr id="44082" name="Line 50"/>
          <p:cNvSpPr>
            <a:spLocks noChangeShapeType="1"/>
          </p:cNvSpPr>
          <p:nvPr/>
        </p:nvSpPr>
        <p:spPr bwMode="auto">
          <a:xfrm flipH="1">
            <a:off x="7953375" y="4618038"/>
            <a:ext cx="381000" cy="457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4083" name="Line 51"/>
          <p:cNvSpPr>
            <a:spLocks noChangeShapeType="1"/>
          </p:cNvSpPr>
          <p:nvPr/>
        </p:nvSpPr>
        <p:spPr bwMode="auto">
          <a:xfrm flipH="1">
            <a:off x="7885113" y="4706938"/>
            <a:ext cx="381000" cy="457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4084" name="Text Box 52"/>
          <p:cNvSpPr txBox="1">
            <a:spLocks noChangeArrowheads="1"/>
          </p:cNvSpPr>
          <p:nvPr/>
        </p:nvSpPr>
        <p:spPr bwMode="auto">
          <a:xfrm>
            <a:off x="8153400" y="4570413"/>
            <a:ext cx="609600" cy="36671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kumimoji="1" sz="3200">
                <a:solidFill>
                  <a:schemeClr val="tx1"/>
                </a:solidFill>
                <a:latin typeface="Times New Roman" pitchFamily="18" charset="0"/>
                <a:ea typeface="ＭＳ Ｐゴシック" pitchFamily="50" charset="-128"/>
              </a:defRPr>
            </a:lvl1pPr>
            <a:lvl2pPr marL="742950" indent="-285750" eaLnBrk="0" hangingPunct="0">
              <a:spcBef>
                <a:spcPct val="20000"/>
              </a:spcBef>
              <a:buChar char="–"/>
              <a:defRPr kumimoji="1" sz="2800">
                <a:solidFill>
                  <a:schemeClr val="tx1"/>
                </a:solidFill>
                <a:latin typeface="Times New Roman" pitchFamily="18" charset="0"/>
                <a:ea typeface="ＭＳ Ｐゴシック" pitchFamily="50" charset="-128"/>
              </a:defRPr>
            </a:lvl2pPr>
            <a:lvl3pPr marL="1143000" indent="-228600" eaLnBrk="0" hangingPunct="0">
              <a:spcBef>
                <a:spcPct val="20000"/>
              </a:spcBef>
              <a:buChar char="•"/>
              <a:defRPr kumimoji="1" sz="2400">
                <a:solidFill>
                  <a:schemeClr val="tx1"/>
                </a:solidFill>
                <a:latin typeface="Times New Roman" pitchFamily="18" charset="0"/>
                <a:ea typeface="ＭＳ Ｐゴシック" pitchFamily="50" charset="-128"/>
              </a:defRPr>
            </a:lvl3pPr>
            <a:lvl4pPr marL="1600200" indent="-228600" eaLnBrk="0" hangingPunct="0">
              <a:spcBef>
                <a:spcPct val="20000"/>
              </a:spcBef>
              <a:buChar char="–"/>
              <a:defRPr kumimoji="1" sz="2000">
                <a:solidFill>
                  <a:schemeClr val="tx1"/>
                </a:solidFill>
                <a:latin typeface="Times New Roman" pitchFamily="18" charset="0"/>
                <a:ea typeface="ＭＳ Ｐゴシック" pitchFamily="50" charset="-128"/>
              </a:defRPr>
            </a:lvl4pPr>
            <a:lvl5pPr marL="2057400" indent="-228600" eaLnBrk="0" hangingPunct="0">
              <a:spcBef>
                <a:spcPct val="20000"/>
              </a:spcBef>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spcBef>
                <a:spcPct val="50000"/>
              </a:spcBef>
              <a:buFontTx/>
              <a:buNone/>
            </a:pPr>
            <a:r>
              <a:rPr lang="en-US" altLang="ja-JP" sz="1800">
                <a:solidFill>
                  <a:srgbClr val="000000"/>
                </a:solidFill>
                <a:latin typeface="Arial" pitchFamily="34" charset="0"/>
              </a:rPr>
              <a:t>R5</a:t>
            </a:r>
          </a:p>
        </p:txBody>
      </p:sp>
      <p:sp>
        <p:nvSpPr>
          <p:cNvPr id="44087" name="Text Box 55"/>
          <p:cNvSpPr txBox="1">
            <a:spLocks noChangeArrowheads="1"/>
          </p:cNvSpPr>
          <p:nvPr/>
        </p:nvSpPr>
        <p:spPr bwMode="auto">
          <a:xfrm>
            <a:off x="755650" y="4684713"/>
            <a:ext cx="5715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kumimoji="1" sz="3200">
                <a:solidFill>
                  <a:schemeClr val="tx1"/>
                </a:solidFill>
                <a:latin typeface="Times New Roman" pitchFamily="18" charset="0"/>
                <a:ea typeface="ＭＳ Ｐゴシック" pitchFamily="50" charset="-128"/>
              </a:defRPr>
            </a:lvl1pPr>
            <a:lvl2pPr marL="742950" indent="-285750" eaLnBrk="0" hangingPunct="0">
              <a:spcBef>
                <a:spcPct val="20000"/>
              </a:spcBef>
              <a:buChar char="–"/>
              <a:defRPr kumimoji="1" sz="2800">
                <a:solidFill>
                  <a:schemeClr val="tx1"/>
                </a:solidFill>
                <a:latin typeface="Times New Roman" pitchFamily="18" charset="0"/>
                <a:ea typeface="ＭＳ Ｐゴシック" pitchFamily="50" charset="-128"/>
              </a:defRPr>
            </a:lvl2pPr>
            <a:lvl3pPr marL="1143000" indent="-228600" eaLnBrk="0" hangingPunct="0">
              <a:spcBef>
                <a:spcPct val="20000"/>
              </a:spcBef>
              <a:buChar char="•"/>
              <a:defRPr kumimoji="1" sz="2400">
                <a:solidFill>
                  <a:schemeClr val="tx1"/>
                </a:solidFill>
                <a:latin typeface="Times New Roman" pitchFamily="18" charset="0"/>
                <a:ea typeface="ＭＳ Ｐゴシック" pitchFamily="50" charset="-128"/>
              </a:defRPr>
            </a:lvl3pPr>
            <a:lvl4pPr marL="1600200" indent="-228600" eaLnBrk="0" hangingPunct="0">
              <a:spcBef>
                <a:spcPct val="20000"/>
              </a:spcBef>
              <a:buChar char="–"/>
              <a:defRPr kumimoji="1" sz="2000">
                <a:solidFill>
                  <a:schemeClr val="tx1"/>
                </a:solidFill>
                <a:latin typeface="Times New Roman" pitchFamily="18" charset="0"/>
                <a:ea typeface="ＭＳ Ｐゴシック" pitchFamily="50" charset="-128"/>
              </a:defRPr>
            </a:lvl4pPr>
            <a:lvl5pPr marL="2057400" indent="-228600" eaLnBrk="0" hangingPunct="0">
              <a:spcBef>
                <a:spcPct val="20000"/>
              </a:spcBef>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spcBef>
                <a:spcPct val="50000"/>
              </a:spcBef>
              <a:buFontTx/>
              <a:buNone/>
            </a:pPr>
            <a:r>
              <a:rPr lang="en-US" altLang="ja-JP" sz="1800" b="1">
                <a:solidFill>
                  <a:srgbClr val="000000"/>
                </a:solidFill>
                <a:latin typeface="Arial" pitchFamily="34" charset="0"/>
              </a:rPr>
              <a:t>2. </a:t>
            </a:r>
            <a:r>
              <a:rPr lang="ja-JP" altLang="en-US" sz="1800" b="1">
                <a:solidFill>
                  <a:srgbClr val="000000"/>
                </a:solidFill>
                <a:latin typeface="Arial" pitchFamily="34" charset="0"/>
              </a:rPr>
              <a:t>断面形状を長円とすることで、亀裂位置に金型の　　　パーティションの影響のない</a:t>
            </a:r>
            <a:r>
              <a:rPr lang="en-US" altLang="ja-JP" sz="1800" b="1">
                <a:solidFill>
                  <a:srgbClr val="000000"/>
                </a:solidFill>
                <a:latin typeface="Arial" pitchFamily="34" charset="0"/>
              </a:rPr>
              <a:t>TP</a:t>
            </a:r>
            <a:r>
              <a:rPr lang="ja-JP" altLang="en-US" sz="1800" b="1">
                <a:solidFill>
                  <a:srgbClr val="000000"/>
                </a:solidFill>
                <a:latin typeface="Arial" pitchFamily="34" charset="0"/>
              </a:rPr>
              <a:t>を作成する。</a:t>
            </a:r>
          </a:p>
        </p:txBody>
      </p:sp>
      <p:sp>
        <p:nvSpPr>
          <p:cNvPr id="44090" name="AutoShape 58"/>
          <p:cNvSpPr>
            <a:spLocks noChangeArrowheads="1"/>
          </p:cNvSpPr>
          <p:nvPr/>
        </p:nvSpPr>
        <p:spPr bwMode="auto">
          <a:xfrm flipV="1">
            <a:off x="1600200" y="2973178"/>
            <a:ext cx="228600" cy="152400"/>
          </a:xfrm>
          <a:prstGeom prst="downArrow">
            <a:avLst>
              <a:gd name="adj1" fmla="val 50000"/>
              <a:gd name="adj2" fmla="val 25000"/>
            </a:avLst>
          </a:prstGeom>
          <a:solidFill>
            <a:srgbClr val="00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eaLnBrk="0" hangingPunct="0">
              <a:spcBef>
                <a:spcPct val="20000"/>
              </a:spcBef>
              <a:buChar char="•"/>
              <a:defRPr kumimoji="1" sz="3200">
                <a:solidFill>
                  <a:schemeClr val="tx1"/>
                </a:solidFill>
                <a:latin typeface="Times New Roman" pitchFamily="18" charset="0"/>
                <a:ea typeface="ＭＳ Ｐゴシック" pitchFamily="50" charset="-128"/>
              </a:defRPr>
            </a:lvl1pPr>
            <a:lvl2pPr marL="742950" indent="-285750" eaLnBrk="0" hangingPunct="0">
              <a:spcBef>
                <a:spcPct val="20000"/>
              </a:spcBef>
              <a:buChar char="–"/>
              <a:defRPr kumimoji="1" sz="2800">
                <a:solidFill>
                  <a:schemeClr val="tx1"/>
                </a:solidFill>
                <a:latin typeface="Times New Roman" pitchFamily="18" charset="0"/>
                <a:ea typeface="ＭＳ Ｐゴシック" pitchFamily="50" charset="-128"/>
              </a:defRPr>
            </a:lvl2pPr>
            <a:lvl3pPr marL="1143000" indent="-228600" eaLnBrk="0" hangingPunct="0">
              <a:spcBef>
                <a:spcPct val="20000"/>
              </a:spcBef>
              <a:buChar char="•"/>
              <a:defRPr kumimoji="1" sz="2400">
                <a:solidFill>
                  <a:schemeClr val="tx1"/>
                </a:solidFill>
                <a:latin typeface="Times New Roman" pitchFamily="18" charset="0"/>
                <a:ea typeface="ＭＳ Ｐゴシック" pitchFamily="50" charset="-128"/>
              </a:defRPr>
            </a:lvl3pPr>
            <a:lvl4pPr marL="1600200" indent="-228600" eaLnBrk="0" hangingPunct="0">
              <a:spcBef>
                <a:spcPct val="20000"/>
              </a:spcBef>
              <a:buChar char="–"/>
              <a:defRPr kumimoji="1" sz="2000">
                <a:solidFill>
                  <a:schemeClr val="tx1"/>
                </a:solidFill>
                <a:latin typeface="Times New Roman" pitchFamily="18" charset="0"/>
                <a:ea typeface="ＭＳ Ｐゴシック" pitchFamily="50" charset="-128"/>
              </a:defRPr>
            </a:lvl4pPr>
            <a:lvl5pPr marL="2057400" indent="-228600" eaLnBrk="0" hangingPunct="0">
              <a:spcBef>
                <a:spcPct val="20000"/>
              </a:spcBef>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spcBef>
                <a:spcPct val="0"/>
              </a:spcBef>
              <a:buFontTx/>
              <a:buNone/>
            </a:pPr>
            <a:endParaRPr lang="ja-JP" altLang="en-US" sz="1800">
              <a:solidFill>
                <a:srgbClr val="000000"/>
              </a:solidFill>
              <a:latin typeface="Arial" pitchFamily="34" charset="0"/>
            </a:endParaRPr>
          </a:p>
        </p:txBody>
      </p:sp>
      <p:sp>
        <p:nvSpPr>
          <p:cNvPr id="44091" name="AutoShape 59"/>
          <p:cNvSpPr>
            <a:spLocks noChangeArrowheads="1"/>
          </p:cNvSpPr>
          <p:nvPr/>
        </p:nvSpPr>
        <p:spPr bwMode="auto">
          <a:xfrm>
            <a:off x="1600200" y="2601703"/>
            <a:ext cx="228600" cy="228600"/>
          </a:xfrm>
          <a:prstGeom prst="downArrow">
            <a:avLst>
              <a:gd name="adj1" fmla="val 50000"/>
              <a:gd name="adj2" fmla="val 25000"/>
            </a:avLst>
          </a:prstGeom>
          <a:solidFill>
            <a:srgbClr val="00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eaLnBrk="0" hangingPunct="0">
              <a:spcBef>
                <a:spcPct val="20000"/>
              </a:spcBef>
              <a:buChar char="•"/>
              <a:defRPr kumimoji="1" sz="3200">
                <a:solidFill>
                  <a:schemeClr val="tx1"/>
                </a:solidFill>
                <a:latin typeface="Times New Roman" pitchFamily="18" charset="0"/>
                <a:ea typeface="ＭＳ Ｐゴシック" pitchFamily="50" charset="-128"/>
              </a:defRPr>
            </a:lvl1pPr>
            <a:lvl2pPr marL="742950" indent="-285750" eaLnBrk="0" hangingPunct="0">
              <a:spcBef>
                <a:spcPct val="20000"/>
              </a:spcBef>
              <a:buChar char="–"/>
              <a:defRPr kumimoji="1" sz="2800">
                <a:solidFill>
                  <a:schemeClr val="tx1"/>
                </a:solidFill>
                <a:latin typeface="Times New Roman" pitchFamily="18" charset="0"/>
                <a:ea typeface="ＭＳ Ｐゴシック" pitchFamily="50" charset="-128"/>
              </a:defRPr>
            </a:lvl2pPr>
            <a:lvl3pPr marL="1143000" indent="-228600" eaLnBrk="0" hangingPunct="0">
              <a:spcBef>
                <a:spcPct val="20000"/>
              </a:spcBef>
              <a:buChar char="•"/>
              <a:defRPr kumimoji="1" sz="2400">
                <a:solidFill>
                  <a:schemeClr val="tx1"/>
                </a:solidFill>
                <a:latin typeface="Times New Roman" pitchFamily="18" charset="0"/>
                <a:ea typeface="ＭＳ Ｐゴシック" pitchFamily="50" charset="-128"/>
              </a:defRPr>
            </a:lvl3pPr>
            <a:lvl4pPr marL="1600200" indent="-228600" eaLnBrk="0" hangingPunct="0">
              <a:spcBef>
                <a:spcPct val="20000"/>
              </a:spcBef>
              <a:buChar char="–"/>
              <a:defRPr kumimoji="1" sz="2000">
                <a:solidFill>
                  <a:schemeClr val="tx1"/>
                </a:solidFill>
                <a:latin typeface="Times New Roman" pitchFamily="18" charset="0"/>
                <a:ea typeface="ＭＳ Ｐゴシック" pitchFamily="50" charset="-128"/>
              </a:defRPr>
            </a:lvl4pPr>
            <a:lvl5pPr marL="2057400" indent="-228600" eaLnBrk="0" hangingPunct="0">
              <a:spcBef>
                <a:spcPct val="20000"/>
              </a:spcBef>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spcBef>
                <a:spcPct val="0"/>
              </a:spcBef>
              <a:buFontTx/>
              <a:buNone/>
            </a:pPr>
            <a:endParaRPr lang="ja-JP" altLang="en-US" sz="1800">
              <a:solidFill>
                <a:srgbClr val="000000"/>
              </a:solidFill>
              <a:latin typeface="Arial" pitchFamily="34" charset="0"/>
            </a:endParaRPr>
          </a:p>
        </p:txBody>
      </p:sp>
      <p:sp>
        <p:nvSpPr>
          <p:cNvPr id="44092" name="Rectangle 60"/>
          <p:cNvSpPr>
            <a:spLocks noChangeArrowheads="1"/>
          </p:cNvSpPr>
          <p:nvPr/>
        </p:nvSpPr>
        <p:spPr bwMode="auto">
          <a:xfrm>
            <a:off x="1800225" y="2420728"/>
            <a:ext cx="1066800" cy="228600"/>
          </a:xfrm>
          <a:prstGeom prst="rect">
            <a:avLst/>
          </a:prstGeom>
          <a:solidFill>
            <a:srgbClr val="00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kumimoji="1" sz="3200">
                <a:solidFill>
                  <a:schemeClr val="tx1"/>
                </a:solidFill>
                <a:latin typeface="Times New Roman" pitchFamily="18" charset="0"/>
                <a:ea typeface="ＭＳ Ｐゴシック" pitchFamily="50" charset="-128"/>
              </a:defRPr>
            </a:lvl1pPr>
            <a:lvl2pPr marL="742950" indent="-285750" eaLnBrk="0" hangingPunct="0">
              <a:spcBef>
                <a:spcPct val="20000"/>
              </a:spcBef>
              <a:buChar char="–"/>
              <a:defRPr kumimoji="1" sz="2800">
                <a:solidFill>
                  <a:schemeClr val="tx1"/>
                </a:solidFill>
                <a:latin typeface="Times New Roman" pitchFamily="18" charset="0"/>
                <a:ea typeface="ＭＳ Ｐゴシック" pitchFamily="50" charset="-128"/>
              </a:defRPr>
            </a:lvl2pPr>
            <a:lvl3pPr marL="1143000" indent="-228600" eaLnBrk="0" hangingPunct="0">
              <a:spcBef>
                <a:spcPct val="20000"/>
              </a:spcBef>
              <a:buChar char="•"/>
              <a:defRPr kumimoji="1" sz="2400">
                <a:solidFill>
                  <a:schemeClr val="tx1"/>
                </a:solidFill>
                <a:latin typeface="Times New Roman" pitchFamily="18" charset="0"/>
                <a:ea typeface="ＭＳ Ｐゴシック" pitchFamily="50" charset="-128"/>
              </a:defRPr>
            </a:lvl3pPr>
            <a:lvl4pPr marL="1600200" indent="-228600" eaLnBrk="0" hangingPunct="0">
              <a:spcBef>
                <a:spcPct val="20000"/>
              </a:spcBef>
              <a:buChar char="–"/>
              <a:defRPr kumimoji="1" sz="2000">
                <a:solidFill>
                  <a:schemeClr val="tx1"/>
                </a:solidFill>
                <a:latin typeface="Times New Roman" pitchFamily="18" charset="0"/>
                <a:ea typeface="ＭＳ Ｐゴシック" pitchFamily="50" charset="-128"/>
              </a:defRPr>
            </a:lvl4pPr>
            <a:lvl5pPr marL="2057400" indent="-228600" eaLnBrk="0" hangingPunct="0">
              <a:spcBef>
                <a:spcPct val="20000"/>
              </a:spcBef>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algn="ctr" eaLnBrk="1" hangingPunct="1">
              <a:spcBef>
                <a:spcPct val="0"/>
              </a:spcBef>
              <a:buFontTx/>
              <a:buNone/>
            </a:pPr>
            <a:r>
              <a:rPr lang="ja-JP" altLang="en-US" sz="1200">
                <a:solidFill>
                  <a:srgbClr val="000000"/>
                </a:solidFill>
                <a:latin typeface="Arial" pitchFamily="34" charset="0"/>
              </a:rPr>
              <a:t>ひずみの方向</a:t>
            </a:r>
          </a:p>
        </p:txBody>
      </p:sp>
      <p:sp>
        <p:nvSpPr>
          <p:cNvPr id="44093" name="Rectangle 61"/>
          <p:cNvSpPr>
            <a:spLocks noChangeArrowheads="1"/>
          </p:cNvSpPr>
          <p:nvPr/>
        </p:nvSpPr>
        <p:spPr bwMode="auto">
          <a:xfrm>
            <a:off x="7086600" y="2420728"/>
            <a:ext cx="1066800" cy="228600"/>
          </a:xfrm>
          <a:prstGeom prst="rect">
            <a:avLst/>
          </a:prstGeom>
          <a:solidFill>
            <a:srgbClr val="00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kumimoji="1" sz="3200">
                <a:solidFill>
                  <a:schemeClr val="tx1"/>
                </a:solidFill>
                <a:latin typeface="Times New Roman" pitchFamily="18" charset="0"/>
                <a:ea typeface="ＭＳ Ｐゴシック" pitchFamily="50" charset="-128"/>
              </a:defRPr>
            </a:lvl1pPr>
            <a:lvl2pPr marL="742950" indent="-285750" eaLnBrk="0" hangingPunct="0">
              <a:spcBef>
                <a:spcPct val="20000"/>
              </a:spcBef>
              <a:buChar char="–"/>
              <a:defRPr kumimoji="1" sz="2800">
                <a:solidFill>
                  <a:schemeClr val="tx1"/>
                </a:solidFill>
                <a:latin typeface="Times New Roman" pitchFamily="18" charset="0"/>
                <a:ea typeface="ＭＳ Ｐゴシック" pitchFamily="50" charset="-128"/>
              </a:defRPr>
            </a:lvl2pPr>
            <a:lvl3pPr marL="1143000" indent="-228600" eaLnBrk="0" hangingPunct="0">
              <a:spcBef>
                <a:spcPct val="20000"/>
              </a:spcBef>
              <a:buChar char="•"/>
              <a:defRPr kumimoji="1" sz="2400">
                <a:solidFill>
                  <a:schemeClr val="tx1"/>
                </a:solidFill>
                <a:latin typeface="Times New Roman" pitchFamily="18" charset="0"/>
                <a:ea typeface="ＭＳ Ｐゴシック" pitchFamily="50" charset="-128"/>
              </a:defRPr>
            </a:lvl3pPr>
            <a:lvl4pPr marL="1600200" indent="-228600" eaLnBrk="0" hangingPunct="0">
              <a:spcBef>
                <a:spcPct val="20000"/>
              </a:spcBef>
              <a:buChar char="–"/>
              <a:defRPr kumimoji="1" sz="2000">
                <a:solidFill>
                  <a:schemeClr val="tx1"/>
                </a:solidFill>
                <a:latin typeface="Times New Roman" pitchFamily="18" charset="0"/>
                <a:ea typeface="ＭＳ Ｐゴシック" pitchFamily="50" charset="-128"/>
              </a:defRPr>
            </a:lvl4pPr>
            <a:lvl5pPr marL="2057400" indent="-228600" eaLnBrk="0" hangingPunct="0">
              <a:spcBef>
                <a:spcPct val="20000"/>
              </a:spcBef>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algn="ctr" eaLnBrk="1" hangingPunct="1">
              <a:spcBef>
                <a:spcPct val="0"/>
              </a:spcBef>
              <a:buFontTx/>
              <a:buNone/>
            </a:pPr>
            <a:r>
              <a:rPr lang="ja-JP" altLang="en-US" sz="1200">
                <a:solidFill>
                  <a:srgbClr val="000000"/>
                </a:solidFill>
                <a:latin typeface="Arial" pitchFamily="34" charset="0"/>
              </a:rPr>
              <a:t>ひずみの方向</a:t>
            </a:r>
          </a:p>
        </p:txBody>
      </p:sp>
      <p:sp>
        <p:nvSpPr>
          <p:cNvPr id="44094" name="AutoShape 62"/>
          <p:cNvSpPr>
            <a:spLocks noChangeArrowheads="1"/>
          </p:cNvSpPr>
          <p:nvPr/>
        </p:nvSpPr>
        <p:spPr bwMode="auto">
          <a:xfrm flipV="1">
            <a:off x="6872288" y="2558840"/>
            <a:ext cx="228600" cy="228600"/>
          </a:xfrm>
          <a:prstGeom prst="downArrow">
            <a:avLst>
              <a:gd name="adj1" fmla="val 50000"/>
              <a:gd name="adj2" fmla="val 25000"/>
            </a:avLst>
          </a:prstGeom>
          <a:solidFill>
            <a:srgbClr val="00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eaLnBrk="0" hangingPunct="0">
              <a:spcBef>
                <a:spcPct val="20000"/>
              </a:spcBef>
              <a:buChar char="•"/>
              <a:defRPr kumimoji="1" sz="3200">
                <a:solidFill>
                  <a:schemeClr val="tx1"/>
                </a:solidFill>
                <a:latin typeface="Times New Roman" pitchFamily="18" charset="0"/>
                <a:ea typeface="ＭＳ Ｐゴシック" pitchFamily="50" charset="-128"/>
              </a:defRPr>
            </a:lvl1pPr>
            <a:lvl2pPr marL="742950" indent="-285750" eaLnBrk="0" hangingPunct="0">
              <a:spcBef>
                <a:spcPct val="20000"/>
              </a:spcBef>
              <a:buChar char="–"/>
              <a:defRPr kumimoji="1" sz="2800">
                <a:solidFill>
                  <a:schemeClr val="tx1"/>
                </a:solidFill>
                <a:latin typeface="Times New Roman" pitchFamily="18" charset="0"/>
                <a:ea typeface="ＭＳ Ｐゴシック" pitchFamily="50" charset="-128"/>
              </a:defRPr>
            </a:lvl2pPr>
            <a:lvl3pPr marL="1143000" indent="-228600" eaLnBrk="0" hangingPunct="0">
              <a:spcBef>
                <a:spcPct val="20000"/>
              </a:spcBef>
              <a:buChar char="•"/>
              <a:defRPr kumimoji="1" sz="2400">
                <a:solidFill>
                  <a:schemeClr val="tx1"/>
                </a:solidFill>
                <a:latin typeface="Times New Roman" pitchFamily="18" charset="0"/>
                <a:ea typeface="ＭＳ Ｐゴシック" pitchFamily="50" charset="-128"/>
              </a:defRPr>
            </a:lvl3pPr>
            <a:lvl4pPr marL="1600200" indent="-228600" eaLnBrk="0" hangingPunct="0">
              <a:spcBef>
                <a:spcPct val="20000"/>
              </a:spcBef>
              <a:buChar char="–"/>
              <a:defRPr kumimoji="1" sz="2000">
                <a:solidFill>
                  <a:schemeClr val="tx1"/>
                </a:solidFill>
                <a:latin typeface="Times New Roman" pitchFamily="18" charset="0"/>
                <a:ea typeface="ＭＳ Ｐゴシック" pitchFamily="50" charset="-128"/>
              </a:defRPr>
            </a:lvl4pPr>
            <a:lvl5pPr marL="2057400" indent="-228600" eaLnBrk="0" hangingPunct="0">
              <a:spcBef>
                <a:spcPct val="20000"/>
              </a:spcBef>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spcBef>
                <a:spcPct val="0"/>
              </a:spcBef>
              <a:buFontTx/>
              <a:buNone/>
            </a:pPr>
            <a:endParaRPr lang="ja-JP" altLang="en-US" sz="1800">
              <a:solidFill>
                <a:srgbClr val="000000"/>
              </a:solidFill>
              <a:latin typeface="Arial" pitchFamily="34" charset="0"/>
            </a:endParaRPr>
          </a:p>
        </p:txBody>
      </p:sp>
      <p:sp>
        <p:nvSpPr>
          <p:cNvPr id="44095" name="AutoShape 63"/>
          <p:cNvSpPr>
            <a:spLocks noChangeArrowheads="1"/>
          </p:cNvSpPr>
          <p:nvPr/>
        </p:nvSpPr>
        <p:spPr bwMode="auto">
          <a:xfrm>
            <a:off x="6877050" y="2963653"/>
            <a:ext cx="228600" cy="228600"/>
          </a:xfrm>
          <a:prstGeom prst="downArrow">
            <a:avLst>
              <a:gd name="adj1" fmla="val 50000"/>
              <a:gd name="adj2" fmla="val 25000"/>
            </a:avLst>
          </a:prstGeom>
          <a:solidFill>
            <a:srgbClr val="00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eaLnBrk="0" hangingPunct="0">
              <a:spcBef>
                <a:spcPct val="20000"/>
              </a:spcBef>
              <a:buChar char="•"/>
              <a:defRPr kumimoji="1" sz="3200">
                <a:solidFill>
                  <a:schemeClr val="tx1"/>
                </a:solidFill>
                <a:latin typeface="Times New Roman" pitchFamily="18" charset="0"/>
                <a:ea typeface="ＭＳ Ｐゴシック" pitchFamily="50" charset="-128"/>
              </a:defRPr>
            </a:lvl1pPr>
            <a:lvl2pPr marL="742950" indent="-285750" eaLnBrk="0" hangingPunct="0">
              <a:spcBef>
                <a:spcPct val="20000"/>
              </a:spcBef>
              <a:buChar char="–"/>
              <a:defRPr kumimoji="1" sz="2800">
                <a:solidFill>
                  <a:schemeClr val="tx1"/>
                </a:solidFill>
                <a:latin typeface="Times New Roman" pitchFamily="18" charset="0"/>
                <a:ea typeface="ＭＳ Ｐゴシック" pitchFamily="50" charset="-128"/>
              </a:defRPr>
            </a:lvl2pPr>
            <a:lvl3pPr marL="1143000" indent="-228600" eaLnBrk="0" hangingPunct="0">
              <a:spcBef>
                <a:spcPct val="20000"/>
              </a:spcBef>
              <a:buChar char="•"/>
              <a:defRPr kumimoji="1" sz="2400">
                <a:solidFill>
                  <a:schemeClr val="tx1"/>
                </a:solidFill>
                <a:latin typeface="Times New Roman" pitchFamily="18" charset="0"/>
                <a:ea typeface="ＭＳ Ｐゴシック" pitchFamily="50" charset="-128"/>
              </a:defRPr>
            </a:lvl3pPr>
            <a:lvl4pPr marL="1600200" indent="-228600" eaLnBrk="0" hangingPunct="0">
              <a:spcBef>
                <a:spcPct val="20000"/>
              </a:spcBef>
              <a:buChar char="–"/>
              <a:defRPr kumimoji="1" sz="2000">
                <a:solidFill>
                  <a:schemeClr val="tx1"/>
                </a:solidFill>
                <a:latin typeface="Times New Roman" pitchFamily="18" charset="0"/>
                <a:ea typeface="ＭＳ Ｐゴシック" pitchFamily="50" charset="-128"/>
              </a:defRPr>
            </a:lvl4pPr>
            <a:lvl5pPr marL="2057400" indent="-228600" eaLnBrk="0" hangingPunct="0">
              <a:spcBef>
                <a:spcPct val="20000"/>
              </a:spcBef>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spcBef>
                <a:spcPct val="0"/>
              </a:spcBef>
              <a:buFontTx/>
              <a:buNone/>
            </a:pPr>
            <a:endParaRPr lang="ja-JP" altLang="en-US" sz="1800">
              <a:solidFill>
                <a:srgbClr val="000000"/>
              </a:solidFill>
              <a:latin typeface="Arial" pitchFamily="34" charset="0"/>
            </a:endParaRPr>
          </a:p>
        </p:txBody>
      </p:sp>
      <p:sp>
        <p:nvSpPr>
          <p:cNvPr id="44097" name="Line 65"/>
          <p:cNvSpPr>
            <a:spLocks noChangeShapeType="1"/>
          </p:cNvSpPr>
          <p:nvPr/>
        </p:nvSpPr>
        <p:spPr bwMode="auto">
          <a:xfrm flipH="1">
            <a:off x="8086725" y="5275263"/>
            <a:ext cx="431800" cy="0"/>
          </a:xfrm>
          <a:prstGeom prst="line">
            <a:avLst/>
          </a:prstGeom>
          <a:noFill/>
          <a:ln w="9525">
            <a:solidFill>
              <a:srgbClr val="00FF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4098" name="Line 66"/>
          <p:cNvSpPr>
            <a:spLocks noChangeShapeType="1"/>
          </p:cNvSpPr>
          <p:nvPr/>
        </p:nvSpPr>
        <p:spPr bwMode="auto">
          <a:xfrm>
            <a:off x="7494588" y="5246688"/>
            <a:ext cx="215900" cy="0"/>
          </a:xfrm>
          <a:prstGeom prst="line">
            <a:avLst/>
          </a:prstGeom>
          <a:noFill/>
          <a:ln w="9525">
            <a:solidFill>
              <a:srgbClr val="00FF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4099" name="AutoShape 67"/>
          <p:cNvSpPr>
            <a:spLocks noChangeArrowheads="1"/>
          </p:cNvSpPr>
          <p:nvPr/>
        </p:nvSpPr>
        <p:spPr bwMode="auto">
          <a:xfrm>
            <a:off x="8339138" y="5172075"/>
            <a:ext cx="762000" cy="228600"/>
          </a:xfrm>
          <a:prstGeom prst="roundRect">
            <a:avLst>
              <a:gd name="adj" fmla="val 16667"/>
            </a:avLst>
          </a:prstGeom>
          <a:solidFill>
            <a:srgbClr val="FF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kumimoji="1" sz="3200">
                <a:solidFill>
                  <a:schemeClr val="tx1"/>
                </a:solidFill>
                <a:latin typeface="Times New Roman" pitchFamily="18" charset="0"/>
                <a:ea typeface="ＭＳ Ｐゴシック" pitchFamily="50" charset="-128"/>
              </a:defRPr>
            </a:lvl1pPr>
            <a:lvl2pPr marL="742950" indent="-285750" eaLnBrk="0" hangingPunct="0">
              <a:spcBef>
                <a:spcPct val="20000"/>
              </a:spcBef>
              <a:buChar char="–"/>
              <a:defRPr kumimoji="1" sz="2800">
                <a:solidFill>
                  <a:schemeClr val="tx1"/>
                </a:solidFill>
                <a:latin typeface="Times New Roman" pitchFamily="18" charset="0"/>
                <a:ea typeface="ＭＳ Ｐゴシック" pitchFamily="50" charset="-128"/>
              </a:defRPr>
            </a:lvl2pPr>
            <a:lvl3pPr marL="1143000" indent="-228600" eaLnBrk="0" hangingPunct="0">
              <a:spcBef>
                <a:spcPct val="20000"/>
              </a:spcBef>
              <a:buChar char="•"/>
              <a:defRPr kumimoji="1" sz="2400">
                <a:solidFill>
                  <a:schemeClr val="tx1"/>
                </a:solidFill>
                <a:latin typeface="Times New Roman" pitchFamily="18" charset="0"/>
                <a:ea typeface="ＭＳ Ｐゴシック" pitchFamily="50" charset="-128"/>
              </a:defRPr>
            </a:lvl3pPr>
            <a:lvl4pPr marL="1600200" indent="-228600" eaLnBrk="0" hangingPunct="0">
              <a:spcBef>
                <a:spcPct val="20000"/>
              </a:spcBef>
              <a:buChar char="–"/>
              <a:defRPr kumimoji="1" sz="2000">
                <a:solidFill>
                  <a:schemeClr val="tx1"/>
                </a:solidFill>
                <a:latin typeface="Times New Roman" pitchFamily="18" charset="0"/>
                <a:ea typeface="ＭＳ Ｐゴシック" pitchFamily="50" charset="-128"/>
              </a:defRPr>
            </a:lvl4pPr>
            <a:lvl5pPr marL="2057400" indent="-228600" eaLnBrk="0" hangingPunct="0">
              <a:spcBef>
                <a:spcPct val="20000"/>
              </a:spcBef>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algn="ctr" eaLnBrk="1" hangingPunct="1">
              <a:spcBef>
                <a:spcPct val="0"/>
              </a:spcBef>
              <a:buFontTx/>
              <a:buNone/>
            </a:pPr>
            <a:r>
              <a:rPr lang="ja-JP" altLang="en-US" sz="1200">
                <a:solidFill>
                  <a:srgbClr val="000000"/>
                </a:solidFill>
                <a:latin typeface="Arial" pitchFamily="34" charset="0"/>
              </a:rPr>
              <a:t>型割位置</a:t>
            </a:r>
          </a:p>
        </p:txBody>
      </p:sp>
      <p:pic>
        <p:nvPicPr>
          <p:cNvPr id="283702" name="Picture 69" descr="ba-"/>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57238" y="2027028"/>
            <a:ext cx="71437"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3703" name="Text Box 70"/>
          <p:cNvSpPr txBox="1">
            <a:spLocks noChangeArrowheads="1"/>
          </p:cNvSpPr>
          <p:nvPr/>
        </p:nvSpPr>
        <p:spPr bwMode="auto">
          <a:xfrm>
            <a:off x="742950" y="2847765"/>
            <a:ext cx="360363"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kumimoji="1" sz="3200">
                <a:solidFill>
                  <a:schemeClr val="tx1"/>
                </a:solidFill>
                <a:latin typeface="Times New Roman" pitchFamily="18" charset="0"/>
                <a:ea typeface="ＭＳ Ｐゴシック" pitchFamily="50" charset="-128"/>
              </a:defRPr>
            </a:lvl1pPr>
            <a:lvl2pPr marL="742950" indent="-285750" eaLnBrk="0" hangingPunct="0">
              <a:spcBef>
                <a:spcPct val="20000"/>
              </a:spcBef>
              <a:buChar char="–"/>
              <a:defRPr kumimoji="1" sz="2800">
                <a:solidFill>
                  <a:schemeClr val="tx1"/>
                </a:solidFill>
                <a:latin typeface="Times New Roman" pitchFamily="18" charset="0"/>
                <a:ea typeface="ＭＳ Ｐゴシック" pitchFamily="50" charset="-128"/>
              </a:defRPr>
            </a:lvl2pPr>
            <a:lvl3pPr marL="1143000" indent="-228600" eaLnBrk="0" hangingPunct="0">
              <a:spcBef>
                <a:spcPct val="20000"/>
              </a:spcBef>
              <a:buChar char="•"/>
              <a:defRPr kumimoji="1" sz="2400">
                <a:solidFill>
                  <a:schemeClr val="tx1"/>
                </a:solidFill>
                <a:latin typeface="Times New Roman" pitchFamily="18" charset="0"/>
                <a:ea typeface="ＭＳ Ｐゴシック" pitchFamily="50" charset="-128"/>
              </a:defRPr>
            </a:lvl3pPr>
            <a:lvl4pPr marL="1600200" indent="-228600" eaLnBrk="0" hangingPunct="0">
              <a:spcBef>
                <a:spcPct val="20000"/>
              </a:spcBef>
              <a:buChar char="–"/>
              <a:defRPr kumimoji="1" sz="2000">
                <a:solidFill>
                  <a:schemeClr val="tx1"/>
                </a:solidFill>
                <a:latin typeface="Times New Roman" pitchFamily="18" charset="0"/>
                <a:ea typeface="ＭＳ Ｐゴシック" pitchFamily="50" charset="-128"/>
              </a:defRPr>
            </a:lvl4pPr>
            <a:lvl5pPr marL="2057400" indent="-228600" eaLnBrk="0" hangingPunct="0">
              <a:spcBef>
                <a:spcPct val="20000"/>
              </a:spcBef>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spcBef>
                <a:spcPct val="50000"/>
              </a:spcBef>
              <a:buFontTx/>
              <a:buNone/>
            </a:pPr>
            <a:r>
              <a:rPr lang="ja-JP" altLang="en-US" sz="1000">
                <a:solidFill>
                  <a:srgbClr val="000000"/>
                </a:solidFill>
                <a:latin typeface="Arial" pitchFamily="34" charset="0"/>
              </a:rPr>
              <a:t>大</a:t>
            </a:r>
          </a:p>
        </p:txBody>
      </p:sp>
      <p:sp>
        <p:nvSpPr>
          <p:cNvPr id="283704" name="Text Box 71"/>
          <p:cNvSpPr txBox="1">
            <a:spLocks noChangeArrowheads="1"/>
          </p:cNvSpPr>
          <p:nvPr/>
        </p:nvSpPr>
        <p:spPr bwMode="auto">
          <a:xfrm>
            <a:off x="757238" y="1895265"/>
            <a:ext cx="360362"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kumimoji="1" sz="3200">
                <a:solidFill>
                  <a:schemeClr val="tx1"/>
                </a:solidFill>
                <a:latin typeface="Times New Roman" pitchFamily="18" charset="0"/>
                <a:ea typeface="ＭＳ Ｐゴシック" pitchFamily="50" charset="-128"/>
              </a:defRPr>
            </a:lvl1pPr>
            <a:lvl2pPr marL="742950" indent="-285750" eaLnBrk="0" hangingPunct="0">
              <a:spcBef>
                <a:spcPct val="20000"/>
              </a:spcBef>
              <a:buChar char="–"/>
              <a:defRPr kumimoji="1" sz="2800">
                <a:solidFill>
                  <a:schemeClr val="tx1"/>
                </a:solidFill>
                <a:latin typeface="Times New Roman" pitchFamily="18" charset="0"/>
                <a:ea typeface="ＭＳ Ｐゴシック" pitchFamily="50" charset="-128"/>
              </a:defRPr>
            </a:lvl2pPr>
            <a:lvl3pPr marL="1143000" indent="-228600" eaLnBrk="0" hangingPunct="0">
              <a:spcBef>
                <a:spcPct val="20000"/>
              </a:spcBef>
              <a:buChar char="•"/>
              <a:defRPr kumimoji="1" sz="2400">
                <a:solidFill>
                  <a:schemeClr val="tx1"/>
                </a:solidFill>
                <a:latin typeface="Times New Roman" pitchFamily="18" charset="0"/>
                <a:ea typeface="ＭＳ Ｐゴシック" pitchFamily="50" charset="-128"/>
              </a:defRPr>
            </a:lvl3pPr>
            <a:lvl4pPr marL="1600200" indent="-228600" eaLnBrk="0" hangingPunct="0">
              <a:spcBef>
                <a:spcPct val="20000"/>
              </a:spcBef>
              <a:buChar char="–"/>
              <a:defRPr kumimoji="1" sz="2000">
                <a:solidFill>
                  <a:schemeClr val="tx1"/>
                </a:solidFill>
                <a:latin typeface="Times New Roman" pitchFamily="18" charset="0"/>
                <a:ea typeface="ＭＳ Ｐゴシック" pitchFamily="50" charset="-128"/>
              </a:defRPr>
            </a:lvl4pPr>
            <a:lvl5pPr marL="2057400" indent="-228600" eaLnBrk="0" hangingPunct="0">
              <a:spcBef>
                <a:spcPct val="20000"/>
              </a:spcBef>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spcBef>
                <a:spcPct val="50000"/>
              </a:spcBef>
              <a:buFontTx/>
              <a:buNone/>
            </a:pPr>
            <a:r>
              <a:rPr lang="ja-JP" altLang="en-US" sz="1000">
                <a:solidFill>
                  <a:srgbClr val="000000"/>
                </a:solidFill>
                <a:latin typeface="Arial" pitchFamily="34" charset="0"/>
              </a:rPr>
              <a:t>小</a:t>
            </a:r>
          </a:p>
        </p:txBody>
      </p:sp>
      <p:sp>
        <p:nvSpPr>
          <p:cNvPr id="283705" name="Text Box 72"/>
          <p:cNvSpPr txBox="1">
            <a:spLocks noChangeArrowheads="1"/>
          </p:cNvSpPr>
          <p:nvPr/>
        </p:nvSpPr>
        <p:spPr bwMode="auto">
          <a:xfrm>
            <a:off x="368300" y="1695240"/>
            <a:ext cx="8636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kumimoji="1" sz="3200">
                <a:solidFill>
                  <a:schemeClr val="tx1"/>
                </a:solidFill>
                <a:latin typeface="Times New Roman" pitchFamily="18" charset="0"/>
                <a:ea typeface="ＭＳ Ｐゴシック" pitchFamily="50" charset="-128"/>
              </a:defRPr>
            </a:lvl1pPr>
            <a:lvl2pPr marL="742950" indent="-285750" eaLnBrk="0" hangingPunct="0">
              <a:spcBef>
                <a:spcPct val="20000"/>
              </a:spcBef>
              <a:buChar char="–"/>
              <a:defRPr kumimoji="1" sz="2800">
                <a:solidFill>
                  <a:schemeClr val="tx1"/>
                </a:solidFill>
                <a:latin typeface="Times New Roman" pitchFamily="18" charset="0"/>
                <a:ea typeface="ＭＳ Ｐゴシック" pitchFamily="50" charset="-128"/>
              </a:defRPr>
            </a:lvl2pPr>
            <a:lvl3pPr marL="1143000" indent="-228600" eaLnBrk="0" hangingPunct="0">
              <a:spcBef>
                <a:spcPct val="20000"/>
              </a:spcBef>
              <a:buChar char="•"/>
              <a:defRPr kumimoji="1" sz="2400">
                <a:solidFill>
                  <a:schemeClr val="tx1"/>
                </a:solidFill>
                <a:latin typeface="Times New Roman" pitchFamily="18" charset="0"/>
                <a:ea typeface="ＭＳ Ｐゴシック" pitchFamily="50" charset="-128"/>
              </a:defRPr>
            </a:lvl3pPr>
            <a:lvl4pPr marL="1600200" indent="-228600" eaLnBrk="0" hangingPunct="0">
              <a:spcBef>
                <a:spcPct val="20000"/>
              </a:spcBef>
              <a:buChar char="–"/>
              <a:defRPr kumimoji="1" sz="2000">
                <a:solidFill>
                  <a:schemeClr val="tx1"/>
                </a:solidFill>
                <a:latin typeface="Times New Roman" pitchFamily="18" charset="0"/>
                <a:ea typeface="ＭＳ Ｐゴシック" pitchFamily="50" charset="-128"/>
              </a:defRPr>
            </a:lvl4pPr>
            <a:lvl5pPr marL="2057400" indent="-228600" eaLnBrk="0" hangingPunct="0">
              <a:spcBef>
                <a:spcPct val="20000"/>
              </a:spcBef>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spcBef>
                <a:spcPct val="50000"/>
              </a:spcBef>
              <a:buFontTx/>
              <a:buNone/>
            </a:pPr>
            <a:r>
              <a:rPr lang="ja-JP" altLang="en-US" sz="1000">
                <a:solidFill>
                  <a:srgbClr val="000000"/>
                </a:solidFill>
                <a:latin typeface="Arial" pitchFamily="34" charset="0"/>
              </a:rPr>
              <a:t>圧縮ひずみ</a:t>
            </a:r>
          </a:p>
        </p:txBody>
      </p:sp>
      <p:pic>
        <p:nvPicPr>
          <p:cNvPr id="283706" name="Picture 73" descr="ba-"/>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489950" y="2992228"/>
            <a:ext cx="71438"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3707" name="Text Box 74"/>
          <p:cNvSpPr txBox="1">
            <a:spLocks noChangeArrowheads="1"/>
          </p:cNvSpPr>
          <p:nvPr/>
        </p:nvSpPr>
        <p:spPr bwMode="auto">
          <a:xfrm>
            <a:off x="8489950" y="2804903"/>
            <a:ext cx="360363"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kumimoji="1" sz="3200">
                <a:solidFill>
                  <a:schemeClr val="tx1"/>
                </a:solidFill>
                <a:latin typeface="Times New Roman" pitchFamily="18" charset="0"/>
                <a:ea typeface="ＭＳ Ｐゴシック" pitchFamily="50" charset="-128"/>
              </a:defRPr>
            </a:lvl1pPr>
            <a:lvl2pPr marL="742950" indent="-285750" eaLnBrk="0" hangingPunct="0">
              <a:spcBef>
                <a:spcPct val="20000"/>
              </a:spcBef>
              <a:buChar char="–"/>
              <a:defRPr kumimoji="1" sz="2800">
                <a:solidFill>
                  <a:schemeClr val="tx1"/>
                </a:solidFill>
                <a:latin typeface="Times New Roman" pitchFamily="18" charset="0"/>
                <a:ea typeface="ＭＳ Ｐゴシック" pitchFamily="50" charset="-128"/>
              </a:defRPr>
            </a:lvl2pPr>
            <a:lvl3pPr marL="1143000" indent="-228600" eaLnBrk="0" hangingPunct="0">
              <a:spcBef>
                <a:spcPct val="20000"/>
              </a:spcBef>
              <a:buChar char="•"/>
              <a:defRPr kumimoji="1" sz="2400">
                <a:solidFill>
                  <a:schemeClr val="tx1"/>
                </a:solidFill>
                <a:latin typeface="Times New Roman" pitchFamily="18" charset="0"/>
                <a:ea typeface="ＭＳ Ｐゴシック" pitchFamily="50" charset="-128"/>
              </a:defRPr>
            </a:lvl3pPr>
            <a:lvl4pPr marL="1600200" indent="-228600" eaLnBrk="0" hangingPunct="0">
              <a:spcBef>
                <a:spcPct val="20000"/>
              </a:spcBef>
              <a:buChar char="–"/>
              <a:defRPr kumimoji="1" sz="2000">
                <a:solidFill>
                  <a:schemeClr val="tx1"/>
                </a:solidFill>
                <a:latin typeface="Times New Roman" pitchFamily="18" charset="0"/>
                <a:ea typeface="ＭＳ Ｐゴシック" pitchFamily="50" charset="-128"/>
              </a:defRPr>
            </a:lvl4pPr>
            <a:lvl5pPr marL="2057400" indent="-228600" eaLnBrk="0" hangingPunct="0">
              <a:spcBef>
                <a:spcPct val="20000"/>
              </a:spcBef>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spcBef>
                <a:spcPct val="50000"/>
              </a:spcBef>
              <a:buFontTx/>
              <a:buNone/>
            </a:pPr>
            <a:r>
              <a:rPr lang="ja-JP" altLang="en-US" sz="1000">
                <a:solidFill>
                  <a:srgbClr val="000000"/>
                </a:solidFill>
                <a:latin typeface="Arial" pitchFamily="34" charset="0"/>
              </a:rPr>
              <a:t>大</a:t>
            </a:r>
          </a:p>
        </p:txBody>
      </p:sp>
      <p:sp>
        <p:nvSpPr>
          <p:cNvPr id="283708" name="Text Box 75"/>
          <p:cNvSpPr txBox="1">
            <a:spLocks noChangeArrowheads="1"/>
          </p:cNvSpPr>
          <p:nvPr/>
        </p:nvSpPr>
        <p:spPr bwMode="auto">
          <a:xfrm>
            <a:off x="8497888" y="3755815"/>
            <a:ext cx="360362"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kumimoji="1" sz="3200">
                <a:solidFill>
                  <a:schemeClr val="tx1"/>
                </a:solidFill>
                <a:latin typeface="Times New Roman" pitchFamily="18" charset="0"/>
                <a:ea typeface="ＭＳ Ｐゴシック" pitchFamily="50" charset="-128"/>
              </a:defRPr>
            </a:lvl1pPr>
            <a:lvl2pPr marL="742950" indent="-285750" eaLnBrk="0" hangingPunct="0">
              <a:spcBef>
                <a:spcPct val="20000"/>
              </a:spcBef>
              <a:buChar char="–"/>
              <a:defRPr kumimoji="1" sz="2800">
                <a:solidFill>
                  <a:schemeClr val="tx1"/>
                </a:solidFill>
                <a:latin typeface="Times New Roman" pitchFamily="18" charset="0"/>
                <a:ea typeface="ＭＳ Ｐゴシック" pitchFamily="50" charset="-128"/>
              </a:defRPr>
            </a:lvl2pPr>
            <a:lvl3pPr marL="1143000" indent="-228600" eaLnBrk="0" hangingPunct="0">
              <a:spcBef>
                <a:spcPct val="20000"/>
              </a:spcBef>
              <a:buChar char="•"/>
              <a:defRPr kumimoji="1" sz="2400">
                <a:solidFill>
                  <a:schemeClr val="tx1"/>
                </a:solidFill>
                <a:latin typeface="Times New Roman" pitchFamily="18" charset="0"/>
                <a:ea typeface="ＭＳ Ｐゴシック" pitchFamily="50" charset="-128"/>
              </a:defRPr>
            </a:lvl3pPr>
            <a:lvl4pPr marL="1600200" indent="-228600" eaLnBrk="0" hangingPunct="0">
              <a:spcBef>
                <a:spcPct val="20000"/>
              </a:spcBef>
              <a:buChar char="–"/>
              <a:defRPr kumimoji="1" sz="2000">
                <a:solidFill>
                  <a:schemeClr val="tx1"/>
                </a:solidFill>
                <a:latin typeface="Times New Roman" pitchFamily="18" charset="0"/>
                <a:ea typeface="ＭＳ Ｐゴシック" pitchFamily="50" charset="-128"/>
              </a:defRPr>
            </a:lvl4pPr>
            <a:lvl5pPr marL="2057400" indent="-228600" eaLnBrk="0" hangingPunct="0">
              <a:spcBef>
                <a:spcPct val="20000"/>
              </a:spcBef>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spcBef>
                <a:spcPct val="50000"/>
              </a:spcBef>
              <a:buFontTx/>
              <a:buNone/>
            </a:pPr>
            <a:r>
              <a:rPr lang="ja-JP" altLang="en-US" sz="1000">
                <a:solidFill>
                  <a:srgbClr val="000000"/>
                </a:solidFill>
                <a:latin typeface="Arial" pitchFamily="34" charset="0"/>
              </a:rPr>
              <a:t>小</a:t>
            </a:r>
          </a:p>
        </p:txBody>
      </p:sp>
      <p:sp>
        <p:nvSpPr>
          <p:cNvPr id="283709" name="Text Box 76"/>
          <p:cNvSpPr txBox="1">
            <a:spLocks noChangeArrowheads="1"/>
          </p:cNvSpPr>
          <p:nvPr/>
        </p:nvSpPr>
        <p:spPr bwMode="auto">
          <a:xfrm>
            <a:off x="8101013" y="2660440"/>
            <a:ext cx="8636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kumimoji="1" sz="3200">
                <a:solidFill>
                  <a:schemeClr val="tx1"/>
                </a:solidFill>
                <a:latin typeface="Times New Roman" pitchFamily="18" charset="0"/>
                <a:ea typeface="ＭＳ Ｐゴシック" pitchFamily="50" charset="-128"/>
              </a:defRPr>
            </a:lvl1pPr>
            <a:lvl2pPr marL="742950" indent="-285750" eaLnBrk="0" hangingPunct="0">
              <a:spcBef>
                <a:spcPct val="20000"/>
              </a:spcBef>
              <a:buChar char="–"/>
              <a:defRPr kumimoji="1" sz="2800">
                <a:solidFill>
                  <a:schemeClr val="tx1"/>
                </a:solidFill>
                <a:latin typeface="Times New Roman" pitchFamily="18" charset="0"/>
                <a:ea typeface="ＭＳ Ｐゴシック" pitchFamily="50" charset="-128"/>
              </a:defRPr>
            </a:lvl2pPr>
            <a:lvl3pPr marL="1143000" indent="-228600" eaLnBrk="0" hangingPunct="0">
              <a:spcBef>
                <a:spcPct val="20000"/>
              </a:spcBef>
              <a:buChar char="•"/>
              <a:defRPr kumimoji="1" sz="2400">
                <a:solidFill>
                  <a:schemeClr val="tx1"/>
                </a:solidFill>
                <a:latin typeface="Times New Roman" pitchFamily="18" charset="0"/>
                <a:ea typeface="ＭＳ Ｐゴシック" pitchFamily="50" charset="-128"/>
              </a:defRPr>
            </a:lvl3pPr>
            <a:lvl4pPr marL="1600200" indent="-228600" eaLnBrk="0" hangingPunct="0">
              <a:spcBef>
                <a:spcPct val="20000"/>
              </a:spcBef>
              <a:buChar char="–"/>
              <a:defRPr kumimoji="1" sz="2000">
                <a:solidFill>
                  <a:schemeClr val="tx1"/>
                </a:solidFill>
                <a:latin typeface="Times New Roman" pitchFamily="18" charset="0"/>
                <a:ea typeface="ＭＳ Ｐゴシック" pitchFamily="50" charset="-128"/>
              </a:defRPr>
            </a:lvl4pPr>
            <a:lvl5pPr marL="2057400" indent="-228600" eaLnBrk="0" hangingPunct="0">
              <a:spcBef>
                <a:spcPct val="20000"/>
              </a:spcBef>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spcBef>
                <a:spcPct val="50000"/>
              </a:spcBef>
              <a:buFontTx/>
              <a:buNone/>
            </a:pPr>
            <a:r>
              <a:rPr lang="ja-JP" altLang="en-US" sz="1000">
                <a:solidFill>
                  <a:srgbClr val="000000"/>
                </a:solidFill>
                <a:latin typeface="Arial" pitchFamily="34" charset="0"/>
              </a:rPr>
              <a:t>伸張ひずみ</a:t>
            </a:r>
          </a:p>
        </p:txBody>
      </p:sp>
    </p:spTree>
    <p:extLst>
      <p:ext uri="{BB962C8B-B14F-4D97-AF65-F5344CB8AC3E}">
        <p14:creationId xmlns:p14="http://schemas.microsoft.com/office/powerpoint/2010/main" val="22518422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06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409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409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406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409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409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409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406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409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405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4057"/>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408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404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407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407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4074"/>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405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407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4072"/>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4071"/>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4084"/>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44051"/>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44052"/>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44076"/>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44077"/>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44083"/>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44082"/>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44080"/>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44097"/>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44098"/>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44099"/>
                                        </p:tgtEl>
                                        <p:attrNameLst>
                                          <p:attrName>style.visibility</p:attrName>
                                        </p:attrNameLst>
                                      </p:cBhvr>
                                      <p:to>
                                        <p:strVal val="visible"/>
                                      </p:to>
                                    </p:set>
                                  </p:childTnLst>
                                </p:cTn>
                              </p:par>
                            </p:childTnLst>
                          </p:cTn>
                        </p:par>
                      </p:childTnLst>
                    </p:cTn>
                  </p:par>
                  <p:par>
                    <p:cTn id="69" fill="hold" nodeType="clickPar">
                      <p:stCondLst>
                        <p:cond delay="indefinite"/>
                      </p:stCondLst>
                      <p:childTnLst>
                        <p:par>
                          <p:cTn id="70" fill="hold" nodeType="withGroup">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440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44" grpId="0" animBg="1"/>
      <p:bldP spid="44051" grpId="0" animBg="1"/>
      <p:bldP spid="44052" grpId="0" animBg="1"/>
      <p:bldP spid="44056" grpId="0" animBg="1"/>
      <p:bldP spid="44057" grpId="0" animBg="1"/>
      <p:bldP spid="44064" grpId="0" animBg="1"/>
      <p:bldP spid="44065" grpId="0" animBg="1"/>
      <p:bldP spid="44067" grpId="0"/>
      <p:bldP spid="44071" grpId="0" animBg="1"/>
      <p:bldP spid="44072" grpId="0" animBg="1"/>
      <p:bldP spid="44073" grpId="0" animBg="1"/>
      <p:bldP spid="44074" grpId="0" animBg="1"/>
      <p:bldP spid="44076" grpId="0" animBg="1"/>
      <p:bldP spid="44077" grpId="0" animBg="1"/>
      <p:bldP spid="44078" grpId="0"/>
      <p:bldP spid="44079" grpId="0"/>
      <p:bldP spid="44080" grpId="0"/>
      <p:bldP spid="44082" grpId="0" animBg="1"/>
      <p:bldP spid="44083" grpId="0" animBg="1"/>
      <p:bldP spid="44084" grpId="0" animBg="1"/>
      <p:bldP spid="44087" grpId="0"/>
      <p:bldP spid="44090" grpId="0" animBg="1"/>
      <p:bldP spid="44091" grpId="0" animBg="1"/>
      <p:bldP spid="44092" grpId="0" animBg="1"/>
      <p:bldP spid="44093" grpId="0" animBg="1"/>
      <p:bldP spid="44094" grpId="0" animBg="1"/>
      <p:bldP spid="44095" grpId="0" animBg="1"/>
      <p:bldP spid="44097" grpId="0" animBg="1"/>
      <p:bldP spid="44098" grpId="0" animBg="1"/>
      <p:bldP spid="44099"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7944" y="952500"/>
            <a:ext cx="4298826" cy="47160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テキスト ボックス 1"/>
          <p:cNvSpPr txBox="1"/>
          <p:nvPr/>
        </p:nvSpPr>
        <p:spPr>
          <a:xfrm>
            <a:off x="323528" y="188640"/>
            <a:ext cx="7056784" cy="461665"/>
          </a:xfrm>
          <a:prstGeom prst="rect">
            <a:avLst/>
          </a:prstGeom>
          <a:noFill/>
        </p:spPr>
        <p:txBody>
          <a:bodyPr wrap="square" rtlCol="0">
            <a:spAutoFit/>
          </a:bodyPr>
          <a:lstStyle/>
          <a:p>
            <a:r>
              <a:rPr kumimoji="1" lang="ja-JP" altLang="en-US" sz="2400" dirty="0" smtClean="0"/>
              <a:t>構造解析／超弾性解析領域　書籍出版</a:t>
            </a:r>
            <a:endParaRPr kumimoji="1" lang="ja-JP" altLang="en-US" sz="2400" dirty="0"/>
          </a:p>
        </p:txBody>
      </p:sp>
      <p:sp>
        <p:nvSpPr>
          <p:cNvPr id="3" name="角丸四角形 2"/>
          <p:cNvSpPr/>
          <p:nvPr/>
        </p:nvSpPr>
        <p:spPr>
          <a:xfrm>
            <a:off x="971600" y="6093296"/>
            <a:ext cx="8064896" cy="648072"/>
          </a:xfrm>
          <a:prstGeom prst="round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solidFill>
                  <a:schemeClr val="tx1"/>
                </a:solidFill>
              </a:rPr>
              <a:t>アマゾンで購入できます。収益は、災害復興のため、全て募金させて頂きます。</a:t>
            </a:r>
            <a:endParaRPr kumimoji="1" lang="ja-JP" altLang="en-US" dirty="0">
              <a:solidFill>
                <a:schemeClr val="tx1"/>
              </a:solidFill>
            </a:endParaRPr>
          </a:p>
        </p:txBody>
      </p:sp>
    </p:spTree>
    <p:extLst>
      <p:ext uri="{BB962C8B-B14F-4D97-AF65-F5344CB8AC3E}">
        <p14:creationId xmlns:p14="http://schemas.microsoft.com/office/powerpoint/2010/main" val="44558961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53869" y="454702"/>
            <a:ext cx="8636261" cy="609600"/>
          </a:xfrm>
        </p:spPr>
        <p:txBody>
          <a:bodyPr>
            <a:normAutofit fontScale="90000"/>
          </a:bodyPr>
          <a:lstStyle/>
          <a:p>
            <a:r>
              <a:rPr lang="ja-JP" altLang="en-US" b="1" dirty="0"/>
              <a:t>解析事例：</a:t>
            </a:r>
            <a:r>
              <a:rPr kumimoji="1" lang="ja-JP" altLang="en-US" b="1" dirty="0"/>
              <a:t>ラバーコンタクト</a:t>
            </a:r>
            <a:r>
              <a:rPr kumimoji="1" lang="ja-JP" altLang="en-US" sz="2000" b="1" dirty="0"/>
              <a:t>　</a:t>
            </a:r>
            <a:r>
              <a:rPr kumimoji="1" lang="ja-JP" altLang="en-US" sz="2400" b="1" dirty="0"/>
              <a:t>クリック特性</a:t>
            </a:r>
          </a:p>
        </p:txBody>
      </p:sp>
      <p:pic>
        <p:nvPicPr>
          <p:cNvPr id="4" name="コンテンツ プレースホルダ 3" descr="Image12.png"/>
          <p:cNvPicPr>
            <a:picLocks noGrp="1" noChangeAspect="1"/>
          </p:cNvPicPr>
          <p:nvPr>
            <p:ph idx="1"/>
          </p:nvPr>
        </p:nvPicPr>
        <p:blipFill>
          <a:blip r:embed="rId3" cstate="print"/>
          <a:stretch>
            <a:fillRect/>
          </a:stretch>
        </p:blipFill>
        <p:spPr>
          <a:xfrm>
            <a:off x="1019233" y="1340177"/>
            <a:ext cx="2023283" cy="2185145"/>
          </a:xfrm>
        </p:spPr>
      </p:pic>
      <p:pic>
        <p:nvPicPr>
          <p:cNvPr id="5" name="図 4" descr="Image13.png"/>
          <p:cNvPicPr>
            <a:picLocks noChangeAspect="1"/>
          </p:cNvPicPr>
          <p:nvPr/>
        </p:nvPicPr>
        <p:blipFill>
          <a:blip r:embed="rId4" cstate="print"/>
          <a:stretch>
            <a:fillRect/>
          </a:stretch>
        </p:blipFill>
        <p:spPr>
          <a:xfrm>
            <a:off x="3400525" y="1268760"/>
            <a:ext cx="5003925" cy="3815147"/>
          </a:xfrm>
          <a:prstGeom prst="rect">
            <a:avLst/>
          </a:prstGeom>
        </p:spPr>
      </p:pic>
      <p:graphicFrame>
        <p:nvGraphicFramePr>
          <p:cNvPr id="3" name="オブジェクト 2"/>
          <p:cNvGraphicFramePr>
            <a:graphicFrameLocks noChangeAspect="1"/>
          </p:cNvGraphicFramePr>
          <p:nvPr>
            <p:extLst>
              <p:ext uri="{D42A27DB-BD31-4B8C-83A1-F6EECF244321}">
                <p14:modId xmlns:p14="http://schemas.microsoft.com/office/powerpoint/2010/main" val="3347873496"/>
              </p:ext>
            </p:extLst>
          </p:nvPr>
        </p:nvGraphicFramePr>
        <p:xfrm>
          <a:off x="1115616" y="4077072"/>
          <a:ext cx="3744738" cy="2132686"/>
        </p:xfrm>
        <a:graphic>
          <a:graphicData uri="http://schemas.openxmlformats.org/presentationml/2006/ole">
            <mc:AlternateContent xmlns:mc="http://schemas.openxmlformats.org/markup-compatibility/2006">
              <mc:Choice xmlns:v="urn:schemas-microsoft-com:vml" Requires="v">
                <p:oleObj spid="_x0000_s2092" name="Chart" r:id="rId5" imgW="5225040" imgH="3163680" progId="Excel.Sheet.8">
                  <p:embed/>
                </p:oleObj>
              </mc:Choice>
              <mc:Fallback>
                <p:oleObj name="Chart" r:id="rId5" imgW="5225040" imgH="3163680" progId="Excel.Sheet.8">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15616" y="4077072"/>
                        <a:ext cx="3744738" cy="213268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角丸四角形 8"/>
          <p:cNvSpPr/>
          <p:nvPr/>
        </p:nvSpPr>
        <p:spPr>
          <a:xfrm>
            <a:off x="4950372" y="5321076"/>
            <a:ext cx="3752193" cy="705399"/>
          </a:xfrm>
          <a:prstGeom prst="roundRect">
            <a:avLst/>
          </a:prstGeom>
          <a:solidFill>
            <a:srgbClr val="FFFF99"/>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ja-JP" altLang="en-US" sz="2400" dirty="0">
                <a:solidFill>
                  <a:srgbClr val="0000FF"/>
                </a:solidFill>
              </a:rPr>
              <a:t>実測と解析がよく一致</a:t>
            </a:r>
          </a:p>
        </p:txBody>
      </p:sp>
      <p:grpSp>
        <p:nvGrpSpPr>
          <p:cNvPr id="8" name="グループ化 7"/>
          <p:cNvGrpSpPr/>
          <p:nvPr/>
        </p:nvGrpSpPr>
        <p:grpSpPr>
          <a:xfrm>
            <a:off x="0" y="2452433"/>
            <a:ext cx="2362200" cy="1447800"/>
            <a:chOff x="0" y="2452433"/>
            <a:chExt cx="2362200" cy="1447800"/>
          </a:xfrm>
        </p:grpSpPr>
        <p:pic>
          <p:nvPicPr>
            <p:cNvPr id="7" name="Picture 16" descr="rub_con0a"/>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2452433"/>
              <a:ext cx="2362200" cy="1447800"/>
            </a:xfrm>
            <a:prstGeom prst="rect">
              <a:avLst/>
            </a:prstGeom>
            <a:noFill/>
            <a:extLst>
              <a:ext uri="{909E8E84-426E-40DD-AFC4-6F175D3DCCD1}">
                <a14:hiddenFill xmlns:a14="http://schemas.microsoft.com/office/drawing/2010/main">
                  <a:solidFill>
                    <a:srgbClr val="FFFFFF"/>
                  </a:solidFill>
                </a14:hiddenFill>
              </a:ext>
            </a:extLst>
          </p:spPr>
        </p:pic>
        <p:sp>
          <p:nvSpPr>
            <p:cNvPr id="6" name="正方形/長方形 5"/>
            <p:cNvSpPr/>
            <p:nvPr/>
          </p:nvSpPr>
          <p:spPr>
            <a:xfrm>
              <a:off x="1767880" y="2492896"/>
              <a:ext cx="576064" cy="288032"/>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00" dirty="0" smtClean="0">
                <a:solidFill>
                  <a:srgbClr val="0000FF"/>
                </a:solidFill>
              </a:endParaRPr>
            </a:p>
          </p:txBody>
        </p:sp>
      </p:grpSp>
    </p:spTree>
    <p:extLst>
      <p:ext uri="{BB962C8B-B14F-4D97-AF65-F5344CB8AC3E}">
        <p14:creationId xmlns:p14="http://schemas.microsoft.com/office/powerpoint/2010/main" val="157200639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w="6350">
          <a:solidFill>
            <a:schemeClr val="tx1"/>
          </a:solidFill>
        </a:ln>
      </a:spPr>
      <a:bodyPr rtlCol="0" anchor="ctr"/>
      <a:lstStyle>
        <a:defPPr algn="ctr">
          <a:defRPr sz="1400" dirty="0" smtClean="0">
            <a:solidFill>
              <a:srgbClr val="0000FF"/>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3.xml><?xml version="1.0" encoding="utf-8"?>
<a:theme xmlns:a="http://schemas.openxmlformats.org/drawingml/2006/main" name="新しいプレゼンテーション">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新しいプレゼンテーショ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新しいプレゼンテーショ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新しいプレゼンテーショ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新しいプレゼンテーショ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新しいプレゼンテーショ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新しいプレゼンテーショ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新しいプレゼンテーショ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新しいプレゼンテーション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新しいプレゼンテーショ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新しいプレゼンテーショ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新しいプレゼンテーショ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新しいプレゼンテーショ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新しいプレゼンテーショ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標準デザイン">
  <a:themeElements>
    <a:clrScheme name="標準デザイン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標準デザイン">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標準デザイン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標準デザイン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標準デザイン">
  <a:themeElements>
    <a:clrScheme name="標準デザイン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標準デザイン">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標準デザイン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標準デザイン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新しいプレゼンテーション">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新しいプレゼンテーショ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新しいプレゼンテーショ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新しいプレゼンテーショ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新しいプレゼンテーショ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新しいプレゼンテーショ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新しいプレゼンテーショ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新しいプレゼンテーショ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新しいプレゼンテーション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新しいプレゼンテーショ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新しいプレゼンテーショ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新しいプレゼンテーショ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新しいプレゼンテーショ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新しいプレゼンテーショ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1111</TotalTime>
  <Words>2734</Words>
  <Application>Microsoft Office PowerPoint</Application>
  <PresentationFormat>画面に合わせる (4:3)</PresentationFormat>
  <Paragraphs>836</Paragraphs>
  <Slides>88</Slides>
  <Notes>15</Notes>
  <HiddenSlides>0</HiddenSlides>
  <MMClips>1</MMClips>
  <ScaleCrop>false</ScaleCrop>
  <HeadingPairs>
    <vt:vector size="6" baseType="variant">
      <vt:variant>
        <vt:lpstr>テーマ</vt:lpstr>
      </vt:variant>
      <vt:variant>
        <vt:i4>6</vt:i4>
      </vt:variant>
      <vt:variant>
        <vt:lpstr>埋め込まれた OLE サーバー</vt:lpstr>
      </vt:variant>
      <vt:variant>
        <vt:i4>3</vt:i4>
      </vt:variant>
      <vt:variant>
        <vt:lpstr>スライド タイトル</vt:lpstr>
      </vt:variant>
      <vt:variant>
        <vt:i4>88</vt:i4>
      </vt:variant>
    </vt:vector>
  </HeadingPairs>
  <TitlesOfParts>
    <vt:vector size="97" baseType="lpstr">
      <vt:lpstr>Office ​​テーマ</vt:lpstr>
      <vt:lpstr>1_Office ​​テーマ</vt:lpstr>
      <vt:lpstr>新しいプレゼンテーション</vt:lpstr>
      <vt:lpstr>標準デザイン</vt:lpstr>
      <vt:lpstr>1_標準デザイン</vt:lpstr>
      <vt:lpstr>1_新しいプレゼンテーション</vt:lpstr>
      <vt:lpstr>Photo Editor 写真</vt:lpstr>
      <vt:lpstr>Chart</vt:lpstr>
      <vt:lpstr>1-2-3 ﾜｰｸｼｰﾄ</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等速ジョイントブーツの解析</vt:lpstr>
      <vt:lpstr>解析事例：マフラーマウントの解析</vt:lpstr>
      <vt:lpstr>解析事例：ラバーコンタクト　クリック特性</vt:lpstr>
      <vt:lpstr>PowerPoint プレゼンテーション</vt:lpstr>
      <vt:lpstr>PowerPoint プレゼンテーション</vt:lpstr>
      <vt:lpstr>解析事例：円錐型マウントの変形解析</vt:lpstr>
      <vt:lpstr>解析事例：ハの字型マウントの変形解析</vt:lpstr>
      <vt:lpstr>PowerPoint プレゼンテーション</vt:lpstr>
      <vt:lpstr>ひずみエネルギー密度関数</vt:lpstr>
      <vt:lpstr>ひずみエネルギー密度関数　様々な表現式</vt:lpstr>
      <vt:lpstr>ひずみエネルギー密度関数　様々な表現式</vt:lpstr>
      <vt:lpstr>PowerPoint プレゼンテーション</vt:lpstr>
      <vt:lpstr>ゴムのエネルギー密度関数の研究</vt:lpstr>
      <vt:lpstr>PowerPoint プレゼンテーション</vt:lpstr>
      <vt:lpstr>材料力学と解析用データベースの関係</vt:lpstr>
      <vt:lpstr>PowerPoint プレゼンテーション</vt:lpstr>
      <vt:lpstr>PowerPoint プレゼンテーション</vt:lpstr>
      <vt:lpstr>いろいろなディスクで確認</vt:lpstr>
      <vt:lpstr>PowerPoint プレゼンテーション</vt:lpstr>
      <vt:lpstr>PowerPoint プレゼンテーション</vt:lpstr>
      <vt:lpstr>一軸試験　１、２、３回目の特性</vt:lpstr>
      <vt:lpstr>ゴムの特性・履歴効果（Mullins’効果）・ペイン効果</vt:lpstr>
      <vt:lpstr>PowerPoint プレゼンテーション</vt:lpstr>
      <vt:lpstr>ひずみエネルギー密度関数サンプル販売</vt:lpstr>
      <vt:lpstr>材料データ測定方法：二軸伸張試験</vt:lpstr>
      <vt:lpstr>二軸荷重　測定</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ＪＩＳ硬度計測定時のＴＰ厚みの影響</vt:lpstr>
      <vt:lpstr>ＪＩＳ硬度計測定時のＴＰ厚みの影響</vt:lpstr>
      <vt:lpstr>ＪＩＳ硬度計測定時のＴＰ厚みの影響</vt:lpstr>
      <vt:lpstr>PowerPoint プレゼンテーション</vt:lpstr>
      <vt:lpstr>ブッシュばね測定時</vt:lpstr>
      <vt:lpstr>PowerPoint プレゼンテーション</vt:lpstr>
      <vt:lpstr>PowerPoint プレゼンテーション</vt:lpstr>
      <vt:lpstr>ブーツ解析の自動化</vt:lpstr>
      <vt:lpstr>蛇腹ブーツの自動作図（例）</vt:lpstr>
      <vt:lpstr>CADの自動化 -次のコマンド入力で自動で描画できます-</vt:lpstr>
      <vt:lpstr>PowerPoint プレゼンテーション</vt:lpstr>
      <vt:lpstr>PowerPoint プレゼンテーション</vt:lpstr>
      <vt:lpstr>金具接着タイプリヤシールの 　　　　　　　　　　　　　　熱収縮解析</vt:lpstr>
      <vt:lpstr>リップ長と収縮の関係</vt:lpstr>
      <vt:lpstr>金具接着タイプリヤシールの 熱収縮解析</vt:lpstr>
      <vt:lpstr>PowerPoint プレゼンテーション</vt:lpstr>
      <vt:lpstr>円錐タイプについて</vt:lpstr>
      <vt:lpstr>加硫温度と変位量の関係</vt:lpstr>
      <vt:lpstr>ストレートタイプについて</vt:lpstr>
      <vt:lpstr>加硫温度と変位量の関係</vt:lpstr>
      <vt:lpstr>ゴムの収縮による残留ひずみ</vt:lpstr>
      <vt:lpstr>PowerPoint プレゼンテーション</vt:lpstr>
      <vt:lpstr>PowerPoint プレゼンテーション</vt:lpstr>
      <vt:lpstr>PowerPoint プレゼンテーション</vt:lpstr>
      <vt:lpstr>ブッシュで特性を確認</vt:lpstr>
      <vt:lpstr>止水ゴムの変形解析</vt:lpstr>
      <vt:lpstr>止水ゴムの変形解析 （金型形状の予測）</vt:lpstr>
      <vt:lpstr>型形状予測</vt:lpstr>
      <vt:lpstr>型形状予測</vt:lpstr>
      <vt:lpstr>PowerPoint プレゼンテーション</vt:lpstr>
      <vt:lpstr>型形状予測</vt:lpstr>
      <vt:lpstr>【建築用防振ゴム部品1 】</vt:lpstr>
      <vt:lpstr>PowerPoint プレゼンテーション</vt:lpstr>
      <vt:lpstr>PowerPoint プレゼンテーション</vt:lpstr>
      <vt:lpstr>PowerPoint プレゼンテーション</vt:lpstr>
      <vt:lpstr>PowerPoint プレゼンテーション</vt:lpstr>
      <vt:lpstr>ゴムの注入トライ</vt:lpstr>
      <vt:lpstr>ゴムの注入トライ</vt:lpstr>
      <vt:lpstr>PowerPoint プレゼンテーション</vt:lpstr>
      <vt:lpstr>接着剥がれメカニズムについて</vt:lpstr>
      <vt:lpstr>PowerPoint プレゼンテーション</vt:lpstr>
      <vt:lpstr>エラストマー/ゴム</vt:lpstr>
      <vt:lpstr>トピックス・非線形CAE協会の例題</vt:lpstr>
      <vt:lpstr>充填温度分布 /　 +Y 右斜めアングル (動画)</vt:lpstr>
      <vt:lpstr>充填温度分布 /　表面及び断面</vt:lpstr>
      <vt:lpstr>トピックス・非線形CAE協会の例題</vt:lpstr>
      <vt:lpstr>PowerPoint プレゼンテーション</vt:lpstr>
      <vt:lpstr>PowerPoint プレゼンテーション</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寺子屋　個人事業主登録</dc:title>
  <dc:creator>kaien</dc:creator>
  <cp:lastModifiedBy>kaien</cp:lastModifiedBy>
  <cp:revision>68</cp:revision>
  <cp:lastPrinted>2018-07-07T10:47:26Z</cp:lastPrinted>
  <dcterms:created xsi:type="dcterms:W3CDTF">2018-07-06T23:43:35Z</dcterms:created>
  <dcterms:modified xsi:type="dcterms:W3CDTF">2019-02-22T13:46:37Z</dcterms:modified>
</cp:coreProperties>
</file>